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96" r:id="rId1"/>
    <p:sldMasterId id="2147483821" r:id="rId2"/>
    <p:sldMasterId id="2147483845" r:id="rId3"/>
    <p:sldMasterId id="2147483862" r:id="rId4"/>
    <p:sldMasterId id="2147483874" r:id="rId5"/>
  </p:sldMasterIdLst>
  <p:notesMasterIdLst>
    <p:notesMasterId r:id="rId54"/>
  </p:notesMasterIdLst>
  <p:handoutMasterIdLst>
    <p:handoutMasterId r:id="rId55"/>
  </p:handoutMasterIdLst>
  <p:sldIdLst>
    <p:sldId id="1171" r:id="rId6"/>
    <p:sldId id="1398" r:id="rId7"/>
    <p:sldId id="1246" r:id="rId8"/>
    <p:sldId id="1409" r:id="rId9"/>
    <p:sldId id="1410" r:id="rId10"/>
    <p:sldId id="1411" r:id="rId11"/>
    <p:sldId id="1461" r:id="rId12"/>
    <p:sldId id="1462" r:id="rId13"/>
    <p:sldId id="1250" r:id="rId14"/>
    <p:sldId id="1251" r:id="rId15"/>
    <p:sldId id="1253" r:id="rId16"/>
    <p:sldId id="1254" r:id="rId17"/>
    <p:sldId id="1408" r:id="rId18"/>
    <p:sldId id="1259" r:id="rId19"/>
    <p:sldId id="1260" r:id="rId20"/>
    <p:sldId id="1387" r:id="rId21"/>
    <p:sldId id="1399" r:id="rId22"/>
    <p:sldId id="1263" r:id="rId23"/>
    <p:sldId id="1418" r:id="rId24"/>
    <p:sldId id="1419" r:id="rId25"/>
    <p:sldId id="1363" r:id="rId26"/>
    <p:sldId id="1434" r:id="rId27"/>
    <p:sldId id="1435" r:id="rId28"/>
    <p:sldId id="1395" r:id="rId29"/>
    <p:sldId id="1436" r:id="rId30"/>
    <p:sldId id="1463" r:id="rId31"/>
    <p:sldId id="1438" r:id="rId32"/>
    <p:sldId id="1439" r:id="rId33"/>
    <p:sldId id="1443" r:id="rId34"/>
    <p:sldId id="1466" r:id="rId35"/>
    <p:sldId id="1442" r:id="rId36"/>
    <p:sldId id="1441" r:id="rId37"/>
    <p:sldId id="1271" r:id="rId38"/>
    <p:sldId id="1392" r:id="rId39"/>
    <p:sldId id="1273" r:id="rId40"/>
    <p:sldId id="1358" r:id="rId41"/>
    <p:sldId id="1371" r:id="rId42"/>
    <p:sldId id="1467" r:id="rId43"/>
    <p:sldId id="1468" r:id="rId44"/>
    <p:sldId id="1469" r:id="rId45"/>
    <p:sldId id="1447" r:id="rId46"/>
    <p:sldId id="1448" r:id="rId47"/>
    <p:sldId id="1449" r:id="rId48"/>
    <p:sldId id="1450" r:id="rId49"/>
    <p:sldId id="1452" r:id="rId50"/>
    <p:sldId id="1453" r:id="rId51"/>
    <p:sldId id="1455" r:id="rId52"/>
    <p:sldId id="1456" r:id="rId53"/>
  </p:sldIdLst>
  <p:sldSz cx="9144000" cy="6858000" type="screen4x3"/>
  <p:notesSz cx="6799263" cy="9929813"/>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2" pos="2880"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使用者" initials="W使"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5C0"/>
    <a:srgbClr val="E65100"/>
    <a:srgbClr val="996600"/>
    <a:srgbClr val="9C27B0"/>
    <a:srgbClr val="880E4F"/>
    <a:srgbClr val="C2185B"/>
    <a:srgbClr val="1976D2"/>
    <a:srgbClr val="C00000"/>
    <a:srgbClr val="4CAF50"/>
    <a:srgbClr val="FCE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6" autoAdjust="0"/>
    <p:restoredTop sz="78095" autoAdjust="0"/>
  </p:normalViewPr>
  <p:slideViewPr>
    <p:cSldViewPr>
      <p:cViewPr varScale="1">
        <p:scale>
          <a:sx n="91" d="100"/>
          <a:sy n="91" d="100"/>
        </p:scale>
        <p:origin x="2268" y="78"/>
      </p:cViewPr>
      <p:guideLst>
        <p:guide pos="2880"/>
        <p:guide orient="horz" pos="2160"/>
      </p:guideLst>
    </p:cSldViewPr>
  </p:slideViewPr>
  <p:outlineViewPr>
    <p:cViewPr>
      <p:scale>
        <a:sx n="33" d="100"/>
        <a:sy n="33" d="100"/>
      </p:scale>
      <p:origin x="0" y="5286"/>
    </p:cViewPr>
  </p:outlineViewPr>
  <p:notesTextViewPr>
    <p:cViewPr>
      <p:scale>
        <a:sx n="100" d="100"/>
        <a:sy n="100" d="100"/>
      </p:scale>
      <p:origin x="0" y="0"/>
    </p:cViewPr>
  </p:notesTextViewPr>
  <p:sorterViewPr>
    <p:cViewPr>
      <p:scale>
        <a:sx n="66" d="100"/>
        <a:sy n="66" d="100"/>
      </p:scale>
      <p:origin x="0" y="-2995"/>
    </p:cViewPr>
  </p:sorterViewPr>
  <p:notesViewPr>
    <p:cSldViewPr>
      <p:cViewPr varScale="1">
        <p:scale>
          <a:sx n="49" d="100"/>
          <a:sy n="49" d="100"/>
        </p:scale>
        <p:origin x="-2082" y="-108"/>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4836101959017995E-2"/>
          <c:y val="8.4461219345691327E-2"/>
          <c:w val="0.889985740755735"/>
          <c:h val="0.744435194299084"/>
        </c:manualLayout>
      </c:layout>
      <c:barChart>
        <c:barDir val="col"/>
        <c:grouping val="clustered"/>
        <c:varyColors val="0"/>
        <c:ser>
          <c:idx val="1"/>
          <c:order val="1"/>
          <c:tx>
            <c:strRef>
              <c:f>'[y7s700000 (1).xls]資料'!$C$1</c:f>
              <c:strCache>
                <c:ptCount val="1"/>
                <c:pt idx="0">
                  <c:v>嬰兒出生數(萬人)</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Pt>
            <c:idx val="25"/>
            <c:invertIfNegative val="0"/>
            <c:bubble3D val="0"/>
            <c:spPr>
              <a:solidFill>
                <a:srgbClr val="E2887E"/>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01-F61B-4EA1-89EC-21DC334A6704}"/>
              </c:ext>
            </c:extLst>
          </c:dPt>
          <c:dPt>
            <c:idx val="26"/>
            <c:invertIfNegative val="0"/>
            <c:bubble3D val="0"/>
            <c:spPr>
              <a:solidFill>
                <a:srgbClr val="E2887E"/>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03-F61B-4EA1-89EC-21DC334A6704}"/>
              </c:ext>
            </c:extLst>
          </c:dPt>
          <c:dPt>
            <c:idx val="27"/>
            <c:invertIfNegative val="0"/>
            <c:bubble3D val="0"/>
            <c:spPr>
              <a:solidFill>
                <a:srgbClr val="E2887E"/>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05-F61B-4EA1-89EC-21DC334A6704}"/>
              </c:ext>
            </c:extLst>
          </c:dPt>
          <c:dPt>
            <c:idx val="28"/>
            <c:invertIfNegative val="0"/>
            <c:bubble3D val="0"/>
            <c:spPr>
              <a:solidFill>
                <a:srgbClr val="E2887E"/>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07-F61B-4EA1-89EC-21DC334A6704}"/>
              </c:ext>
            </c:extLst>
          </c:dPt>
          <c:dPt>
            <c:idx val="29"/>
            <c:invertIfNegative val="0"/>
            <c:bubble3D val="0"/>
            <c:spPr>
              <a:solidFill>
                <a:srgbClr val="E2887E"/>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09-F61B-4EA1-89EC-21DC334A6704}"/>
              </c:ext>
            </c:extLst>
          </c:dPt>
          <c:dPt>
            <c:idx val="30"/>
            <c:invertIfNegative val="0"/>
            <c:bubble3D val="0"/>
            <c:spPr>
              <a:solidFill>
                <a:srgbClr val="E2887E"/>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0B-F61B-4EA1-89EC-21DC334A6704}"/>
              </c:ext>
            </c:extLst>
          </c:dPt>
          <c:dPt>
            <c:idx val="31"/>
            <c:invertIfNegative val="0"/>
            <c:bubble3D val="0"/>
            <c:spPr>
              <a:solidFill>
                <a:srgbClr val="E2887E"/>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0D-F61B-4EA1-89EC-21DC334A6704}"/>
              </c:ext>
            </c:extLst>
          </c:dPt>
          <c:dPt>
            <c:idx val="32"/>
            <c:invertIfNegative val="0"/>
            <c:bubble3D val="0"/>
            <c:spPr>
              <a:solidFill>
                <a:srgbClr val="E2887E"/>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0F-F61B-4EA1-89EC-21DC334A6704}"/>
              </c:ext>
            </c:extLst>
          </c:dPt>
          <c:dPt>
            <c:idx val="33"/>
            <c:invertIfNegative val="0"/>
            <c:bubble3D val="0"/>
            <c:spPr>
              <a:solidFill>
                <a:srgbClr val="E2887E"/>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11-F61B-4EA1-89EC-21DC334A6704}"/>
              </c:ext>
            </c:extLst>
          </c:dPt>
          <c:dPt>
            <c:idx val="34"/>
            <c:invertIfNegative val="0"/>
            <c:bubble3D val="0"/>
            <c:spPr>
              <a:solidFill>
                <a:srgbClr val="F1A33B"/>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13-F61B-4EA1-89EC-21DC334A6704}"/>
              </c:ext>
            </c:extLst>
          </c:dPt>
          <c:dPt>
            <c:idx val="35"/>
            <c:invertIfNegative val="0"/>
            <c:bubble3D val="0"/>
            <c:spPr>
              <a:solidFill>
                <a:srgbClr val="F1A33B"/>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15-F61B-4EA1-89EC-21DC334A6704}"/>
              </c:ext>
            </c:extLst>
          </c:dPt>
          <c:dPt>
            <c:idx val="36"/>
            <c:invertIfNegative val="0"/>
            <c:bubble3D val="0"/>
            <c:spPr>
              <a:solidFill>
                <a:srgbClr val="F1A33B"/>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17-F61B-4EA1-89EC-21DC334A6704}"/>
              </c:ext>
            </c:extLst>
          </c:dPt>
          <c:dPt>
            <c:idx val="37"/>
            <c:invertIfNegative val="0"/>
            <c:bubble3D val="0"/>
            <c:spPr>
              <a:solidFill>
                <a:srgbClr val="F1A33B"/>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19-F61B-4EA1-89EC-21DC334A6704}"/>
              </c:ext>
            </c:extLst>
          </c:dPt>
          <c:dPt>
            <c:idx val="38"/>
            <c:invertIfNegative val="0"/>
            <c:bubble3D val="0"/>
            <c:spPr>
              <a:solidFill>
                <a:srgbClr val="F1A33B"/>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1B-F61B-4EA1-89EC-21DC334A6704}"/>
              </c:ext>
            </c:extLst>
          </c:dPt>
          <c:dPt>
            <c:idx val="39"/>
            <c:invertIfNegative val="0"/>
            <c:bubble3D val="0"/>
            <c:spPr>
              <a:solidFill>
                <a:srgbClr val="F1A33B"/>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1D-F61B-4EA1-89EC-21DC334A6704}"/>
              </c:ext>
            </c:extLst>
          </c:dPt>
          <c:dPt>
            <c:idx val="40"/>
            <c:invertIfNegative val="0"/>
            <c:bubble3D val="0"/>
            <c:spPr>
              <a:solidFill>
                <a:srgbClr val="F1A33B"/>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1F-F61B-4EA1-89EC-21DC334A6704}"/>
              </c:ext>
            </c:extLst>
          </c:dPt>
          <c:dPt>
            <c:idx val="41"/>
            <c:invertIfNegative val="0"/>
            <c:bubble3D val="0"/>
            <c:spPr>
              <a:solidFill>
                <a:srgbClr val="F1A33B"/>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21-F61B-4EA1-89EC-21DC334A6704}"/>
              </c:ext>
            </c:extLst>
          </c:dPt>
          <c:dPt>
            <c:idx val="42"/>
            <c:invertIfNegative val="0"/>
            <c:bubble3D val="0"/>
            <c:spPr>
              <a:solidFill>
                <a:srgbClr val="F1A33B"/>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23-F61B-4EA1-89EC-21DC334A6704}"/>
              </c:ext>
            </c:extLst>
          </c:dPt>
          <c:dPt>
            <c:idx val="43"/>
            <c:invertIfNegative val="0"/>
            <c:bubble3D val="0"/>
            <c:spPr>
              <a:solidFill>
                <a:srgbClr val="F1A33B"/>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25-F61B-4EA1-89EC-21DC334A6704}"/>
              </c:ext>
            </c:extLst>
          </c:dPt>
          <c:dPt>
            <c:idx val="44"/>
            <c:invertIfNegative val="0"/>
            <c:bubble3D val="0"/>
            <c:spPr>
              <a:solidFill>
                <a:srgbClr val="F1A33B"/>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27-F61B-4EA1-89EC-21DC334A6704}"/>
              </c:ext>
            </c:extLst>
          </c:dPt>
          <c:dPt>
            <c:idx val="45"/>
            <c:invertIfNegative val="0"/>
            <c:bubble3D val="0"/>
            <c:spPr>
              <a:solidFill>
                <a:srgbClr val="F1A33B"/>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29-F61B-4EA1-89EC-21DC334A6704}"/>
              </c:ext>
            </c:extLst>
          </c:dPt>
          <c:dPt>
            <c:idx val="46"/>
            <c:invertIfNegative val="0"/>
            <c:bubble3D val="0"/>
            <c:spPr>
              <a:solidFill>
                <a:srgbClr val="F1A33B"/>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2B-F61B-4EA1-89EC-21DC334A6704}"/>
              </c:ext>
            </c:extLst>
          </c:dPt>
          <c:dPt>
            <c:idx val="47"/>
            <c:invertIfNegative val="0"/>
            <c:bubble3D val="0"/>
            <c:spPr>
              <a:solidFill>
                <a:schemeClr val="accent5">
                  <a:lumMod val="60000"/>
                  <a:lumOff val="40000"/>
                </a:schemeClr>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2D-F61B-4EA1-89EC-21DC334A6704}"/>
              </c:ext>
            </c:extLst>
          </c:dPt>
          <c:dPt>
            <c:idx val="48"/>
            <c:invertIfNegative val="0"/>
            <c:bubble3D val="0"/>
            <c:spPr>
              <a:solidFill>
                <a:schemeClr val="accent5">
                  <a:lumMod val="60000"/>
                  <a:lumOff val="40000"/>
                </a:schemeClr>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2F-F61B-4EA1-89EC-21DC334A6704}"/>
              </c:ext>
            </c:extLst>
          </c:dPt>
          <c:dPt>
            <c:idx val="49"/>
            <c:invertIfNegative val="0"/>
            <c:bubble3D val="0"/>
            <c:spPr>
              <a:solidFill>
                <a:schemeClr val="accent5">
                  <a:lumMod val="60000"/>
                  <a:lumOff val="40000"/>
                </a:schemeClr>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31-F61B-4EA1-89EC-21DC334A6704}"/>
              </c:ext>
            </c:extLst>
          </c:dPt>
          <c:dPt>
            <c:idx val="50"/>
            <c:invertIfNegative val="0"/>
            <c:bubble3D val="0"/>
            <c:spPr>
              <a:solidFill>
                <a:schemeClr val="accent5">
                  <a:lumMod val="60000"/>
                  <a:lumOff val="40000"/>
                </a:schemeClr>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33-F61B-4EA1-89EC-21DC334A6704}"/>
              </c:ext>
            </c:extLst>
          </c:dPt>
          <c:dPt>
            <c:idx val="51"/>
            <c:invertIfNegative val="0"/>
            <c:bubble3D val="0"/>
            <c:spPr>
              <a:solidFill>
                <a:schemeClr val="accent5">
                  <a:lumMod val="60000"/>
                  <a:lumOff val="40000"/>
                </a:schemeClr>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35-F61B-4EA1-89EC-21DC334A6704}"/>
              </c:ext>
            </c:extLst>
          </c:dPt>
          <c:dPt>
            <c:idx val="52"/>
            <c:invertIfNegative val="0"/>
            <c:bubble3D val="0"/>
            <c:spPr>
              <a:solidFill>
                <a:schemeClr val="accent5">
                  <a:lumMod val="60000"/>
                  <a:lumOff val="40000"/>
                </a:schemeClr>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37-F61B-4EA1-89EC-21DC334A6704}"/>
              </c:ext>
            </c:extLst>
          </c:dPt>
          <c:dPt>
            <c:idx val="53"/>
            <c:invertIfNegative val="0"/>
            <c:bubble3D val="0"/>
            <c:spPr>
              <a:solidFill>
                <a:schemeClr val="accent5">
                  <a:lumMod val="60000"/>
                  <a:lumOff val="40000"/>
                </a:schemeClr>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39-F61B-4EA1-89EC-21DC334A6704}"/>
              </c:ext>
            </c:extLst>
          </c:dPt>
          <c:dPt>
            <c:idx val="54"/>
            <c:invertIfNegative val="0"/>
            <c:bubble3D val="0"/>
            <c:spPr>
              <a:solidFill>
                <a:schemeClr val="accent5">
                  <a:lumMod val="60000"/>
                  <a:lumOff val="40000"/>
                </a:schemeClr>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3B-F61B-4EA1-89EC-21DC334A6704}"/>
              </c:ext>
            </c:extLst>
          </c:dPt>
          <c:dPt>
            <c:idx val="55"/>
            <c:invertIfNegative val="0"/>
            <c:bubble3D val="0"/>
            <c:spPr>
              <a:solidFill>
                <a:schemeClr val="accent5">
                  <a:lumMod val="60000"/>
                  <a:lumOff val="40000"/>
                </a:schemeClr>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3D-F61B-4EA1-89EC-21DC334A6704}"/>
              </c:ext>
            </c:extLst>
          </c:dPt>
          <c:dPt>
            <c:idx val="56"/>
            <c:invertIfNegative val="0"/>
            <c:bubble3D val="0"/>
            <c:spPr>
              <a:solidFill>
                <a:schemeClr val="accent5">
                  <a:lumMod val="60000"/>
                  <a:lumOff val="40000"/>
                </a:schemeClr>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3F-F61B-4EA1-89EC-21DC334A6704}"/>
              </c:ext>
            </c:extLst>
          </c:dPt>
          <c:dPt>
            <c:idx val="57"/>
            <c:invertIfNegative val="0"/>
            <c:bubble3D val="0"/>
            <c:spPr>
              <a:solidFill>
                <a:schemeClr val="accent5">
                  <a:lumMod val="60000"/>
                  <a:lumOff val="40000"/>
                </a:schemeClr>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41-F61B-4EA1-89EC-21DC334A6704}"/>
              </c:ext>
            </c:extLst>
          </c:dPt>
          <c:dPt>
            <c:idx val="58"/>
            <c:invertIfNegative val="0"/>
            <c:bubble3D val="0"/>
            <c:spPr>
              <a:solidFill>
                <a:schemeClr val="accent5">
                  <a:lumMod val="60000"/>
                  <a:lumOff val="40000"/>
                </a:schemeClr>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43-F61B-4EA1-89EC-21DC334A6704}"/>
              </c:ext>
            </c:extLst>
          </c:dPt>
          <c:dPt>
            <c:idx val="59"/>
            <c:invertIfNegative val="0"/>
            <c:bubble3D val="0"/>
            <c:spPr>
              <a:solidFill>
                <a:srgbClr val="C00000"/>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45-F61B-4EA1-89EC-21DC334A6704}"/>
              </c:ext>
            </c:extLst>
          </c:dPt>
          <c:dPt>
            <c:idx val="60"/>
            <c:invertIfNegative val="0"/>
            <c:bubble3D val="0"/>
            <c:spPr>
              <a:solidFill>
                <a:srgbClr val="14826D"/>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47-F61B-4EA1-89EC-21DC334A6704}"/>
              </c:ext>
            </c:extLst>
          </c:dPt>
          <c:dPt>
            <c:idx val="61"/>
            <c:invertIfNegative val="0"/>
            <c:bubble3D val="0"/>
            <c:spPr>
              <a:solidFill>
                <a:srgbClr val="14826D"/>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49-F61B-4EA1-89EC-21DC334A6704}"/>
              </c:ext>
            </c:extLst>
          </c:dPt>
          <c:dPt>
            <c:idx val="62"/>
            <c:invertIfNegative val="0"/>
            <c:bubble3D val="0"/>
            <c:spPr>
              <a:solidFill>
                <a:srgbClr val="14826D"/>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4B-F61B-4EA1-89EC-21DC334A6704}"/>
              </c:ext>
            </c:extLst>
          </c:dPt>
          <c:dPt>
            <c:idx val="63"/>
            <c:invertIfNegative val="0"/>
            <c:bubble3D val="0"/>
            <c:spPr>
              <a:solidFill>
                <a:srgbClr val="14826D"/>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4D-F61B-4EA1-89EC-21DC334A6704}"/>
              </c:ext>
            </c:extLst>
          </c:dPt>
          <c:dPt>
            <c:idx val="64"/>
            <c:invertIfNegative val="0"/>
            <c:bubble3D val="0"/>
            <c:spPr>
              <a:solidFill>
                <a:srgbClr val="14826D"/>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4F-F61B-4EA1-89EC-21DC334A6704}"/>
              </c:ext>
            </c:extLst>
          </c:dPt>
          <c:dPt>
            <c:idx val="65"/>
            <c:invertIfNegative val="0"/>
            <c:bubble3D val="0"/>
            <c:spPr>
              <a:solidFill>
                <a:srgbClr val="14826D"/>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51-F61B-4EA1-89EC-21DC334A6704}"/>
              </c:ext>
            </c:extLst>
          </c:dPt>
          <c:cat>
            <c:strRef>
              <c:f>'[y7s700000 (1).xls]資料'!$A$2:$A$67</c:f>
              <c:strCache>
                <c:ptCount val="6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pt idx="26">
                  <c:v>66</c:v>
                </c:pt>
                <c:pt idx="27">
                  <c:v>67</c:v>
                </c:pt>
                <c:pt idx="28">
                  <c:v>68</c:v>
                </c:pt>
                <c:pt idx="29">
                  <c:v>69</c:v>
                </c:pt>
                <c:pt idx="30">
                  <c:v>70</c:v>
                </c:pt>
                <c:pt idx="31">
                  <c:v>71</c:v>
                </c:pt>
                <c:pt idx="32">
                  <c:v>72</c:v>
                </c:pt>
                <c:pt idx="33">
                  <c:v>73</c:v>
                </c:pt>
                <c:pt idx="34">
                  <c:v>74</c:v>
                </c:pt>
                <c:pt idx="35">
                  <c:v>75</c:v>
                </c:pt>
                <c:pt idx="36">
                  <c:v>76</c:v>
                </c:pt>
                <c:pt idx="37">
                  <c:v>77</c:v>
                </c:pt>
                <c:pt idx="38">
                  <c:v>78</c:v>
                </c:pt>
                <c:pt idx="39">
                  <c:v>79</c:v>
                </c:pt>
                <c:pt idx="40">
                  <c:v>80</c:v>
                </c:pt>
                <c:pt idx="41">
                  <c:v>81</c:v>
                </c:pt>
                <c:pt idx="42">
                  <c:v>82</c:v>
                </c:pt>
                <c:pt idx="43">
                  <c:v>83</c:v>
                </c:pt>
                <c:pt idx="44">
                  <c:v>84</c:v>
                </c:pt>
                <c:pt idx="45">
                  <c:v>85</c:v>
                </c:pt>
                <c:pt idx="46">
                  <c:v>86</c:v>
                </c:pt>
                <c:pt idx="47">
                  <c:v>87</c:v>
                </c:pt>
                <c:pt idx="48">
                  <c:v>88</c:v>
                </c:pt>
                <c:pt idx="49">
                  <c:v>89</c:v>
                </c:pt>
                <c:pt idx="50">
                  <c:v>90</c:v>
                </c:pt>
                <c:pt idx="51">
                  <c:v>91</c:v>
                </c:pt>
                <c:pt idx="52">
                  <c:v>92</c:v>
                </c:pt>
                <c:pt idx="53">
                  <c:v>93</c:v>
                </c:pt>
                <c:pt idx="54">
                  <c:v>94</c:v>
                </c:pt>
                <c:pt idx="55">
                  <c:v>95</c:v>
                </c:pt>
                <c:pt idx="56">
                  <c:v>96</c:v>
                </c:pt>
                <c:pt idx="57">
                  <c:v>97</c:v>
                </c:pt>
                <c:pt idx="58">
                  <c:v>98</c:v>
                </c:pt>
                <c:pt idx="59">
                  <c:v>99</c:v>
                </c:pt>
                <c:pt idx="60">
                  <c:v>100</c:v>
                </c:pt>
                <c:pt idx="61">
                  <c:v>101</c:v>
                </c:pt>
                <c:pt idx="62">
                  <c:v>102</c:v>
                </c:pt>
                <c:pt idx="63">
                  <c:v>103</c:v>
                </c:pt>
                <c:pt idx="64">
                  <c:v>104</c:v>
                </c:pt>
                <c:pt idx="65">
                  <c:v>105</c:v>
                </c:pt>
              </c:strCache>
            </c:strRef>
          </c:cat>
          <c:val>
            <c:numRef>
              <c:f>'[y7s700000 (1).xls]資料'!$C$2:$C$67</c:f>
              <c:numCache>
                <c:formatCode>0.0</c:formatCode>
                <c:ptCount val="66"/>
                <c:pt idx="0">
                  <c:v>38.5</c:v>
                </c:pt>
                <c:pt idx="1">
                  <c:v>37.299999999999997</c:v>
                </c:pt>
                <c:pt idx="2">
                  <c:v>37.5</c:v>
                </c:pt>
                <c:pt idx="3">
                  <c:v>38.4</c:v>
                </c:pt>
                <c:pt idx="4">
                  <c:v>40.4</c:v>
                </c:pt>
                <c:pt idx="5">
                  <c:v>41.4</c:v>
                </c:pt>
                <c:pt idx="6">
                  <c:v>39.5</c:v>
                </c:pt>
                <c:pt idx="7">
                  <c:v>41.4</c:v>
                </c:pt>
                <c:pt idx="8">
                  <c:v>42.4</c:v>
                </c:pt>
                <c:pt idx="9">
                  <c:v>42.2</c:v>
                </c:pt>
                <c:pt idx="10">
                  <c:v>42.3</c:v>
                </c:pt>
                <c:pt idx="11">
                  <c:v>42.6</c:v>
                </c:pt>
                <c:pt idx="12">
                  <c:v>42.7</c:v>
                </c:pt>
                <c:pt idx="13">
                  <c:v>42</c:v>
                </c:pt>
                <c:pt idx="14">
                  <c:v>41</c:v>
                </c:pt>
                <c:pt idx="15">
                  <c:v>41.8</c:v>
                </c:pt>
                <c:pt idx="16">
                  <c:v>37.700000000000003</c:v>
                </c:pt>
                <c:pt idx="17">
                  <c:v>39.700000000000003</c:v>
                </c:pt>
                <c:pt idx="18">
                  <c:v>39.299999999999997</c:v>
                </c:pt>
                <c:pt idx="19">
                  <c:v>39.6</c:v>
                </c:pt>
                <c:pt idx="20">
                  <c:v>38.299999999999997</c:v>
                </c:pt>
                <c:pt idx="21">
                  <c:v>36.799999999999997</c:v>
                </c:pt>
                <c:pt idx="22">
                  <c:v>36.9</c:v>
                </c:pt>
                <c:pt idx="23">
                  <c:v>37</c:v>
                </c:pt>
                <c:pt idx="24">
                  <c:v>36.9</c:v>
                </c:pt>
                <c:pt idx="25">
                  <c:v>42.5</c:v>
                </c:pt>
                <c:pt idx="26">
                  <c:v>39.700000000000003</c:v>
                </c:pt>
                <c:pt idx="27">
                  <c:v>41.1</c:v>
                </c:pt>
                <c:pt idx="28">
                  <c:v>42.4</c:v>
                </c:pt>
                <c:pt idx="29">
                  <c:v>41.4</c:v>
                </c:pt>
                <c:pt idx="30">
                  <c:v>41.4</c:v>
                </c:pt>
                <c:pt idx="31">
                  <c:v>40.5</c:v>
                </c:pt>
                <c:pt idx="32">
                  <c:v>38.299999999999997</c:v>
                </c:pt>
                <c:pt idx="33">
                  <c:v>37.1</c:v>
                </c:pt>
                <c:pt idx="34">
                  <c:v>34.6</c:v>
                </c:pt>
                <c:pt idx="35">
                  <c:v>30.9</c:v>
                </c:pt>
                <c:pt idx="36">
                  <c:v>31.4</c:v>
                </c:pt>
                <c:pt idx="37">
                  <c:v>34.200000000000003</c:v>
                </c:pt>
                <c:pt idx="38">
                  <c:v>31.5</c:v>
                </c:pt>
                <c:pt idx="39">
                  <c:v>33.6</c:v>
                </c:pt>
                <c:pt idx="40">
                  <c:v>32.200000000000003</c:v>
                </c:pt>
                <c:pt idx="41">
                  <c:v>32.200000000000003</c:v>
                </c:pt>
                <c:pt idx="42">
                  <c:v>32.6</c:v>
                </c:pt>
                <c:pt idx="43">
                  <c:v>32.299999999999997</c:v>
                </c:pt>
                <c:pt idx="44">
                  <c:v>33</c:v>
                </c:pt>
                <c:pt idx="45">
                  <c:v>32.6</c:v>
                </c:pt>
                <c:pt idx="46">
                  <c:v>32.6</c:v>
                </c:pt>
                <c:pt idx="47">
                  <c:v>27.1</c:v>
                </c:pt>
                <c:pt idx="48">
                  <c:v>28.4</c:v>
                </c:pt>
                <c:pt idx="49">
                  <c:v>30.5</c:v>
                </c:pt>
                <c:pt idx="50">
                  <c:v>26</c:v>
                </c:pt>
                <c:pt idx="51">
                  <c:v>24.8</c:v>
                </c:pt>
                <c:pt idx="52">
                  <c:v>22.7</c:v>
                </c:pt>
                <c:pt idx="53">
                  <c:v>21.6</c:v>
                </c:pt>
                <c:pt idx="54">
                  <c:v>20.6</c:v>
                </c:pt>
                <c:pt idx="55">
                  <c:v>20.399999999999999</c:v>
                </c:pt>
                <c:pt idx="56">
                  <c:v>20.399999999999999</c:v>
                </c:pt>
                <c:pt idx="57">
                  <c:v>19.899999999999999</c:v>
                </c:pt>
                <c:pt idx="58">
                  <c:v>19.100000000000001</c:v>
                </c:pt>
                <c:pt idx="59">
                  <c:v>16.7</c:v>
                </c:pt>
                <c:pt idx="60">
                  <c:v>19.7</c:v>
                </c:pt>
                <c:pt idx="61">
                  <c:v>22.9</c:v>
                </c:pt>
                <c:pt idx="62">
                  <c:v>19.899999999999999</c:v>
                </c:pt>
                <c:pt idx="63">
                  <c:v>20.100000000000001</c:v>
                </c:pt>
                <c:pt idx="64">
                  <c:v>21.4</c:v>
                </c:pt>
                <c:pt idx="65">
                  <c:v>20.8</c:v>
                </c:pt>
              </c:numCache>
            </c:numRef>
          </c:val>
          <c:extLst xmlns:c16r2="http://schemas.microsoft.com/office/drawing/2015/06/chart">
            <c:ext xmlns:c16="http://schemas.microsoft.com/office/drawing/2014/chart" uri="{C3380CC4-5D6E-409C-BE32-E72D297353CC}">
              <c16:uniqueId val="{00000000-8923-4D6C-BFFF-DE8ED95485E7}"/>
            </c:ext>
          </c:extLst>
        </c:ser>
        <c:dLbls>
          <c:showLegendKey val="0"/>
          <c:showVal val="0"/>
          <c:showCatName val="0"/>
          <c:showSerName val="0"/>
          <c:showPercent val="0"/>
          <c:showBubbleSize val="0"/>
        </c:dLbls>
        <c:gapWidth val="80"/>
        <c:axId val="398175728"/>
        <c:axId val="398184976"/>
      </c:barChart>
      <c:lineChart>
        <c:grouping val="standard"/>
        <c:varyColors val="0"/>
        <c:ser>
          <c:idx val="0"/>
          <c:order val="0"/>
          <c:tx>
            <c:strRef>
              <c:f>'[y7s700000 (1).xls]資料'!$B$1</c:f>
              <c:strCache>
                <c:ptCount val="1"/>
                <c:pt idx="0">
                  <c:v>總生育率(人)</c:v>
                </c:pt>
              </c:strCache>
            </c:strRef>
          </c:tx>
          <c:spPr>
            <a:ln w="15875" cap="rnd">
              <a:solidFill>
                <a:schemeClr val="accent1"/>
              </a:solidFill>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cat>
            <c:strRef>
              <c:f>'[y7s700000 (1).xls]資料'!$A$2:$A$67</c:f>
              <c:strCache>
                <c:ptCount val="6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pt idx="26">
                  <c:v>66</c:v>
                </c:pt>
                <c:pt idx="27">
                  <c:v>67</c:v>
                </c:pt>
                <c:pt idx="28">
                  <c:v>68</c:v>
                </c:pt>
                <c:pt idx="29">
                  <c:v>69</c:v>
                </c:pt>
                <c:pt idx="30">
                  <c:v>70</c:v>
                </c:pt>
                <c:pt idx="31">
                  <c:v>71</c:v>
                </c:pt>
                <c:pt idx="32">
                  <c:v>72</c:v>
                </c:pt>
                <c:pt idx="33">
                  <c:v>73</c:v>
                </c:pt>
                <c:pt idx="34">
                  <c:v>74</c:v>
                </c:pt>
                <c:pt idx="35">
                  <c:v>75</c:v>
                </c:pt>
                <c:pt idx="36">
                  <c:v>76</c:v>
                </c:pt>
                <c:pt idx="37">
                  <c:v>77</c:v>
                </c:pt>
                <c:pt idx="38">
                  <c:v>78</c:v>
                </c:pt>
                <c:pt idx="39">
                  <c:v>79</c:v>
                </c:pt>
                <c:pt idx="40">
                  <c:v>80</c:v>
                </c:pt>
                <c:pt idx="41">
                  <c:v>81</c:v>
                </c:pt>
                <c:pt idx="42">
                  <c:v>82</c:v>
                </c:pt>
                <c:pt idx="43">
                  <c:v>83</c:v>
                </c:pt>
                <c:pt idx="44">
                  <c:v>84</c:v>
                </c:pt>
                <c:pt idx="45">
                  <c:v>85</c:v>
                </c:pt>
                <c:pt idx="46">
                  <c:v>86</c:v>
                </c:pt>
                <c:pt idx="47">
                  <c:v>87</c:v>
                </c:pt>
                <c:pt idx="48">
                  <c:v>88</c:v>
                </c:pt>
                <c:pt idx="49">
                  <c:v>89</c:v>
                </c:pt>
                <c:pt idx="50">
                  <c:v>90</c:v>
                </c:pt>
                <c:pt idx="51">
                  <c:v>91</c:v>
                </c:pt>
                <c:pt idx="52">
                  <c:v>92</c:v>
                </c:pt>
                <c:pt idx="53">
                  <c:v>93</c:v>
                </c:pt>
                <c:pt idx="54">
                  <c:v>94</c:v>
                </c:pt>
                <c:pt idx="55">
                  <c:v>95</c:v>
                </c:pt>
                <c:pt idx="56">
                  <c:v>96</c:v>
                </c:pt>
                <c:pt idx="57">
                  <c:v>97</c:v>
                </c:pt>
                <c:pt idx="58">
                  <c:v>98</c:v>
                </c:pt>
                <c:pt idx="59">
                  <c:v>99</c:v>
                </c:pt>
                <c:pt idx="60">
                  <c:v>100</c:v>
                </c:pt>
                <c:pt idx="61">
                  <c:v>101</c:v>
                </c:pt>
                <c:pt idx="62">
                  <c:v>102</c:v>
                </c:pt>
                <c:pt idx="63">
                  <c:v>103</c:v>
                </c:pt>
                <c:pt idx="64">
                  <c:v>104</c:v>
                </c:pt>
                <c:pt idx="65">
                  <c:v>105</c:v>
                </c:pt>
              </c:strCache>
            </c:strRef>
          </c:cat>
          <c:val>
            <c:numRef>
              <c:f>'[y7s700000 (1).xls]資料'!$B$2:$B$67</c:f>
              <c:numCache>
                <c:formatCode>0.00</c:formatCode>
                <c:ptCount val="66"/>
                <c:pt idx="0">
                  <c:v>7.04</c:v>
                </c:pt>
                <c:pt idx="1">
                  <c:v>6.6149999999999674</c:v>
                </c:pt>
                <c:pt idx="2">
                  <c:v>6.47</c:v>
                </c:pt>
                <c:pt idx="3">
                  <c:v>6.4249999999999936</c:v>
                </c:pt>
                <c:pt idx="4">
                  <c:v>6.53</c:v>
                </c:pt>
                <c:pt idx="5">
                  <c:v>6.5049999999999946</c:v>
                </c:pt>
                <c:pt idx="6">
                  <c:v>6</c:v>
                </c:pt>
                <c:pt idx="7">
                  <c:v>6.0549999999999846</c:v>
                </c:pt>
                <c:pt idx="8">
                  <c:v>5.99</c:v>
                </c:pt>
                <c:pt idx="9">
                  <c:v>5.75</c:v>
                </c:pt>
                <c:pt idx="10">
                  <c:v>5.585</c:v>
                </c:pt>
                <c:pt idx="11">
                  <c:v>5.4649999999999936</c:v>
                </c:pt>
                <c:pt idx="12">
                  <c:v>5.35</c:v>
                </c:pt>
                <c:pt idx="13">
                  <c:v>5.0999999999999996</c:v>
                </c:pt>
                <c:pt idx="14">
                  <c:v>4.8249999999999673</c:v>
                </c:pt>
                <c:pt idx="15">
                  <c:v>4.8149999999999746</c:v>
                </c:pt>
                <c:pt idx="16">
                  <c:v>4.22</c:v>
                </c:pt>
                <c:pt idx="17">
                  <c:v>4.3249999999999673</c:v>
                </c:pt>
                <c:pt idx="18">
                  <c:v>4.1199999999999974</c:v>
                </c:pt>
                <c:pt idx="19">
                  <c:v>4</c:v>
                </c:pt>
                <c:pt idx="20">
                  <c:v>3.7050000000000001</c:v>
                </c:pt>
                <c:pt idx="21">
                  <c:v>3.3650000000000002</c:v>
                </c:pt>
                <c:pt idx="22">
                  <c:v>3.21</c:v>
                </c:pt>
                <c:pt idx="23">
                  <c:v>2.94</c:v>
                </c:pt>
                <c:pt idx="24">
                  <c:v>2.7650000000000001</c:v>
                </c:pt>
                <c:pt idx="25">
                  <c:v>3.085</c:v>
                </c:pt>
                <c:pt idx="26">
                  <c:v>2.7</c:v>
                </c:pt>
                <c:pt idx="27">
                  <c:v>2.7149999999999999</c:v>
                </c:pt>
                <c:pt idx="28">
                  <c:v>2.67</c:v>
                </c:pt>
                <c:pt idx="29">
                  <c:v>2.5150000000000001</c:v>
                </c:pt>
                <c:pt idx="30">
                  <c:v>2.4550000000000001</c:v>
                </c:pt>
                <c:pt idx="31">
                  <c:v>2.3199999999999981</c:v>
                </c:pt>
                <c:pt idx="32">
                  <c:v>2.17</c:v>
                </c:pt>
                <c:pt idx="33">
                  <c:v>2.0550000000000002</c:v>
                </c:pt>
                <c:pt idx="34">
                  <c:v>1.88</c:v>
                </c:pt>
                <c:pt idx="35">
                  <c:v>1.68</c:v>
                </c:pt>
                <c:pt idx="36">
                  <c:v>1.7</c:v>
                </c:pt>
                <c:pt idx="37">
                  <c:v>1.855</c:v>
                </c:pt>
                <c:pt idx="38">
                  <c:v>1.68</c:v>
                </c:pt>
                <c:pt idx="39">
                  <c:v>1.81</c:v>
                </c:pt>
                <c:pt idx="40">
                  <c:v>1.72</c:v>
                </c:pt>
                <c:pt idx="41">
                  <c:v>1.73</c:v>
                </c:pt>
                <c:pt idx="42">
                  <c:v>1.76</c:v>
                </c:pt>
                <c:pt idx="43">
                  <c:v>1.7549999999999999</c:v>
                </c:pt>
                <c:pt idx="44">
                  <c:v>1.7749999999999999</c:v>
                </c:pt>
                <c:pt idx="45">
                  <c:v>1.76</c:v>
                </c:pt>
                <c:pt idx="46">
                  <c:v>1.77</c:v>
                </c:pt>
                <c:pt idx="47">
                  <c:v>1.4650000000000001</c:v>
                </c:pt>
                <c:pt idx="48">
                  <c:v>1.5549999999999999</c:v>
                </c:pt>
                <c:pt idx="49">
                  <c:v>1.68</c:v>
                </c:pt>
                <c:pt idx="50">
                  <c:v>1.4</c:v>
                </c:pt>
                <c:pt idx="51">
                  <c:v>1.34</c:v>
                </c:pt>
                <c:pt idx="52">
                  <c:v>1.2350000000000001</c:v>
                </c:pt>
                <c:pt idx="53">
                  <c:v>1.18</c:v>
                </c:pt>
                <c:pt idx="54">
                  <c:v>1.115</c:v>
                </c:pt>
                <c:pt idx="55">
                  <c:v>1.115</c:v>
                </c:pt>
                <c:pt idx="56">
                  <c:v>1.1000000000000001</c:v>
                </c:pt>
                <c:pt idx="57">
                  <c:v>1.05</c:v>
                </c:pt>
                <c:pt idx="58">
                  <c:v>1.03</c:v>
                </c:pt>
                <c:pt idx="59">
                  <c:v>0.89500000000000002</c:v>
                </c:pt>
                <c:pt idx="60">
                  <c:v>1.0649999999999999</c:v>
                </c:pt>
                <c:pt idx="61">
                  <c:v>1.27</c:v>
                </c:pt>
                <c:pt idx="62">
                  <c:v>1.0649999999999999</c:v>
                </c:pt>
                <c:pt idx="63">
                  <c:v>1.165</c:v>
                </c:pt>
                <c:pt idx="64">
                  <c:v>1.175</c:v>
                </c:pt>
                <c:pt idx="65">
                  <c:v>1.17</c:v>
                </c:pt>
              </c:numCache>
            </c:numRef>
          </c:val>
          <c:smooth val="0"/>
          <c:extLst xmlns:c16r2="http://schemas.microsoft.com/office/drawing/2015/06/chart">
            <c:ext xmlns:c16="http://schemas.microsoft.com/office/drawing/2014/chart" uri="{C3380CC4-5D6E-409C-BE32-E72D297353CC}">
              <c16:uniqueId val="{00000005-8923-4D6C-BFFF-DE8ED95485E7}"/>
            </c:ext>
          </c:extLst>
        </c:ser>
        <c:dLbls>
          <c:showLegendKey val="0"/>
          <c:showVal val="0"/>
          <c:showCatName val="0"/>
          <c:showSerName val="0"/>
          <c:showPercent val="0"/>
          <c:showBubbleSize val="0"/>
        </c:dLbls>
        <c:marker val="1"/>
        <c:smooth val="0"/>
        <c:axId val="398177360"/>
        <c:axId val="398181168"/>
      </c:lineChart>
      <c:catAx>
        <c:axId val="398177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zh-TW"/>
          </a:p>
        </c:txPr>
        <c:crossAx val="398181168"/>
        <c:crosses val="autoZero"/>
        <c:auto val="1"/>
        <c:lblAlgn val="ctr"/>
        <c:lblOffset val="200"/>
        <c:tickLblSkip val="5"/>
        <c:tickMarkSkip val="5"/>
        <c:noMultiLvlLbl val="0"/>
      </c:catAx>
      <c:valAx>
        <c:axId val="398181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zh-TW"/>
          </a:p>
        </c:txPr>
        <c:crossAx val="398177360"/>
        <c:crosses val="autoZero"/>
        <c:crossBetween val="between"/>
      </c:valAx>
      <c:catAx>
        <c:axId val="398175728"/>
        <c:scaling>
          <c:orientation val="minMax"/>
        </c:scaling>
        <c:delete val="1"/>
        <c:axPos val="b"/>
        <c:numFmt formatCode="General" sourceLinked="1"/>
        <c:majorTickMark val="none"/>
        <c:minorTickMark val="none"/>
        <c:tickLblPos val="nextTo"/>
        <c:crossAx val="398184976"/>
        <c:crosses val="autoZero"/>
        <c:auto val="1"/>
        <c:lblAlgn val="ctr"/>
        <c:lblOffset val="100"/>
        <c:noMultiLvlLbl val="0"/>
      </c:catAx>
      <c:valAx>
        <c:axId val="398184976"/>
        <c:scaling>
          <c:orientation val="minMax"/>
          <c:max val="50"/>
        </c:scaling>
        <c:delete val="0"/>
        <c:axPos val="r"/>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zh-TW"/>
          </a:p>
        </c:txPr>
        <c:crossAx val="398175728"/>
        <c:crosses val="max"/>
        <c:crossBetween val="between"/>
        <c:majorUnit val="10"/>
      </c:valAx>
      <c:spPr>
        <a:noFill/>
        <a:ln w="25400">
          <a:noFill/>
        </a:ln>
        <a:effectLst/>
      </c:spPr>
    </c:plotArea>
    <c:plotVisOnly val="1"/>
    <c:dispBlanksAs val="gap"/>
    <c:showDLblsOverMax val="0"/>
  </c:chart>
  <c:spPr>
    <a:noFill/>
    <a:ln>
      <a:noFill/>
    </a:ln>
    <a:effectLst/>
  </c:spPr>
  <c:txPr>
    <a:bodyPr/>
    <a:lstStyle/>
    <a:p>
      <a:pPr>
        <a:defRPr/>
      </a:pPr>
      <a:endParaRPr lang="zh-TW"/>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colorful1#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52601A-C490-4317-B07F-C3E277D605C7}" type="doc">
      <dgm:prSet loTypeId="urn:microsoft.com/office/officeart/2005/8/layout/lProcess2" loCatId="relationship" qsTypeId="urn:microsoft.com/office/officeart/2005/8/quickstyle/simple2" qsCatId="simple" csTypeId="urn:microsoft.com/office/officeart/2005/8/colors/colorful1#19" csCatId="colorful" phldr="1"/>
      <dgm:spPr/>
      <dgm:t>
        <a:bodyPr/>
        <a:lstStyle/>
        <a:p>
          <a:endParaRPr lang="zh-TW" altLang="en-US"/>
        </a:p>
      </dgm:t>
    </dgm:pt>
    <dgm:pt modelId="{82C9833E-CFC6-4F24-9EF0-5379B6335108}">
      <dgm:prSet phldrT="[文字]" custT="1"/>
      <dgm:spPr>
        <a:solidFill>
          <a:srgbClr val="FCE4EC"/>
        </a:solidFill>
      </dgm:spPr>
      <dgm:t>
        <a:bodyPr/>
        <a:lstStyle/>
        <a:p>
          <a:r>
            <a:rPr lang="zh-TW" altLang="en-US" sz="2400" b="1">
              <a:latin typeface="微軟正黑體" pitchFamily="34" charset="-120"/>
              <a:ea typeface="微軟正黑體" pitchFamily="34" charset="-120"/>
            </a:rPr>
            <a:t>國家教育研究院</a:t>
          </a:r>
          <a:endParaRPr lang="zh-TW" altLang="en-US" sz="2400" b="1" dirty="0">
            <a:latin typeface="微軟正黑體" pitchFamily="34" charset="-120"/>
            <a:ea typeface="微軟正黑體" pitchFamily="34" charset="-120"/>
          </a:endParaRPr>
        </a:p>
      </dgm:t>
    </dgm:pt>
    <dgm:pt modelId="{F0AB9CED-0CA2-4B38-AE8C-A3736B1EB0F7}" type="parTrans" cxnId="{84C522D2-A9AB-4144-9191-C851F37917E7}">
      <dgm:prSet/>
      <dgm:spPr/>
      <dgm:t>
        <a:bodyPr/>
        <a:lstStyle/>
        <a:p>
          <a:endParaRPr lang="zh-TW" altLang="en-US"/>
        </a:p>
      </dgm:t>
    </dgm:pt>
    <dgm:pt modelId="{20522FEA-01B7-460C-8A0B-0DDEA41A0118}" type="sibTrans" cxnId="{84C522D2-A9AB-4144-9191-C851F37917E7}">
      <dgm:prSet/>
      <dgm:spPr/>
      <dgm:t>
        <a:bodyPr/>
        <a:lstStyle/>
        <a:p>
          <a:endParaRPr lang="zh-TW" altLang="en-US"/>
        </a:p>
      </dgm:t>
    </dgm:pt>
    <dgm:pt modelId="{E242DDEB-9E02-410D-87E8-47DA09E599E3}">
      <dgm:prSet phldrT="[文字]" custT="1"/>
      <dgm:spPr>
        <a:solidFill>
          <a:srgbClr val="D81B60"/>
        </a:solidFill>
        <a:ln>
          <a:noFill/>
        </a:ln>
      </dgm:spPr>
      <dgm:t>
        <a:bodyPr/>
        <a:lstStyle/>
        <a:p>
          <a:r>
            <a:rPr lang="zh-TW" altLang="en-US" sz="2200" b="0" dirty="0">
              <a:effectLst/>
              <a:latin typeface="微軟正黑體" panose="020B0604030504040204" pitchFamily="34" charset="-120"/>
              <a:ea typeface="微軟正黑體" panose="020B0604030504040204" pitchFamily="34" charset="-120"/>
            </a:rPr>
            <a:t>十二年國民</a:t>
          </a:r>
          <a:r>
            <a:rPr lang="en-US" altLang="zh-TW" sz="2200" b="0" dirty="0">
              <a:effectLst/>
              <a:latin typeface="微軟正黑體" panose="020B0604030504040204" pitchFamily="34" charset="-120"/>
              <a:ea typeface="微軟正黑體" panose="020B0604030504040204" pitchFamily="34" charset="-120"/>
            </a:rPr>
            <a:t/>
          </a:r>
          <a:br>
            <a:rPr lang="en-US" altLang="zh-TW" sz="2200" b="0" dirty="0">
              <a:effectLst/>
              <a:latin typeface="微軟正黑體" panose="020B0604030504040204" pitchFamily="34" charset="-120"/>
              <a:ea typeface="微軟正黑體" panose="020B0604030504040204" pitchFamily="34" charset="-120"/>
            </a:rPr>
          </a:br>
          <a:r>
            <a:rPr lang="zh-TW" altLang="en-US" sz="2200" b="0" dirty="0">
              <a:effectLst/>
              <a:latin typeface="微軟正黑體" panose="020B0604030504040204" pitchFamily="34" charset="-120"/>
              <a:ea typeface="微軟正黑體" panose="020B0604030504040204" pitchFamily="34" charset="-120"/>
            </a:rPr>
            <a:t>基本教育課程</a:t>
          </a:r>
          <a:r>
            <a:rPr lang="en-US" altLang="zh-TW" sz="2200" b="0" dirty="0">
              <a:effectLst/>
              <a:latin typeface="微軟正黑體" panose="020B0604030504040204" pitchFamily="34" charset="-120"/>
              <a:ea typeface="微軟正黑體" panose="020B0604030504040204" pitchFamily="34" charset="-120"/>
            </a:rPr>
            <a:t/>
          </a:r>
          <a:br>
            <a:rPr lang="en-US" altLang="zh-TW" sz="2200" b="0" dirty="0">
              <a:effectLst/>
              <a:latin typeface="微軟正黑體" panose="020B0604030504040204" pitchFamily="34" charset="-120"/>
              <a:ea typeface="微軟正黑體" panose="020B0604030504040204" pitchFamily="34" charset="-120"/>
            </a:rPr>
          </a:br>
          <a:r>
            <a:rPr lang="zh-TW" altLang="en-US" sz="2200" b="0" dirty="0">
              <a:effectLst/>
              <a:latin typeface="微軟正黑體" panose="020B0604030504040204" pitchFamily="34" charset="-120"/>
              <a:ea typeface="微軟正黑體" panose="020B0604030504040204" pitchFamily="34" charset="-120"/>
            </a:rPr>
            <a:t>研究發展會</a:t>
          </a:r>
        </a:p>
      </dgm:t>
    </dgm:pt>
    <dgm:pt modelId="{628A8448-BF6A-4C5F-A3BD-43F74F971765}" type="parTrans" cxnId="{5EF66117-1976-487C-ABB1-699977D3F526}">
      <dgm:prSet/>
      <dgm:spPr/>
      <dgm:t>
        <a:bodyPr/>
        <a:lstStyle/>
        <a:p>
          <a:endParaRPr lang="zh-TW" altLang="en-US"/>
        </a:p>
      </dgm:t>
    </dgm:pt>
    <dgm:pt modelId="{A0711527-3E0D-47F0-A3A4-9A37A8CB821C}" type="sibTrans" cxnId="{5EF66117-1976-487C-ABB1-699977D3F526}">
      <dgm:prSet/>
      <dgm:spPr/>
      <dgm:t>
        <a:bodyPr/>
        <a:lstStyle/>
        <a:p>
          <a:endParaRPr lang="zh-TW" altLang="en-US"/>
        </a:p>
      </dgm:t>
    </dgm:pt>
    <dgm:pt modelId="{F2E4DFBB-6337-476F-B0CB-C671510861B1}">
      <dgm:prSet phldrT="[文字]" custT="1"/>
      <dgm:spPr>
        <a:solidFill>
          <a:srgbClr val="43A047"/>
        </a:solidFill>
        <a:ln>
          <a:noFill/>
        </a:ln>
      </dgm:spPr>
      <dgm:t>
        <a:bodyPr/>
        <a:lstStyle/>
        <a:p>
          <a:r>
            <a:rPr lang="zh-TW" altLang="en-US" sz="2200" dirty="0">
              <a:latin typeface="微軟正黑體" panose="020B0604030504040204" pitchFamily="34" charset="-120"/>
              <a:ea typeface="微軟正黑體" panose="020B0604030504040204" pitchFamily="34" charset="-120"/>
            </a:rPr>
            <a:t>高級中等</a:t>
          </a:r>
          <a:r>
            <a:rPr lang="en-US" altLang="zh-TW" sz="2200" dirty="0">
              <a:latin typeface="微軟正黑體" panose="020B0604030504040204" pitchFamily="34" charset="-120"/>
              <a:ea typeface="微軟正黑體" panose="020B0604030504040204" pitchFamily="34" charset="-120"/>
            </a:rPr>
            <a:t/>
          </a:r>
          <a:br>
            <a:rPr lang="en-US" altLang="zh-TW" sz="2200" dirty="0">
              <a:latin typeface="微軟正黑體" panose="020B0604030504040204" pitchFamily="34" charset="-120"/>
              <a:ea typeface="微軟正黑體" panose="020B0604030504040204" pitchFamily="34" charset="-120"/>
            </a:rPr>
          </a:br>
          <a:r>
            <a:rPr lang="zh-TW" altLang="en-US" sz="2200" dirty="0">
              <a:latin typeface="微軟正黑體" panose="020B0604030504040204" pitchFamily="34" charset="-120"/>
              <a:ea typeface="微軟正黑體" panose="020B0604030504040204" pitchFamily="34" charset="-120"/>
            </a:rPr>
            <a:t>以下學校</a:t>
          </a:r>
          <a:r>
            <a:rPr lang="en-US" altLang="zh-TW" sz="2200" dirty="0">
              <a:latin typeface="微軟正黑體" panose="020B0604030504040204" pitchFamily="34" charset="-120"/>
              <a:ea typeface="微軟正黑體" panose="020B0604030504040204" pitchFamily="34" charset="-120"/>
            </a:rPr>
            <a:t/>
          </a:r>
          <a:br>
            <a:rPr lang="en-US" altLang="zh-TW" sz="2200" dirty="0">
              <a:latin typeface="微軟正黑體" panose="020B0604030504040204" pitchFamily="34" charset="-120"/>
              <a:ea typeface="微軟正黑體" panose="020B0604030504040204" pitchFamily="34" charset="-120"/>
            </a:rPr>
          </a:br>
          <a:r>
            <a:rPr lang="zh-TW" altLang="en-US" sz="2200" dirty="0">
              <a:latin typeface="微軟正黑體" panose="020B0604030504040204" pitchFamily="34" charset="-120"/>
              <a:ea typeface="微軟正黑體" panose="020B0604030504040204" pitchFamily="34" charset="-120"/>
            </a:rPr>
            <a:t>課程審議會</a:t>
          </a:r>
        </a:p>
      </dgm:t>
    </dgm:pt>
    <dgm:pt modelId="{CB412C09-9088-40B0-AF7B-D28B3A707961}" type="parTrans" cxnId="{CA8BD0CF-2D42-4C8B-9CCE-C092C5B912BC}">
      <dgm:prSet/>
      <dgm:spPr/>
      <dgm:t>
        <a:bodyPr/>
        <a:lstStyle/>
        <a:p>
          <a:endParaRPr lang="zh-TW" altLang="en-US"/>
        </a:p>
      </dgm:t>
    </dgm:pt>
    <dgm:pt modelId="{C76BB582-AF4F-4EEC-8BF7-90FA1814EBC0}" type="sibTrans" cxnId="{CA8BD0CF-2D42-4C8B-9CCE-C092C5B912BC}">
      <dgm:prSet/>
      <dgm:spPr/>
      <dgm:t>
        <a:bodyPr/>
        <a:lstStyle/>
        <a:p>
          <a:endParaRPr lang="zh-TW" altLang="en-US"/>
        </a:p>
      </dgm:t>
    </dgm:pt>
    <dgm:pt modelId="{50F9AD58-C6F9-4B26-9A44-099E8C7B9991}">
      <dgm:prSet phldrT="[文字]" custT="1"/>
      <dgm:spPr>
        <a:solidFill>
          <a:srgbClr val="E3F2FD"/>
        </a:solidFill>
      </dgm:spPr>
      <dgm:t>
        <a:bodyPr/>
        <a:lstStyle/>
        <a:p>
          <a:pPr>
            <a:lnSpc>
              <a:spcPts val="2880"/>
            </a:lnSpc>
            <a:spcAft>
              <a:spcPts val="0"/>
            </a:spcAft>
          </a:pPr>
          <a:r>
            <a:rPr lang="zh-TW" altLang="en-US" sz="2400" b="1">
              <a:latin typeface="微軟正黑體" pitchFamily="34" charset="-120"/>
              <a:ea typeface="微軟正黑體" pitchFamily="34" charset="-120"/>
            </a:rPr>
            <a:t>支持</a:t>
          </a:r>
          <a:r>
            <a:rPr lang="zh-TW" altLang="en-US" sz="2400" b="1" dirty="0">
              <a:latin typeface="微軟正黑體" pitchFamily="34" charset="-120"/>
              <a:ea typeface="微軟正黑體" pitchFamily="34" charset="-120"/>
            </a:rPr>
            <a:t>系統</a:t>
          </a:r>
          <a:r>
            <a:rPr lang="en-US" altLang="zh-TW" sz="2400" b="1" dirty="0">
              <a:latin typeface="微軟正黑體" pitchFamily="34" charset="-120"/>
              <a:ea typeface="微軟正黑體" pitchFamily="34" charset="-120"/>
            </a:rPr>
            <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夥伴協作</a:t>
          </a:r>
          <a:endParaRPr lang="en-US" altLang="zh-TW" sz="2400" b="1" dirty="0">
            <a:latin typeface="微軟正黑體" pitchFamily="34" charset="-120"/>
            <a:ea typeface="微軟正黑體" pitchFamily="34" charset="-120"/>
          </a:endParaRPr>
        </a:p>
      </dgm:t>
    </dgm:pt>
    <dgm:pt modelId="{4E0E9D4C-2F89-4941-B5D3-A1E88E43BC91}" type="parTrans" cxnId="{CA28EFC8-DA83-4853-98D3-16A59BE39C89}">
      <dgm:prSet/>
      <dgm:spPr/>
      <dgm:t>
        <a:bodyPr/>
        <a:lstStyle/>
        <a:p>
          <a:endParaRPr lang="zh-TW" altLang="en-US"/>
        </a:p>
      </dgm:t>
    </dgm:pt>
    <dgm:pt modelId="{A38C175E-D079-4E73-900B-717242E39590}" type="sibTrans" cxnId="{CA28EFC8-DA83-4853-98D3-16A59BE39C89}">
      <dgm:prSet/>
      <dgm:spPr/>
      <dgm:t>
        <a:bodyPr/>
        <a:lstStyle/>
        <a:p>
          <a:endParaRPr lang="zh-TW" altLang="en-US"/>
        </a:p>
      </dgm:t>
    </dgm:pt>
    <dgm:pt modelId="{9653AC71-0506-42CF-A3ED-848A3A1584FF}">
      <dgm:prSet custT="1"/>
      <dgm:spPr>
        <a:solidFill>
          <a:srgbClr val="1E88E5"/>
        </a:solidFill>
        <a:ln>
          <a:noFill/>
        </a:ln>
      </dgm:spPr>
      <dgm:t>
        <a:bodyPr/>
        <a:lstStyle/>
        <a:p>
          <a:r>
            <a:rPr lang="zh-TW" altLang="en-US" sz="2200" b="0">
              <a:ln/>
              <a:effectLst/>
              <a:latin typeface="微軟正黑體" panose="020B0604030504040204" pitchFamily="34" charset="-120"/>
              <a:ea typeface="微軟正黑體" panose="020B0604030504040204" pitchFamily="34" charset="-120"/>
            </a:rPr>
            <a:t>課程推動</a:t>
          </a:r>
          <a:r>
            <a:rPr lang="en-US" altLang="zh-TW" sz="2200" b="0">
              <a:ln/>
              <a:effectLst/>
              <a:latin typeface="微軟正黑體" panose="020B0604030504040204" pitchFamily="34" charset="-120"/>
              <a:ea typeface="微軟正黑體" panose="020B0604030504040204" pitchFamily="34" charset="-120"/>
            </a:rPr>
            <a:t/>
          </a:r>
          <a:br>
            <a:rPr lang="en-US" altLang="zh-TW" sz="2200" b="0">
              <a:ln/>
              <a:effectLst/>
              <a:latin typeface="微軟正黑體" panose="020B0604030504040204" pitchFamily="34" charset="-120"/>
              <a:ea typeface="微軟正黑體" panose="020B0604030504040204" pitchFamily="34" charset="-120"/>
            </a:rPr>
          </a:br>
          <a:r>
            <a:rPr lang="zh-TW" altLang="en-US" sz="2200" b="0">
              <a:ln/>
              <a:effectLst/>
              <a:latin typeface="微軟正黑體" panose="020B0604030504040204" pitchFamily="34" charset="-120"/>
              <a:ea typeface="微軟正黑體" panose="020B0604030504040204" pitchFamily="34" charset="-120"/>
            </a:rPr>
            <a:t>與</a:t>
          </a:r>
          <a:r>
            <a:rPr lang="zh-TW" altLang="en-US" sz="2200" b="0" dirty="0">
              <a:ln/>
              <a:effectLst/>
              <a:latin typeface="微軟正黑體" panose="020B0604030504040204" pitchFamily="34" charset="-120"/>
              <a:ea typeface="微軟正黑體" panose="020B0604030504040204" pitchFamily="34" charset="-120"/>
            </a:rPr>
            <a:t>實施系統</a:t>
          </a:r>
          <a:endParaRPr lang="zh-TW" altLang="en-US" sz="2200" b="0" dirty="0">
            <a:effectLst/>
            <a:latin typeface="微軟正黑體" panose="020B0604030504040204" pitchFamily="34" charset="-120"/>
            <a:ea typeface="微軟正黑體" panose="020B0604030504040204" pitchFamily="34" charset="-120"/>
          </a:endParaRPr>
        </a:p>
      </dgm:t>
    </dgm:pt>
    <dgm:pt modelId="{68D2B623-402F-47BA-9ABA-08AF89E7DFAB}" type="sibTrans" cxnId="{62E48F12-7BDE-491C-B02C-E26301A60CA1}">
      <dgm:prSet/>
      <dgm:spPr/>
      <dgm:t>
        <a:bodyPr/>
        <a:lstStyle/>
        <a:p>
          <a:endParaRPr lang="zh-TW" altLang="en-US"/>
        </a:p>
      </dgm:t>
    </dgm:pt>
    <dgm:pt modelId="{2F6B7017-28EC-40D7-98F7-627D8C715AB1}" type="parTrans" cxnId="{62E48F12-7BDE-491C-B02C-E26301A60CA1}">
      <dgm:prSet/>
      <dgm:spPr/>
      <dgm:t>
        <a:bodyPr/>
        <a:lstStyle/>
        <a:p>
          <a:endParaRPr lang="zh-TW" altLang="en-US"/>
        </a:p>
      </dgm:t>
    </dgm:pt>
    <dgm:pt modelId="{541D9280-A3FB-4DC0-841B-CE84CB9E60C2}">
      <dgm:prSet custT="1"/>
      <dgm:spPr>
        <a:solidFill>
          <a:srgbClr val="1E88E5"/>
        </a:solidFill>
        <a:ln>
          <a:noFill/>
        </a:ln>
      </dgm:spPr>
      <dgm:t>
        <a:bodyPr/>
        <a:lstStyle/>
        <a:p>
          <a:r>
            <a:rPr lang="en-US" sz="2200" b="0" dirty="0" err="1">
              <a:ln/>
              <a:effectLst/>
              <a:latin typeface="微軟正黑體" panose="020B0604030504040204" pitchFamily="34" charset="-120"/>
              <a:ea typeface="微軟正黑體" panose="020B0604030504040204" pitchFamily="34" charset="-120"/>
            </a:rPr>
            <a:t>師資培育與教師專業發展系統</a:t>
          </a:r>
          <a:endParaRPr lang="zh-TW" altLang="en-US" sz="2200" b="0" dirty="0">
            <a:ln/>
            <a:effectLst/>
            <a:latin typeface="微軟正黑體" panose="020B0604030504040204" pitchFamily="34" charset="-120"/>
            <a:ea typeface="微軟正黑體" panose="020B0604030504040204" pitchFamily="34" charset="-120"/>
          </a:endParaRPr>
        </a:p>
      </dgm:t>
    </dgm:pt>
    <dgm:pt modelId="{4AD92575-D6C7-4B31-89E8-2ED604818FC9}" type="parTrans" cxnId="{F84B8101-2FFE-4BF5-959E-B25822F1C183}">
      <dgm:prSet/>
      <dgm:spPr/>
      <dgm:t>
        <a:bodyPr/>
        <a:lstStyle/>
        <a:p>
          <a:endParaRPr lang="zh-TW" altLang="en-US"/>
        </a:p>
      </dgm:t>
    </dgm:pt>
    <dgm:pt modelId="{36003454-510B-4C88-BC44-81D0EEDA963B}" type="sibTrans" cxnId="{F84B8101-2FFE-4BF5-959E-B25822F1C183}">
      <dgm:prSet/>
      <dgm:spPr/>
      <dgm:t>
        <a:bodyPr/>
        <a:lstStyle/>
        <a:p>
          <a:endParaRPr lang="zh-TW" altLang="en-US"/>
        </a:p>
      </dgm:t>
    </dgm:pt>
    <dgm:pt modelId="{C62AC598-3BE7-4B94-9D35-BB6F33DC5618}">
      <dgm:prSet custT="1"/>
      <dgm:spPr>
        <a:solidFill>
          <a:srgbClr val="1E88E5"/>
        </a:solidFill>
        <a:ln>
          <a:noFill/>
        </a:ln>
      </dgm:spPr>
      <dgm:t>
        <a:bodyPr/>
        <a:lstStyle/>
        <a:p>
          <a:r>
            <a:rPr lang="en-US" sz="2200" b="0">
              <a:ln/>
              <a:effectLst/>
              <a:latin typeface="微軟正黑體" panose="020B0604030504040204" pitchFamily="34" charset="-120"/>
              <a:ea typeface="微軟正黑體" panose="020B0604030504040204" pitchFamily="34" charset="-120"/>
            </a:rPr>
            <a:t>評量與入學</a:t>
          </a:r>
          <a:br>
            <a:rPr lang="en-US" sz="2200" b="0">
              <a:ln/>
              <a:effectLst/>
              <a:latin typeface="微軟正黑體" panose="020B0604030504040204" pitchFamily="34" charset="-120"/>
              <a:ea typeface="微軟正黑體" panose="020B0604030504040204" pitchFamily="34" charset="-120"/>
            </a:rPr>
          </a:br>
          <a:r>
            <a:rPr lang="en-US" sz="2200" b="0">
              <a:ln/>
              <a:effectLst/>
              <a:latin typeface="微軟正黑體" panose="020B0604030504040204" pitchFamily="34" charset="-120"/>
              <a:ea typeface="微軟正黑體" panose="020B0604030504040204" pitchFamily="34" charset="-120"/>
            </a:rPr>
            <a:t>制度系統</a:t>
          </a:r>
          <a:endParaRPr lang="zh-TW" altLang="en-US" sz="2200" b="0" dirty="0">
            <a:ln/>
            <a:effectLst/>
            <a:latin typeface="微軟正黑體" panose="020B0604030504040204" pitchFamily="34" charset="-120"/>
            <a:ea typeface="微軟正黑體" panose="020B0604030504040204" pitchFamily="34" charset="-120"/>
          </a:endParaRPr>
        </a:p>
      </dgm:t>
    </dgm:pt>
    <dgm:pt modelId="{C1716B17-1517-4674-82CD-BF58758306EF}" type="parTrans" cxnId="{0B81EC64-F01E-4EA3-B313-54A93F1B05E0}">
      <dgm:prSet/>
      <dgm:spPr/>
      <dgm:t>
        <a:bodyPr/>
        <a:lstStyle/>
        <a:p>
          <a:endParaRPr lang="zh-TW" altLang="en-US"/>
        </a:p>
      </dgm:t>
    </dgm:pt>
    <dgm:pt modelId="{2DB8564A-9111-4E9D-A61D-57C5EEAD5075}" type="sibTrans" cxnId="{0B81EC64-F01E-4EA3-B313-54A93F1B05E0}">
      <dgm:prSet/>
      <dgm:spPr/>
      <dgm:t>
        <a:bodyPr/>
        <a:lstStyle/>
        <a:p>
          <a:endParaRPr lang="zh-TW" altLang="en-US"/>
        </a:p>
      </dgm:t>
    </dgm:pt>
    <dgm:pt modelId="{E9DE5E82-576B-45FC-8C03-55B97AE41FC7}">
      <dgm:prSet phldrT="[文字]" custT="1"/>
      <dgm:spPr>
        <a:solidFill>
          <a:srgbClr val="E8F5E9"/>
        </a:solidFill>
      </dgm:spPr>
      <dgm:t>
        <a:bodyPr/>
        <a:lstStyle/>
        <a:p>
          <a:pPr>
            <a:lnSpc>
              <a:spcPts val="3200"/>
            </a:lnSpc>
            <a:spcAft>
              <a:spcPts val="0"/>
            </a:spcAft>
          </a:pPr>
          <a:r>
            <a:rPr lang="zh-TW" altLang="en-US" sz="2400" b="1" dirty="0">
              <a:latin typeface="微軟正黑體" pitchFamily="34" charset="-120"/>
              <a:ea typeface="微軟正黑體" pitchFamily="34" charset="-120"/>
            </a:rPr>
            <a:t>教育部</a:t>
          </a:r>
        </a:p>
      </dgm:t>
    </dgm:pt>
    <dgm:pt modelId="{031DE3C0-5B4E-4DA6-A775-6F15FC7BE327}" type="sibTrans" cxnId="{6441D59D-B161-4ED5-8229-23E44D21A075}">
      <dgm:prSet/>
      <dgm:spPr/>
      <dgm:t>
        <a:bodyPr/>
        <a:lstStyle/>
        <a:p>
          <a:endParaRPr lang="zh-TW" altLang="en-US"/>
        </a:p>
      </dgm:t>
    </dgm:pt>
    <dgm:pt modelId="{F05167CF-5838-4C2F-ABB2-BDA9593F5B3D}" type="parTrans" cxnId="{6441D59D-B161-4ED5-8229-23E44D21A075}">
      <dgm:prSet/>
      <dgm:spPr/>
      <dgm:t>
        <a:bodyPr/>
        <a:lstStyle/>
        <a:p>
          <a:endParaRPr lang="zh-TW" altLang="en-US"/>
        </a:p>
      </dgm:t>
    </dgm:pt>
    <dgm:pt modelId="{848D29AD-7A8D-4B6B-AD23-3529BE8D671D}" type="pres">
      <dgm:prSet presAssocID="{A152601A-C490-4317-B07F-C3E277D605C7}" presName="theList" presStyleCnt="0">
        <dgm:presLayoutVars>
          <dgm:dir/>
          <dgm:animLvl val="lvl"/>
          <dgm:resizeHandles val="exact"/>
        </dgm:presLayoutVars>
      </dgm:prSet>
      <dgm:spPr/>
      <dgm:t>
        <a:bodyPr/>
        <a:lstStyle/>
        <a:p>
          <a:endParaRPr lang="zh-TW" altLang="en-US"/>
        </a:p>
      </dgm:t>
    </dgm:pt>
    <dgm:pt modelId="{875F2618-F4C5-4E0E-82CC-F19286BC740A}" type="pres">
      <dgm:prSet presAssocID="{82C9833E-CFC6-4F24-9EF0-5379B6335108}" presName="compNode" presStyleCnt="0"/>
      <dgm:spPr/>
    </dgm:pt>
    <dgm:pt modelId="{5DE3CBA5-1702-42A1-82B9-4E0ED9B6AF99}" type="pres">
      <dgm:prSet presAssocID="{82C9833E-CFC6-4F24-9EF0-5379B6335108}" presName="aNode" presStyleLbl="bgShp" presStyleIdx="0" presStyleCnt="3"/>
      <dgm:spPr/>
      <dgm:t>
        <a:bodyPr/>
        <a:lstStyle/>
        <a:p>
          <a:endParaRPr lang="zh-TW" altLang="en-US"/>
        </a:p>
      </dgm:t>
    </dgm:pt>
    <dgm:pt modelId="{AE3B6CB6-B6B3-4CCA-8D0E-0DCB836CDB0B}" type="pres">
      <dgm:prSet presAssocID="{82C9833E-CFC6-4F24-9EF0-5379B6335108}" presName="textNode" presStyleLbl="bgShp" presStyleIdx="0" presStyleCnt="3"/>
      <dgm:spPr/>
      <dgm:t>
        <a:bodyPr/>
        <a:lstStyle/>
        <a:p>
          <a:endParaRPr lang="zh-TW" altLang="en-US"/>
        </a:p>
      </dgm:t>
    </dgm:pt>
    <dgm:pt modelId="{EC8EA151-074A-45AC-BF99-73BAFF92D2C2}" type="pres">
      <dgm:prSet presAssocID="{82C9833E-CFC6-4F24-9EF0-5379B6335108}" presName="compChildNode" presStyleCnt="0"/>
      <dgm:spPr/>
    </dgm:pt>
    <dgm:pt modelId="{2B567FEB-DF13-4295-801D-41BB0D63E85B}" type="pres">
      <dgm:prSet presAssocID="{82C9833E-CFC6-4F24-9EF0-5379B6335108}" presName="theInnerList" presStyleCnt="0"/>
      <dgm:spPr/>
    </dgm:pt>
    <dgm:pt modelId="{A4A104F7-4D6B-4510-A434-A027A37D4C3F}" type="pres">
      <dgm:prSet presAssocID="{E242DDEB-9E02-410D-87E8-47DA09E599E3}" presName="childNode" presStyleLbl="node1" presStyleIdx="0" presStyleCnt="5">
        <dgm:presLayoutVars>
          <dgm:bulletEnabled val="1"/>
        </dgm:presLayoutVars>
      </dgm:prSet>
      <dgm:spPr/>
      <dgm:t>
        <a:bodyPr/>
        <a:lstStyle/>
        <a:p>
          <a:endParaRPr lang="zh-TW" altLang="en-US"/>
        </a:p>
      </dgm:t>
    </dgm:pt>
    <dgm:pt modelId="{34565135-D742-45F1-9F2F-18CB98B77022}" type="pres">
      <dgm:prSet presAssocID="{82C9833E-CFC6-4F24-9EF0-5379B6335108}" presName="aSpace" presStyleCnt="0"/>
      <dgm:spPr/>
    </dgm:pt>
    <dgm:pt modelId="{2B53493C-34B8-4FCF-AC30-A217B9C8FA60}" type="pres">
      <dgm:prSet presAssocID="{E9DE5E82-576B-45FC-8C03-55B97AE41FC7}" presName="compNode" presStyleCnt="0"/>
      <dgm:spPr/>
    </dgm:pt>
    <dgm:pt modelId="{0F6CDCE7-324C-497F-9927-50FCA3167E58}" type="pres">
      <dgm:prSet presAssocID="{E9DE5E82-576B-45FC-8C03-55B97AE41FC7}" presName="aNode" presStyleLbl="bgShp" presStyleIdx="1" presStyleCnt="3"/>
      <dgm:spPr/>
      <dgm:t>
        <a:bodyPr/>
        <a:lstStyle/>
        <a:p>
          <a:endParaRPr lang="zh-TW" altLang="en-US"/>
        </a:p>
      </dgm:t>
    </dgm:pt>
    <dgm:pt modelId="{C211497E-3339-4249-93D6-9EC632C2238A}" type="pres">
      <dgm:prSet presAssocID="{E9DE5E82-576B-45FC-8C03-55B97AE41FC7}" presName="textNode" presStyleLbl="bgShp" presStyleIdx="1" presStyleCnt="3"/>
      <dgm:spPr/>
      <dgm:t>
        <a:bodyPr/>
        <a:lstStyle/>
        <a:p>
          <a:endParaRPr lang="zh-TW" altLang="en-US"/>
        </a:p>
      </dgm:t>
    </dgm:pt>
    <dgm:pt modelId="{F6678F8E-9FB3-41B7-8E1D-3BE38EBFE457}" type="pres">
      <dgm:prSet presAssocID="{E9DE5E82-576B-45FC-8C03-55B97AE41FC7}" presName="compChildNode" presStyleCnt="0"/>
      <dgm:spPr/>
    </dgm:pt>
    <dgm:pt modelId="{FA1458A3-B4E8-4453-876D-47DEC376BE5D}" type="pres">
      <dgm:prSet presAssocID="{E9DE5E82-576B-45FC-8C03-55B97AE41FC7}" presName="theInnerList" presStyleCnt="0"/>
      <dgm:spPr/>
    </dgm:pt>
    <dgm:pt modelId="{6E9059D8-0211-4DF1-849B-E17407CE14CA}" type="pres">
      <dgm:prSet presAssocID="{F2E4DFBB-6337-476F-B0CB-C671510861B1}" presName="childNode" presStyleLbl="node1" presStyleIdx="1" presStyleCnt="5">
        <dgm:presLayoutVars>
          <dgm:bulletEnabled val="1"/>
        </dgm:presLayoutVars>
      </dgm:prSet>
      <dgm:spPr/>
      <dgm:t>
        <a:bodyPr/>
        <a:lstStyle/>
        <a:p>
          <a:endParaRPr lang="zh-TW" altLang="en-US"/>
        </a:p>
      </dgm:t>
    </dgm:pt>
    <dgm:pt modelId="{7FA48CAF-FBC0-40C3-A306-9383980CB545}" type="pres">
      <dgm:prSet presAssocID="{E9DE5E82-576B-45FC-8C03-55B97AE41FC7}" presName="aSpace" presStyleCnt="0"/>
      <dgm:spPr/>
    </dgm:pt>
    <dgm:pt modelId="{200A5961-7E35-4246-8A47-01D969F46454}" type="pres">
      <dgm:prSet presAssocID="{50F9AD58-C6F9-4B26-9A44-099E8C7B9991}" presName="compNode" presStyleCnt="0"/>
      <dgm:spPr/>
    </dgm:pt>
    <dgm:pt modelId="{6C33CF15-F947-493A-B2FF-50B87AE0E1AF}" type="pres">
      <dgm:prSet presAssocID="{50F9AD58-C6F9-4B26-9A44-099E8C7B9991}" presName="aNode" presStyleLbl="bgShp" presStyleIdx="2" presStyleCnt="3"/>
      <dgm:spPr/>
      <dgm:t>
        <a:bodyPr/>
        <a:lstStyle/>
        <a:p>
          <a:endParaRPr lang="zh-TW" altLang="en-US"/>
        </a:p>
      </dgm:t>
    </dgm:pt>
    <dgm:pt modelId="{831D0567-E8AB-4E3F-9CC0-6526746CCF33}" type="pres">
      <dgm:prSet presAssocID="{50F9AD58-C6F9-4B26-9A44-099E8C7B9991}" presName="textNode" presStyleLbl="bgShp" presStyleIdx="2" presStyleCnt="3"/>
      <dgm:spPr/>
      <dgm:t>
        <a:bodyPr/>
        <a:lstStyle/>
        <a:p>
          <a:endParaRPr lang="zh-TW" altLang="en-US"/>
        </a:p>
      </dgm:t>
    </dgm:pt>
    <dgm:pt modelId="{A3BFDF61-724C-4EE6-9B48-038F4B674BE0}" type="pres">
      <dgm:prSet presAssocID="{50F9AD58-C6F9-4B26-9A44-099E8C7B9991}" presName="compChildNode" presStyleCnt="0"/>
      <dgm:spPr/>
    </dgm:pt>
    <dgm:pt modelId="{D7E2590C-93F4-47A8-9DD5-17AD371A5906}" type="pres">
      <dgm:prSet presAssocID="{50F9AD58-C6F9-4B26-9A44-099E8C7B9991}" presName="theInnerList" presStyleCnt="0"/>
      <dgm:spPr/>
    </dgm:pt>
    <dgm:pt modelId="{B8DFAAB5-7550-4863-8580-4134C0D65A2F}" type="pres">
      <dgm:prSet presAssocID="{9653AC71-0506-42CF-A3ED-848A3A1584FF}" presName="childNode" presStyleLbl="node1" presStyleIdx="2" presStyleCnt="5" custScaleX="109948">
        <dgm:presLayoutVars>
          <dgm:bulletEnabled val="1"/>
        </dgm:presLayoutVars>
      </dgm:prSet>
      <dgm:spPr/>
      <dgm:t>
        <a:bodyPr/>
        <a:lstStyle/>
        <a:p>
          <a:endParaRPr lang="zh-TW" altLang="en-US"/>
        </a:p>
      </dgm:t>
    </dgm:pt>
    <dgm:pt modelId="{F0359048-E1F2-4514-9011-5C4FFF00DDFF}" type="pres">
      <dgm:prSet presAssocID="{9653AC71-0506-42CF-A3ED-848A3A1584FF}" presName="aSpace2" presStyleCnt="0"/>
      <dgm:spPr/>
    </dgm:pt>
    <dgm:pt modelId="{BCED6967-3DA9-4373-8E91-2321015E54E8}" type="pres">
      <dgm:prSet presAssocID="{541D9280-A3FB-4DC0-841B-CE84CB9E60C2}" presName="childNode" presStyleLbl="node1" presStyleIdx="3" presStyleCnt="5" custScaleX="109697">
        <dgm:presLayoutVars>
          <dgm:bulletEnabled val="1"/>
        </dgm:presLayoutVars>
      </dgm:prSet>
      <dgm:spPr/>
      <dgm:t>
        <a:bodyPr/>
        <a:lstStyle/>
        <a:p>
          <a:endParaRPr lang="zh-TW" altLang="en-US"/>
        </a:p>
      </dgm:t>
    </dgm:pt>
    <dgm:pt modelId="{45AE89E0-90B7-44F8-B36E-A6CAF9C381DF}" type="pres">
      <dgm:prSet presAssocID="{541D9280-A3FB-4DC0-841B-CE84CB9E60C2}" presName="aSpace2" presStyleCnt="0"/>
      <dgm:spPr/>
    </dgm:pt>
    <dgm:pt modelId="{2E3E7EC0-401A-47EF-931A-C45752A88EC3}" type="pres">
      <dgm:prSet presAssocID="{C62AC598-3BE7-4B94-9D35-BB6F33DC5618}" presName="childNode" presStyleLbl="node1" presStyleIdx="4" presStyleCnt="5" custScaleX="109948">
        <dgm:presLayoutVars>
          <dgm:bulletEnabled val="1"/>
        </dgm:presLayoutVars>
      </dgm:prSet>
      <dgm:spPr/>
      <dgm:t>
        <a:bodyPr/>
        <a:lstStyle/>
        <a:p>
          <a:endParaRPr lang="zh-TW" altLang="en-US"/>
        </a:p>
      </dgm:t>
    </dgm:pt>
  </dgm:ptLst>
  <dgm:cxnLst>
    <dgm:cxn modelId="{75DCFD47-6C4F-4D82-8D3E-69FF7A43B170}" type="presOf" srcId="{E242DDEB-9E02-410D-87E8-47DA09E599E3}" destId="{A4A104F7-4D6B-4510-A434-A027A37D4C3F}" srcOrd="0" destOrd="0" presId="urn:microsoft.com/office/officeart/2005/8/layout/lProcess2"/>
    <dgm:cxn modelId="{047AD8CF-386A-4D9A-941E-25E45332DCB0}" type="presOf" srcId="{E9DE5E82-576B-45FC-8C03-55B97AE41FC7}" destId="{C211497E-3339-4249-93D6-9EC632C2238A}" srcOrd="1" destOrd="0" presId="urn:microsoft.com/office/officeart/2005/8/layout/lProcess2"/>
    <dgm:cxn modelId="{5EF66117-1976-487C-ABB1-699977D3F526}" srcId="{82C9833E-CFC6-4F24-9EF0-5379B6335108}" destId="{E242DDEB-9E02-410D-87E8-47DA09E599E3}" srcOrd="0" destOrd="0" parTransId="{628A8448-BF6A-4C5F-A3BD-43F74F971765}" sibTransId="{A0711527-3E0D-47F0-A3A4-9A37A8CB821C}"/>
    <dgm:cxn modelId="{BDFD7516-4812-4CD2-9C92-519E33596FC5}" type="presOf" srcId="{C62AC598-3BE7-4B94-9D35-BB6F33DC5618}" destId="{2E3E7EC0-401A-47EF-931A-C45752A88EC3}" srcOrd="0" destOrd="0" presId="urn:microsoft.com/office/officeart/2005/8/layout/lProcess2"/>
    <dgm:cxn modelId="{CA28EFC8-DA83-4853-98D3-16A59BE39C89}" srcId="{A152601A-C490-4317-B07F-C3E277D605C7}" destId="{50F9AD58-C6F9-4B26-9A44-099E8C7B9991}" srcOrd="2" destOrd="0" parTransId="{4E0E9D4C-2F89-4941-B5D3-A1E88E43BC91}" sibTransId="{A38C175E-D079-4E73-900B-717242E39590}"/>
    <dgm:cxn modelId="{A88FA8A3-2FBD-467D-B81C-616D11D5A671}" type="presOf" srcId="{A152601A-C490-4317-B07F-C3E277D605C7}" destId="{848D29AD-7A8D-4B6B-AD23-3529BE8D671D}" srcOrd="0" destOrd="0" presId="urn:microsoft.com/office/officeart/2005/8/layout/lProcess2"/>
    <dgm:cxn modelId="{868FB175-AD23-4BFE-BE5A-42011E27EA6C}" type="presOf" srcId="{9653AC71-0506-42CF-A3ED-848A3A1584FF}" destId="{B8DFAAB5-7550-4863-8580-4134C0D65A2F}" srcOrd="0" destOrd="0" presId="urn:microsoft.com/office/officeart/2005/8/layout/lProcess2"/>
    <dgm:cxn modelId="{0B3FEDE2-7AE3-49F7-BE2D-E3160AD7A924}" type="presOf" srcId="{541D9280-A3FB-4DC0-841B-CE84CB9E60C2}" destId="{BCED6967-3DA9-4373-8E91-2321015E54E8}" srcOrd="0" destOrd="0" presId="urn:microsoft.com/office/officeart/2005/8/layout/lProcess2"/>
    <dgm:cxn modelId="{F73C9D91-D6FD-485B-9999-934334DB96AC}" type="presOf" srcId="{E9DE5E82-576B-45FC-8C03-55B97AE41FC7}" destId="{0F6CDCE7-324C-497F-9927-50FCA3167E58}" srcOrd="0" destOrd="0" presId="urn:microsoft.com/office/officeart/2005/8/layout/lProcess2"/>
    <dgm:cxn modelId="{61A245FD-8287-49F0-843E-74315880A9DC}" type="presOf" srcId="{50F9AD58-C6F9-4B26-9A44-099E8C7B9991}" destId="{831D0567-E8AB-4E3F-9CC0-6526746CCF33}" srcOrd="1" destOrd="0" presId="urn:microsoft.com/office/officeart/2005/8/layout/lProcess2"/>
    <dgm:cxn modelId="{62E48F12-7BDE-491C-B02C-E26301A60CA1}" srcId="{50F9AD58-C6F9-4B26-9A44-099E8C7B9991}" destId="{9653AC71-0506-42CF-A3ED-848A3A1584FF}" srcOrd="0" destOrd="0" parTransId="{2F6B7017-28EC-40D7-98F7-627D8C715AB1}" sibTransId="{68D2B623-402F-47BA-9ABA-08AF89E7DFAB}"/>
    <dgm:cxn modelId="{C47F86D5-9178-477A-8979-3A5DBE1A7445}" type="presOf" srcId="{82C9833E-CFC6-4F24-9EF0-5379B6335108}" destId="{AE3B6CB6-B6B3-4CCA-8D0E-0DCB836CDB0B}" srcOrd="1" destOrd="0" presId="urn:microsoft.com/office/officeart/2005/8/layout/lProcess2"/>
    <dgm:cxn modelId="{6441D59D-B161-4ED5-8229-23E44D21A075}" srcId="{A152601A-C490-4317-B07F-C3E277D605C7}" destId="{E9DE5E82-576B-45FC-8C03-55B97AE41FC7}" srcOrd="1" destOrd="0" parTransId="{F05167CF-5838-4C2F-ABB2-BDA9593F5B3D}" sibTransId="{031DE3C0-5B4E-4DA6-A775-6F15FC7BE327}"/>
    <dgm:cxn modelId="{E3058D73-C551-412A-81D1-6E88F5E09DCB}" type="presOf" srcId="{82C9833E-CFC6-4F24-9EF0-5379B6335108}" destId="{5DE3CBA5-1702-42A1-82B9-4E0ED9B6AF99}" srcOrd="0" destOrd="0" presId="urn:microsoft.com/office/officeart/2005/8/layout/lProcess2"/>
    <dgm:cxn modelId="{84C522D2-A9AB-4144-9191-C851F37917E7}" srcId="{A152601A-C490-4317-B07F-C3E277D605C7}" destId="{82C9833E-CFC6-4F24-9EF0-5379B6335108}" srcOrd="0" destOrd="0" parTransId="{F0AB9CED-0CA2-4B38-AE8C-A3736B1EB0F7}" sibTransId="{20522FEA-01B7-460C-8A0B-0DDEA41A0118}"/>
    <dgm:cxn modelId="{0B81EC64-F01E-4EA3-B313-54A93F1B05E0}" srcId="{50F9AD58-C6F9-4B26-9A44-099E8C7B9991}" destId="{C62AC598-3BE7-4B94-9D35-BB6F33DC5618}" srcOrd="2" destOrd="0" parTransId="{C1716B17-1517-4674-82CD-BF58758306EF}" sibTransId="{2DB8564A-9111-4E9D-A61D-57C5EEAD5075}"/>
    <dgm:cxn modelId="{CA8BD0CF-2D42-4C8B-9CCE-C092C5B912BC}" srcId="{E9DE5E82-576B-45FC-8C03-55B97AE41FC7}" destId="{F2E4DFBB-6337-476F-B0CB-C671510861B1}" srcOrd="0" destOrd="0" parTransId="{CB412C09-9088-40B0-AF7B-D28B3A707961}" sibTransId="{C76BB582-AF4F-4EEC-8BF7-90FA1814EBC0}"/>
    <dgm:cxn modelId="{F84B8101-2FFE-4BF5-959E-B25822F1C183}" srcId="{50F9AD58-C6F9-4B26-9A44-099E8C7B9991}" destId="{541D9280-A3FB-4DC0-841B-CE84CB9E60C2}" srcOrd="1" destOrd="0" parTransId="{4AD92575-D6C7-4B31-89E8-2ED604818FC9}" sibTransId="{36003454-510B-4C88-BC44-81D0EEDA963B}"/>
    <dgm:cxn modelId="{EBB66C3D-5645-4EA6-AE2A-3E121A42F382}" type="presOf" srcId="{50F9AD58-C6F9-4B26-9A44-099E8C7B9991}" destId="{6C33CF15-F947-493A-B2FF-50B87AE0E1AF}" srcOrd="0" destOrd="0" presId="urn:microsoft.com/office/officeart/2005/8/layout/lProcess2"/>
    <dgm:cxn modelId="{06BF0239-318C-476E-B083-9FFCAE9EDDAE}" type="presOf" srcId="{F2E4DFBB-6337-476F-B0CB-C671510861B1}" destId="{6E9059D8-0211-4DF1-849B-E17407CE14CA}" srcOrd="0" destOrd="0" presId="urn:microsoft.com/office/officeart/2005/8/layout/lProcess2"/>
    <dgm:cxn modelId="{0838E61E-970B-4DFA-9989-3E9213374C72}" type="presParOf" srcId="{848D29AD-7A8D-4B6B-AD23-3529BE8D671D}" destId="{875F2618-F4C5-4E0E-82CC-F19286BC740A}" srcOrd="0" destOrd="0" presId="urn:microsoft.com/office/officeart/2005/8/layout/lProcess2"/>
    <dgm:cxn modelId="{2BBC82F3-A5FB-4130-99DB-27E8E6046A9E}" type="presParOf" srcId="{875F2618-F4C5-4E0E-82CC-F19286BC740A}" destId="{5DE3CBA5-1702-42A1-82B9-4E0ED9B6AF99}" srcOrd="0" destOrd="0" presId="urn:microsoft.com/office/officeart/2005/8/layout/lProcess2"/>
    <dgm:cxn modelId="{80A4EAAC-3977-487C-A9EF-8B8CA2603839}" type="presParOf" srcId="{875F2618-F4C5-4E0E-82CC-F19286BC740A}" destId="{AE3B6CB6-B6B3-4CCA-8D0E-0DCB836CDB0B}" srcOrd="1" destOrd="0" presId="urn:microsoft.com/office/officeart/2005/8/layout/lProcess2"/>
    <dgm:cxn modelId="{7AD95032-4363-42EB-AA1F-8C1BD5D620D5}" type="presParOf" srcId="{875F2618-F4C5-4E0E-82CC-F19286BC740A}" destId="{EC8EA151-074A-45AC-BF99-73BAFF92D2C2}" srcOrd="2" destOrd="0" presId="urn:microsoft.com/office/officeart/2005/8/layout/lProcess2"/>
    <dgm:cxn modelId="{8BDD60D1-39A8-4D0A-B714-76F8EC9F3F48}" type="presParOf" srcId="{EC8EA151-074A-45AC-BF99-73BAFF92D2C2}" destId="{2B567FEB-DF13-4295-801D-41BB0D63E85B}" srcOrd="0" destOrd="0" presId="urn:microsoft.com/office/officeart/2005/8/layout/lProcess2"/>
    <dgm:cxn modelId="{186BF68C-DEB9-40DC-A91F-2A5BE08F1443}" type="presParOf" srcId="{2B567FEB-DF13-4295-801D-41BB0D63E85B}" destId="{A4A104F7-4D6B-4510-A434-A027A37D4C3F}" srcOrd="0" destOrd="0" presId="urn:microsoft.com/office/officeart/2005/8/layout/lProcess2"/>
    <dgm:cxn modelId="{DA22C1D9-8FE5-4578-A31F-E52F64B7B50F}" type="presParOf" srcId="{848D29AD-7A8D-4B6B-AD23-3529BE8D671D}" destId="{34565135-D742-45F1-9F2F-18CB98B77022}" srcOrd="1" destOrd="0" presId="urn:microsoft.com/office/officeart/2005/8/layout/lProcess2"/>
    <dgm:cxn modelId="{198DDB9D-007A-47A8-9EB8-923F858A9BBE}" type="presParOf" srcId="{848D29AD-7A8D-4B6B-AD23-3529BE8D671D}" destId="{2B53493C-34B8-4FCF-AC30-A217B9C8FA60}" srcOrd="2" destOrd="0" presId="urn:microsoft.com/office/officeart/2005/8/layout/lProcess2"/>
    <dgm:cxn modelId="{8E05CC8F-7A06-4C71-80B0-56705FAC9D93}" type="presParOf" srcId="{2B53493C-34B8-4FCF-AC30-A217B9C8FA60}" destId="{0F6CDCE7-324C-497F-9927-50FCA3167E58}" srcOrd="0" destOrd="0" presId="urn:microsoft.com/office/officeart/2005/8/layout/lProcess2"/>
    <dgm:cxn modelId="{36B4DBAE-5C22-40E2-870A-85F89176A669}" type="presParOf" srcId="{2B53493C-34B8-4FCF-AC30-A217B9C8FA60}" destId="{C211497E-3339-4249-93D6-9EC632C2238A}" srcOrd="1" destOrd="0" presId="urn:microsoft.com/office/officeart/2005/8/layout/lProcess2"/>
    <dgm:cxn modelId="{9FEA9148-84E6-49D6-8295-3DBD4D93702C}" type="presParOf" srcId="{2B53493C-34B8-4FCF-AC30-A217B9C8FA60}" destId="{F6678F8E-9FB3-41B7-8E1D-3BE38EBFE457}" srcOrd="2" destOrd="0" presId="urn:microsoft.com/office/officeart/2005/8/layout/lProcess2"/>
    <dgm:cxn modelId="{AE4035EC-9868-4551-B01C-22926855B311}" type="presParOf" srcId="{F6678F8E-9FB3-41B7-8E1D-3BE38EBFE457}" destId="{FA1458A3-B4E8-4453-876D-47DEC376BE5D}" srcOrd="0" destOrd="0" presId="urn:microsoft.com/office/officeart/2005/8/layout/lProcess2"/>
    <dgm:cxn modelId="{15A9A61A-3E28-42F8-9EE0-8387DABDE2B2}" type="presParOf" srcId="{FA1458A3-B4E8-4453-876D-47DEC376BE5D}" destId="{6E9059D8-0211-4DF1-849B-E17407CE14CA}" srcOrd="0" destOrd="0" presId="urn:microsoft.com/office/officeart/2005/8/layout/lProcess2"/>
    <dgm:cxn modelId="{559FA0E5-EF5B-45DF-BE99-881D9B2DFBA2}" type="presParOf" srcId="{848D29AD-7A8D-4B6B-AD23-3529BE8D671D}" destId="{7FA48CAF-FBC0-40C3-A306-9383980CB545}" srcOrd="3" destOrd="0" presId="urn:microsoft.com/office/officeart/2005/8/layout/lProcess2"/>
    <dgm:cxn modelId="{7F33050D-4ADF-4C8B-B3CB-63EC20FA620B}" type="presParOf" srcId="{848D29AD-7A8D-4B6B-AD23-3529BE8D671D}" destId="{200A5961-7E35-4246-8A47-01D969F46454}" srcOrd="4" destOrd="0" presId="urn:microsoft.com/office/officeart/2005/8/layout/lProcess2"/>
    <dgm:cxn modelId="{86BA8ABB-9FD5-499C-BFD8-16E77729D084}" type="presParOf" srcId="{200A5961-7E35-4246-8A47-01D969F46454}" destId="{6C33CF15-F947-493A-B2FF-50B87AE0E1AF}" srcOrd="0" destOrd="0" presId="urn:microsoft.com/office/officeart/2005/8/layout/lProcess2"/>
    <dgm:cxn modelId="{8175B4C7-498D-4D74-AD84-9D9C0192C179}" type="presParOf" srcId="{200A5961-7E35-4246-8A47-01D969F46454}" destId="{831D0567-E8AB-4E3F-9CC0-6526746CCF33}" srcOrd="1" destOrd="0" presId="urn:microsoft.com/office/officeart/2005/8/layout/lProcess2"/>
    <dgm:cxn modelId="{76134A94-C618-4401-A20F-FC926B7C5F17}" type="presParOf" srcId="{200A5961-7E35-4246-8A47-01D969F46454}" destId="{A3BFDF61-724C-4EE6-9B48-038F4B674BE0}" srcOrd="2" destOrd="0" presId="urn:microsoft.com/office/officeart/2005/8/layout/lProcess2"/>
    <dgm:cxn modelId="{0680CD0D-8A99-4AA7-8409-0FA8015723F3}" type="presParOf" srcId="{A3BFDF61-724C-4EE6-9B48-038F4B674BE0}" destId="{D7E2590C-93F4-47A8-9DD5-17AD371A5906}" srcOrd="0" destOrd="0" presId="urn:microsoft.com/office/officeart/2005/8/layout/lProcess2"/>
    <dgm:cxn modelId="{A9A90B7C-94D5-4DF3-9C12-BD8597261B99}" type="presParOf" srcId="{D7E2590C-93F4-47A8-9DD5-17AD371A5906}" destId="{B8DFAAB5-7550-4863-8580-4134C0D65A2F}" srcOrd="0" destOrd="0" presId="urn:microsoft.com/office/officeart/2005/8/layout/lProcess2"/>
    <dgm:cxn modelId="{0567E551-7918-459F-BDBE-807B438EA70D}" type="presParOf" srcId="{D7E2590C-93F4-47A8-9DD5-17AD371A5906}" destId="{F0359048-E1F2-4514-9011-5C4FFF00DDFF}" srcOrd="1" destOrd="0" presId="urn:microsoft.com/office/officeart/2005/8/layout/lProcess2"/>
    <dgm:cxn modelId="{A8DE40C6-A16A-42CF-9985-049A4D33FA37}" type="presParOf" srcId="{D7E2590C-93F4-47A8-9DD5-17AD371A5906}" destId="{BCED6967-3DA9-4373-8E91-2321015E54E8}" srcOrd="2" destOrd="0" presId="urn:microsoft.com/office/officeart/2005/8/layout/lProcess2"/>
    <dgm:cxn modelId="{9C69E12E-5192-4FD4-BBA8-ED0029020B49}" type="presParOf" srcId="{D7E2590C-93F4-47A8-9DD5-17AD371A5906}" destId="{45AE89E0-90B7-44F8-B36E-A6CAF9C381DF}" srcOrd="3" destOrd="0" presId="urn:microsoft.com/office/officeart/2005/8/layout/lProcess2"/>
    <dgm:cxn modelId="{44F1E69A-5C77-4707-B570-396F89A83298}" type="presParOf" srcId="{D7E2590C-93F4-47A8-9DD5-17AD371A5906}" destId="{2E3E7EC0-401A-47EF-931A-C45752A88EC3}" srcOrd="4" destOrd="0" presId="urn:microsoft.com/office/officeart/2005/8/layout/l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0.32172</cdr:y>
    </cdr:from>
    <cdr:to>
      <cdr:x>0.035</cdr:x>
      <cdr:y>0.61696</cdr:y>
    </cdr:to>
    <cdr:sp macro="" textlink="">
      <cdr:nvSpPr>
        <cdr:cNvPr id="2052" name="Text Box 4"/>
        <cdr:cNvSpPr txBox="1">
          <a:spLocks xmlns:a="http://schemas.openxmlformats.org/drawingml/2006/main" noChangeArrowheads="1"/>
        </cdr:cNvSpPr>
      </cdr:nvSpPr>
      <cdr:spPr bwMode="auto">
        <a:xfrm xmlns:a="http://schemas.openxmlformats.org/drawingml/2006/main">
          <a:off x="0" y="1386182"/>
          <a:ext cx="403300" cy="127207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vert="wordArtVertRtl" wrap="square" lIns="0" tIns="0" rIns="36576" bIns="0" anchor="t" upright="1"/>
        <a:lstStyle xmlns:a="http://schemas.openxmlformats.org/drawingml/2006/main"/>
        <a:p xmlns:a="http://schemas.openxmlformats.org/drawingml/2006/main">
          <a:pPr algn="l" rtl="0">
            <a:defRPr sz="1000"/>
          </a:pPr>
          <a:r>
            <a:rPr lang="zh-TW" altLang="en-US" sz="1400" b="1" i="0" u="none" strike="noStrike" baseline="0" dirty="0">
              <a:solidFill>
                <a:srgbClr val="000000"/>
              </a:solidFill>
              <a:latin typeface="Microsoft YaHei" charset="-122"/>
              <a:ea typeface="Microsoft YaHei" charset="-122"/>
              <a:cs typeface="Microsoft YaHei" charset="-122"/>
            </a:rPr>
            <a:t>總生育率</a:t>
          </a:r>
        </a:p>
      </cdr:txBody>
    </cdr:sp>
  </cdr:relSizeAnchor>
  <cdr:relSizeAnchor xmlns:cdr="http://schemas.openxmlformats.org/drawingml/2006/chartDrawing">
    <cdr:from>
      <cdr:x>0.03685</cdr:x>
      <cdr:y>0.01941</cdr:y>
    </cdr:from>
    <cdr:to>
      <cdr:x>0.0726</cdr:x>
      <cdr:y>0.06166</cdr:y>
    </cdr:to>
    <cdr:sp macro="" textlink="">
      <cdr:nvSpPr>
        <cdr:cNvPr id="2055" name="Text Box 7"/>
        <cdr:cNvSpPr txBox="1">
          <a:spLocks xmlns:a="http://schemas.openxmlformats.org/drawingml/2006/main" noChangeArrowheads="1"/>
        </cdr:cNvSpPr>
      </cdr:nvSpPr>
      <cdr:spPr bwMode="auto">
        <a:xfrm xmlns:a="http://schemas.openxmlformats.org/drawingml/2006/main">
          <a:off x="424672" y="83648"/>
          <a:ext cx="411943" cy="18204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l" rtl="0">
            <a:defRPr sz="1000"/>
          </a:pPr>
          <a:r>
            <a:rPr lang="zh-TW" altLang="en-US" sz="1200" b="0" i="0" u="none" strike="noStrike" baseline="0" dirty="0">
              <a:solidFill>
                <a:srgbClr val="000000"/>
              </a:solidFill>
              <a:latin typeface="Microsoft YaHei" charset="-122"/>
              <a:ea typeface="Microsoft YaHei" charset="-122"/>
              <a:cs typeface="Microsoft YaHei" charset="-122"/>
            </a:rPr>
            <a:t>人</a:t>
          </a:r>
        </a:p>
      </cdr:txBody>
    </cdr:sp>
  </cdr:relSizeAnchor>
  <cdr:relSizeAnchor xmlns:cdr="http://schemas.openxmlformats.org/drawingml/2006/chartDrawing">
    <cdr:from>
      <cdr:x>0.95742</cdr:x>
      <cdr:y>0.89919</cdr:y>
    </cdr:from>
    <cdr:to>
      <cdr:x>0.98444</cdr:x>
      <cdr:y>0.97153</cdr:y>
    </cdr:to>
    <cdr:sp macro="" textlink="">
      <cdr:nvSpPr>
        <cdr:cNvPr id="2068" name="Rectangle 20"/>
        <cdr:cNvSpPr>
          <a:spLocks xmlns:a="http://schemas.openxmlformats.org/drawingml/2006/main" noChangeArrowheads="1"/>
        </cdr:cNvSpPr>
      </cdr:nvSpPr>
      <cdr:spPr bwMode="auto">
        <a:xfrm xmlns:a="http://schemas.openxmlformats.org/drawingml/2006/main">
          <a:off x="11032221" y="3874286"/>
          <a:ext cx="311348" cy="31169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vertOverflow="clip" wrap="square" lIns="0" tIns="32004" rIns="36576" bIns="0" anchor="t" upright="1"/>
        <a:lstStyle xmlns:a="http://schemas.openxmlformats.org/drawingml/2006/main"/>
        <a:p xmlns:a="http://schemas.openxmlformats.org/drawingml/2006/main">
          <a:pPr algn="r" rtl="0">
            <a:defRPr sz="1000"/>
          </a:pPr>
          <a:r>
            <a:rPr lang="zh-TW" altLang="en-US" sz="1200" b="0" i="0" u="none" strike="noStrike" baseline="0" dirty="0">
              <a:solidFill>
                <a:srgbClr val="000000"/>
              </a:solidFill>
              <a:latin typeface="Microsoft YaHei" charset="-122"/>
              <a:ea typeface="Microsoft YaHei" charset="-122"/>
              <a:cs typeface="Microsoft YaHei" charset="-122"/>
            </a:rPr>
            <a:t>年</a:t>
          </a:r>
        </a:p>
      </cdr:txBody>
    </cdr:sp>
  </cdr:relSizeAnchor>
  <cdr:relSizeAnchor xmlns:cdr="http://schemas.openxmlformats.org/drawingml/2006/chartDrawing">
    <cdr:from>
      <cdr:x>0.02078</cdr:x>
      <cdr:y>0.88122</cdr:y>
    </cdr:from>
    <cdr:to>
      <cdr:x>0.06828</cdr:x>
      <cdr:y>0.93789</cdr:y>
    </cdr:to>
    <cdr:sp macro="" textlink="">
      <cdr:nvSpPr>
        <cdr:cNvPr id="2074" name="Rectangle 26"/>
        <cdr:cNvSpPr>
          <a:spLocks xmlns:a="http://schemas.openxmlformats.org/drawingml/2006/main" noChangeArrowheads="1"/>
        </cdr:cNvSpPr>
      </cdr:nvSpPr>
      <cdr:spPr bwMode="auto">
        <a:xfrm xmlns:a="http://schemas.openxmlformats.org/drawingml/2006/main">
          <a:off x="239470" y="3796866"/>
          <a:ext cx="547336" cy="24414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l" rtl="0">
            <a:defRPr sz="1000"/>
          </a:pPr>
          <a:r>
            <a:rPr lang="zh-TW" altLang="en-US" sz="1200" b="0" i="0" u="none" strike="noStrike" baseline="0" dirty="0">
              <a:solidFill>
                <a:srgbClr val="000000"/>
              </a:solidFill>
              <a:latin typeface="Microsoft YaHei" charset="-122"/>
              <a:ea typeface="Microsoft YaHei" charset="-122"/>
              <a:cs typeface="Microsoft YaHei" charset="-122"/>
            </a:rPr>
            <a:t>民國</a:t>
          </a:r>
        </a:p>
      </cdr:txBody>
    </cdr:sp>
  </cdr:relSizeAnchor>
  <cdr:relSizeAnchor xmlns:cdr="http://schemas.openxmlformats.org/drawingml/2006/chartDrawing">
    <cdr:from>
      <cdr:x>0</cdr:x>
      <cdr:y>0.93995</cdr:y>
    </cdr:from>
    <cdr:to>
      <cdr:x>0.5785</cdr:x>
      <cdr:y>1</cdr:y>
    </cdr:to>
    <cdr:sp macro="" textlink="">
      <cdr:nvSpPr>
        <cdr:cNvPr id="2" name="文字方塊 1"/>
        <cdr:cNvSpPr txBox="1"/>
      </cdr:nvSpPr>
      <cdr:spPr>
        <a:xfrm xmlns:a="http://schemas.openxmlformats.org/drawingml/2006/main">
          <a:off x="-340241" y="3579894"/>
          <a:ext cx="6665977" cy="2287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TW" altLang="en-US" sz="1050" dirty="0">
              <a:latin typeface="Microsoft YaHei" charset="-122"/>
              <a:ea typeface="Microsoft YaHei" charset="-122"/>
              <a:cs typeface="Microsoft YaHei" charset="-122"/>
            </a:rPr>
            <a:t>引用：內政部資料</a:t>
          </a:r>
          <a:r>
            <a:rPr lang="en-US" altLang="zh-TW" sz="1050" dirty="0">
              <a:latin typeface="Microsoft YaHei" charset="-122"/>
              <a:ea typeface="Microsoft YaHei" charset="-122"/>
              <a:cs typeface="Microsoft YaHei" charset="-122"/>
            </a:rPr>
            <a:t>,105</a:t>
          </a:r>
          <a:r>
            <a:rPr lang="zh-TW" altLang="en-US" sz="1050" dirty="0">
              <a:latin typeface="Microsoft YaHei" charset="-122"/>
              <a:ea typeface="Microsoft YaHei" charset="-122"/>
              <a:cs typeface="Microsoft YaHei" charset="-122"/>
            </a:rPr>
            <a:t>年育齡婦女總生育率係依生母各年齡別出生數之初步估計數資料計算。</a:t>
          </a:r>
        </a:p>
      </cdr:txBody>
    </cdr:sp>
  </cdr:relSizeAnchor>
  <cdr:relSizeAnchor xmlns:cdr="http://schemas.openxmlformats.org/drawingml/2006/chartDrawing">
    <cdr:from>
      <cdr:x>0.94429</cdr:x>
      <cdr:y>0</cdr:y>
    </cdr:from>
    <cdr:to>
      <cdr:x>0.99304</cdr:x>
      <cdr:y>0.0748</cdr:y>
    </cdr:to>
    <cdr:sp macro="" textlink="">
      <cdr:nvSpPr>
        <cdr:cNvPr id="2053" name="Text Box 5"/>
        <cdr:cNvSpPr txBox="1">
          <a:spLocks xmlns:a="http://schemas.openxmlformats.org/drawingml/2006/main" noChangeArrowheads="1"/>
        </cdr:cNvSpPr>
      </cdr:nvSpPr>
      <cdr:spPr bwMode="auto">
        <a:xfrm xmlns:a="http://schemas.openxmlformats.org/drawingml/2006/main">
          <a:off x="10880977" y="-2192520"/>
          <a:ext cx="561740" cy="32228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l" rtl="0">
            <a:defRPr sz="1000"/>
          </a:pPr>
          <a:r>
            <a:rPr lang="zh-TW" altLang="en-US" sz="1200" b="0" i="0" u="none" strike="noStrike" baseline="0" dirty="0">
              <a:solidFill>
                <a:schemeClr val="tx1"/>
              </a:solidFill>
              <a:latin typeface="Microsoft YaHei" charset="-122"/>
              <a:ea typeface="Microsoft YaHei" charset="-122"/>
              <a:cs typeface="Microsoft YaHei" charset="-122"/>
            </a:rPr>
            <a:t>萬人</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46136" cy="496412"/>
          </a:xfrm>
          <a:prstGeom prst="rect">
            <a:avLst/>
          </a:prstGeom>
          <a:noFill/>
          <a:ln w="9525">
            <a:noFill/>
            <a:miter lim="800000"/>
            <a:headEnd/>
            <a:tailEnd/>
          </a:ln>
          <a:effectLst/>
        </p:spPr>
        <p:txBody>
          <a:bodyPr vert="horz" wrap="square" lIns="91248" tIns="45623" rIns="91248" bIns="45623" numCol="1" anchor="t" anchorCtr="0" compatLnSpc="1">
            <a:prstTxWarp prst="textNoShape">
              <a:avLst/>
            </a:prstTxWarp>
          </a:bodyPr>
          <a:lstStyle>
            <a:lvl1pPr eaLnBrk="0" hangingPunct="0">
              <a:defRPr sz="1200">
                <a:latin typeface="Arial" pitchFamily="34" charset="0"/>
                <a:ea typeface="新細明體" pitchFamily="18" charset="-120"/>
              </a:defRPr>
            </a:lvl1pPr>
          </a:lstStyle>
          <a:p>
            <a:pPr>
              <a:defRPr/>
            </a:pPr>
            <a:endParaRPr lang="en-US" altLang="zh-TW"/>
          </a:p>
        </p:txBody>
      </p:sp>
      <p:sp>
        <p:nvSpPr>
          <p:cNvPr id="45059" name="Rectangle 3"/>
          <p:cNvSpPr>
            <a:spLocks noGrp="1" noChangeArrowheads="1"/>
          </p:cNvSpPr>
          <p:nvPr>
            <p:ph type="dt" sz="quarter" idx="1"/>
          </p:nvPr>
        </p:nvSpPr>
        <p:spPr bwMode="auto">
          <a:xfrm>
            <a:off x="3851543" y="0"/>
            <a:ext cx="2946136" cy="496412"/>
          </a:xfrm>
          <a:prstGeom prst="rect">
            <a:avLst/>
          </a:prstGeom>
          <a:noFill/>
          <a:ln w="9525">
            <a:noFill/>
            <a:miter lim="800000"/>
            <a:headEnd/>
            <a:tailEnd/>
          </a:ln>
          <a:effectLst/>
        </p:spPr>
        <p:txBody>
          <a:bodyPr vert="horz" wrap="square" lIns="91248" tIns="45623" rIns="91248" bIns="45623" numCol="1" anchor="t" anchorCtr="0" compatLnSpc="1">
            <a:prstTxWarp prst="textNoShape">
              <a:avLst/>
            </a:prstTxWarp>
          </a:bodyPr>
          <a:lstStyle>
            <a:lvl1pPr algn="r" eaLnBrk="0" hangingPunct="0">
              <a:defRPr sz="1200">
                <a:latin typeface="Arial" pitchFamily="34" charset="0"/>
                <a:ea typeface="新細明體" pitchFamily="18" charset="-120"/>
              </a:defRPr>
            </a:lvl1pPr>
          </a:lstStyle>
          <a:p>
            <a:pPr>
              <a:defRPr/>
            </a:pPr>
            <a:fld id="{7E02B6BB-8DE7-4696-B3CD-B91E03265D25}" type="datetimeFigureOut">
              <a:rPr lang="zh-TW" altLang="en-US"/>
              <a:pPr>
                <a:defRPr/>
              </a:pPr>
              <a:t>2019/9/4</a:t>
            </a:fld>
            <a:endParaRPr lang="en-US" altLang="zh-TW" dirty="0"/>
          </a:p>
        </p:txBody>
      </p:sp>
      <p:sp>
        <p:nvSpPr>
          <p:cNvPr id="45060" name="Rectangle 4"/>
          <p:cNvSpPr>
            <a:spLocks noGrp="1" noChangeArrowheads="1"/>
          </p:cNvSpPr>
          <p:nvPr>
            <p:ph type="ftr" sz="quarter" idx="2"/>
          </p:nvPr>
        </p:nvSpPr>
        <p:spPr bwMode="auto">
          <a:xfrm>
            <a:off x="0" y="9431816"/>
            <a:ext cx="2946136" cy="496411"/>
          </a:xfrm>
          <a:prstGeom prst="rect">
            <a:avLst/>
          </a:prstGeom>
          <a:noFill/>
          <a:ln w="9525">
            <a:noFill/>
            <a:miter lim="800000"/>
            <a:headEnd/>
            <a:tailEnd/>
          </a:ln>
          <a:effectLst/>
        </p:spPr>
        <p:txBody>
          <a:bodyPr vert="horz" wrap="square" lIns="91248" tIns="45623" rIns="91248" bIns="45623" numCol="1" anchor="b" anchorCtr="0" compatLnSpc="1">
            <a:prstTxWarp prst="textNoShape">
              <a:avLst/>
            </a:prstTxWarp>
          </a:bodyPr>
          <a:lstStyle>
            <a:lvl1pPr eaLnBrk="0" hangingPunct="0">
              <a:defRPr sz="1200">
                <a:latin typeface="Arial" pitchFamily="34" charset="0"/>
                <a:ea typeface="新細明體" pitchFamily="18" charset="-120"/>
              </a:defRPr>
            </a:lvl1pPr>
          </a:lstStyle>
          <a:p>
            <a:pPr>
              <a:defRPr/>
            </a:pPr>
            <a:endParaRPr lang="en-US" altLang="zh-TW"/>
          </a:p>
        </p:txBody>
      </p:sp>
      <p:sp>
        <p:nvSpPr>
          <p:cNvPr id="45061" name="Rectangle 5"/>
          <p:cNvSpPr>
            <a:spLocks noGrp="1" noChangeArrowheads="1"/>
          </p:cNvSpPr>
          <p:nvPr>
            <p:ph type="sldNum" sz="quarter" idx="3"/>
          </p:nvPr>
        </p:nvSpPr>
        <p:spPr bwMode="auto">
          <a:xfrm>
            <a:off x="3851543" y="9431816"/>
            <a:ext cx="2946136" cy="496411"/>
          </a:xfrm>
          <a:prstGeom prst="rect">
            <a:avLst/>
          </a:prstGeom>
          <a:noFill/>
          <a:ln w="9525">
            <a:noFill/>
            <a:miter lim="800000"/>
            <a:headEnd/>
            <a:tailEnd/>
          </a:ln>
          <a:effectLst/>
        </p:spPr>
        <p:txBody>
          <a:bodyPr vert="horz" wrap="square" lIns="91248" tIns="45623" rIns="91248" bIns="45623" numCol="1" anchor="b" anchorCtr="0" compatLnSpc="1">
            <a:prstTxWarp prst="textNoShape">
              <a:avLst/>
            </a:prstTxWarp>
          </a:bodyPr>
          <a:lstStyle>
            <a:lvl1pPr algn="r" eaLnBrk="0" hangingPunct="0">
              <a:defRPr sz="1200">
                <a:latin typeface="Arial" pitchFamily="34" charset="0"/>
                <a:ea typeface="新細明體" pitchFamily="18" charset="-120"/>
              </a:defRPr>
            </a:lvl1pPr>
          </a:lstStyle>
          <a:p>
            <a:pPr>
              <a:defRPr/>
            </a:pPr>
            <a:fld id="{10C08471-898F-4B8C-9CDB-44B3451311A3}" type="slidenum">
              <a:rPr lang="zh-TW" altLang="en-US"/>
              <a:pPr>
                <a:defRPr/>
              </a:pPr>
              <a:t>‹#›</a:t>
            </a:fld>
            <a:endParaRPr lang="en-US" altLang="zh-TW"/>
          </a:p>
        </p:txBody>
      </p:sp>
    </p:spTree>
    <p:extLst>
      <p:ext uri="{BB962C8B-B14F-4D97-AF65-F5344CB8AC3E}">
        <p14:creationId xmlns:p14="http://schemas.microsoft.com/office/powerpoint/2010/main" val="3493518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bwMode="auto">
          <a:xfrm>
            <a:off x="0" y="1"/>
            <a:ext cx="2946136" cy="497997"/>
          </a:xfrm>
          <a:prstGeom prst="rect">
            <a:avLst/>
          </a:prstGeom>
          <a:noFill/>
          <a:ln>
            <a:noFill/>
          </a:ln>
        </p:spPr>
        <p:txBody>
          <a:bodyPr vert="horz" wrap="square" lIns="91431" tIns="45714" rIns="91431" bIns="45714" numCol="1" anchor="t" anchorCtr="0" compatLnSpc="1">
            <a:prstTxWarp prst="textNoShape">
              <a:avLst/>
            </a:prstTxWarp>
          </a:bodyPr>
          <a:lstStyle>
            <a:lvl1pPr defTabSz="914064" eaLnBrk="1" hangingPunct="1">
              <a:defRPr kumimoji="0" sz="1200">
                <a:latin typeface="Calibri" pitchFamily="34"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bwMode="auto">
          <a:xfrm>
            <a:off x="3851543" y="1"/>
            <a:ext cx="2946136" cy="497997"/>
          </a:xfrm>
          <a:prstGeom prst="rect">
            <a:avLst/>
          </a:prstGeom>
          <a:noFill/>
          <a:ln>
            <a:noFill/>
          </a:ln>
        </p:spPr>
        <p:txBody>
          <a:bodyPr vert="horz" wrap="square" lIns="91431" tIns="45714" rIns="91431" bIns="45714" numCol="1" anchor="t" anchorCtr="0" compatLnSpc="1">
            <a:prstTxWarp prst="textNoShape">
              <a:avLst/>
            </a:prstTxWarp>
          </a:bodyPr>
          <a:lstStyle>
            <a:lvl1pPr algn="r" defTabSz="914064" eaLnBrk="1" hangingPunct="1">
              <a:defRPr kumimoji="0" sz="1200">
                <a:latin typeface="Calibri" pitchFamily="34" charset="0"/>
                <a:ea typeface="新細明體" pitchFamily="18" charset="-120"/>
              </a:defRPr>
            </a:lvl1pPr>
          </a:lstStyle>
          <a:p>
            <a:pPr>
              <a:defRPr/>
            </a:pPr>
            <a:fld id="{92AAF6FF-E91F-438B-9C03-191804F05469}" type="datetimeFigureOut">
              <a:rPr lang="zh-TW" altLang="en-US"/>
              <a:pPr>
                <a:defRPr/>
              </a:pPr>
              <a:t>2019/9/4</a:t>
            </a:fld>
            <a:endParaRPr lang="en-US" altLang="zh-TW" dirty="0"/>
          </a:p>
        </p:txBody>
      </p:sp>
      <p:sp>
        <p:nvSpPr>
          <p:cNvPr id="4" name="投影片圖像版面配置區 3"/>
          <p:cNvSpPr>
            <a:spLocks noGrp="1" noRot="1" noChangeAspect="1"/>
          </p:cNvSpPr>
          <p:nvPr>
            <p:ph type="sldImg" idx="2"/>
          </p:nvPr>
        </p:nvSpPr>
        <p:spPr>
          <a:xfrm>
            <a:off x="919163" y="744538"/>
            <a:ext cx="4960937" cy="3722687"/>
          </a:xfrm>
          <a:prstGeom prst="rect">
            <a:avLst/>
          </a:prstGeom>
          <a:noFill/>
          <a:ln w="12700">
            <a:solidFill>
              <a:prstClr val="black"/>
            </a:solidFill>
          </a:ln>
        </p:spPr>
        <p:txBody>
          <a:bodyPr vert="horz" lIns="91248" tIns="45623" rIns="91248" bIns="45623" rtlCol="0" anchor="ctr"/>
          <a:lstStyle/>
          <a:p>
            <a:pPr lvl="0"/>
            <a:endParaRPr lang="zh-TW" altLang="en-US" noProof="0"/>
          </a:p>
        </p:txBody>
      </p:sp>
      <p:sp>
        <p:nvSpPr>
          <p:cNvPr id="5" name="備忘稿版面配置區 4"/>
          <p:cNvSpPr>
            <a:spLocks noGrp="1"/>
          </p:cNvSpPr>
          <p:nvPr>
            <p:ph type="body" sz="quarter" idx="3"/>
          </p:nvPr>
        </p:nvSpPr>
        <p:spPr bwMode="auto">
          <a:xfrm>
            <a:off x="680244" y="4716700"/>
            <a:ext cx="5438776" cy="4467703"/>
          </a:xfrm>
          <a:prstGeom prst="rect">
            <a:avLst/>
          </a:prstGeom>
          <a:noFill/>
          <a:ln>
            <a:noFill/>
          </a:ln>
        </p:spPr>
        <p:txBody>
          <a:bodyPr vert="horz" wrap="square" lIns="91431" tIns="45714" rIns="91431" bIns="45714"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bwMode="auto">
          <a:xfrm>
            <a:off x="0" y="9430229"/>
            <a:ext cx="2946136" cy="497997"/>
          </a:xfrm>
          <a:prstGeom prst="rect">
            <a:avLst/>
          </a:prstGeom>
          <a:noFill/>
          <a:ln>
            <a:noFill/>
          </a:ln>
        </p:spPr>
        <p:txBody>
          <a:bodyPr vert="horz" wrap="square" lIns="91431" tIns="45714" rIns="91431" bIns="45714" numCol="1" anchor="b" anchorCtr="0" compatLnSpc="1">
            <a:prstTxWarp prst="textNoShape">
              <a:avLst/>
            </a:prstTxWarp>
          </a:bodyPr>
          <a:lstStyle>
            <a:lvl1pPr defTabSz="914064" eaLnBrk="1" hangingPunct="1">
              <a:defRPr kumimoji="0" sz="1200">
                <a:latin typeface="Calibri" pitchFamily="34"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bwMode="auto">
          <a:xfrm>
            <a:off x="3851543" y="9430229"/>
            <a:ext cx="2946136" cy="497997"/>
          </a:xfrm>
          <a:prstGeom prst="rect">
            <a:avLst/>
          </a:prstGeom>
          <a:noFill/>
          <a:ln>
            <a:noFill/>
          </a:ln>
        </p:spPr>
        <p:txBody>
          <a:bodyPr vert="horz" wrap="square" lIns="91431" tIns="45714" rIns="91431" bIns="45714" numCol="1" anchor="b" anchorCtr="0" compatLnSpc="1">
            <a:prstTxWarp prst="textNoShape">
              <a:avLst/>
            </a:prstTxWarp>
          </a:bodyPr>
          <a:lstStyle>
            <a:lvl1pPr algn="r" eaLnBrk="1" hangingPunct="1">
              <a:defRPr kumimoji="0" sz="1200">
                <a:latin typeface="Calibri" pitchFamily="34" charset="0"/>
                <a:ea typeface="新細明體" pitchFamily="18" charset="-120"/>
              </a:defRPr>
            </a:lvl1pPr>
          </a:lstStyle>
          <a:p>
            <a:pPr>
              <a:defRPr/>
            </a:pPr>
            <a:fld id="{47A7BB33-55DB-487F-AFE4-32BB4C85A527}" type="slidenum">
              <a:rPr lang="zh-TW" altLang="en-US"/>
              <a:pPr>
                <a:defRPr/>
              </a:pPr>
              <a:t>‹#›</a:t>
            </a:fld>
            <a:endParaRPr lang="en-US" altLang="zh-TW"/>
          </a:p>
        </p:txBody>
      </p:sp>
    </p:spTree>
    <p:extLst>
      <p:ext uri="{BB962C8B-B14F-4D97-AF65-F5344CB8AC3E}">
        <p14:creationId xmlns:p14="http://schemas.microsoft.com/office/powerpoint/2010/main" val="504170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458" name="備忘稿版面配置區 2"/>
          <p:cNvSpPr>
            <a:spLocks noGrp="1"/>
          </p:cNvSpPr>
          <p:nvPr>
            <p:ph type="body" idx="1"/>
          </p:nvPr>
        </p:nvSpPr>
        <p:spPr>
          <a:noFill/>
        </p:spPr>
        <p:txBody>
          <a:bodyPr/>
          <a:lstStyle/>
          <a:p>
            <a:pPr eaLnBrk="1" hangingPunct="1"/>
            <a:endParaRPr lang="zh-TW" altLang="en-US"/>
          </a:p>
        </p:txBody>
      </p:sp>
      <p:sp>
        <p:nvSpPr>
          <p:cNvPr id="19459" name="投影片編號版面配置區 3"/>
          <p:cNvSpPr>
            <a:spLocks noGrp="1"/>
          </p:cNvSpPr>
          <p:nvPr>
            <p:ph type="sldNum" sz="quarter" idx="5"/>
          </p:nvPr>
        </p:nvSpPr>
        <p:spPr>
          <a:noFill/>
          <a:ln>
            <a:miter lim="800000"/>
            <a:headEnd/>
            <a:tailEnd/>
          </a:ln>
        </p:spPr>
        <p:txBody>
          <a:bodyPr/>
          <a:lstStyle/>
          <a:p>
            <a:fld id="{E2B07838-1B5F-4732-9B3F-FBB954946F89}" type="slidenum">
              <a:rPr lang="zh-TW" altLang="en-US" smtClean="0">
                <a:ea typeface="新細明體" charset="-120"/>
              </a:rPr>
              <a:pPr/>
              <a:t>0</a:t>
            </a:fld>
            <a:endParaRPr lang="en-US" altLang="zh-TW">
              <a:ea typeface="新細明體" charset="-120"/>
            </a:endParaRPr>
          </a:p>
        </p:txBody>
      </p:sp>
    </p:spTree>
    <p:extLst>
      <p:ext uri="{BB962C8B-B14F-4D97-AF65-F5344CB8AC3E}">
        <p14:creationId xmlns:p14="http://schemas.microsoft.com/office/powerpoint/2010/main" val="2182010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6866" name="備忘稿版面配置區 2"/>
          <p:cNvSpPr>
            <a:spLocks noGrp="1"/>
          </p:cNvSpPr>
          <p:nvPr>
            <p:ph type="body" idx="1"/>
          </p:nvPr>
        </p:nvSpPr>
        <p:spPr>
          <a:noFill/>
        </p:spPr>
        <p:txBody>
          <a:bodyPr/>
          <a:lstStyle/>
          <a:p>
            <a:r>
              <a:rPr lang="zh-TW" altLang="en-US" b="1" i="1"/>
              <a:t>請注意動畫效果</a:t>
            </a:r>
            <a:r>
              <a:rPr lang="zh-TW" altLang="en-US"/>
              <a:t>，分別說明：</a:t>
            </a:r>
            <a:endParaRPr lang="en-US" altLang="zh-TW"/>
          </a:p>
          <a:p>
            <a:r>
              <a:rPr lang="zh-TW" altLang="en-US"/>
              <a:t>一、教育改革是從有到更好，奠基於九年一貫課程的基礎上，一棒接手一棒，並非全然推翻。</a:t>
            </a:r>
            <a:endParaRPr lang="en-US" altLang="zh-TW"/>
          </a:p>
          <a:p>
            <a:r>
              <a:rPr lang="zh-TW" altLang="en-US"/>
              <a:t>二、內的部份，可說明現場的教育變革：翻轉教室、學習共同體、分組合作學習、學思達、夢的</a:t>
            </a:r>
            <a:r>
              <a:rPr lang="en-US" altLang="zh-TW"/>
              <a:t>n</a:t>
            </a:r>
            <a:r>
              <a:rPr lang="zh-TW" altLang="en-US"/>
              <a:t>次方等等，現場正在創造改變，課綱更要提供支持。</a:t>
            </a:r>
            <a:r>
              <a:rPr lang="en-US" altLang="zh-TW"/>
              <a:t/>
            </a:r>
            <a:br>
              <a:rPr lang="en-US" altLang="zh-TW"/>
            </a:br>
            <a:r>
              <a:rPr lang="zh-TW" altLang="en-US"/>
              <a:t>三、外的部份，則可說明時代的變化必定要讓課程改革與時俱進。</a:t>
            </a:r>
          </a:p>
        </p:txBody>
      </p:sp>
      <p:sp>
        <p:nvSpPr>
          <p:cNvPr id="36867" name="投影片編號版面配置區 3"/>
          <p:cNvSpPr txBox="1">
            <a:spLocks noGrp="1"/>
          </p:cNvSpPr>
          <p:nvPr/>
        </p:nvSpPr>
        <p:spPr bwMode="auto">
          <a:xfrm>
            <a:off x="3851543" y="9430229"/>
            <a:ext cx="2946136" cy="497997"/>
          </a:xfrm>
          <a:prstGeom prst="rect">
            <a:avLst/>
          </a:prstGeom>
          <a:noFill/>
          <a:ln w="9525">
            <a:noFill/>
            <a:miter lim="800000"/>
            <a:headEnd/>
            <a:tailEnd/>
          </a:ln>
        </p:spPr>
        <p:txBody>
          <a:bodyPr lIns="91431" tIns="45714" rIns="91431" bIns="45714" anchor="b"/>
          <a:lstStyle/>
          <a:p>
            <a:pPr algn="r"/>
            <a:fld id="{D15F5E11-39FE-4ACE-8BBB-9003170607C1}" type="slidenum">
              <a:rPr kumimoji="0" lang="zh-TW" altLang="en-US" sz="1200">
                <a:latin typeface="Calibri" pitchFamily="34" charset="0"/>
              </a:rPr>
              <a:pPr algn="r"/>
              <a:t>9</a:t>
            </a:fld>
            <a:endParaRPr kumimoji="0" lang="en-US" altLang="zh-TW" sz="1200">
              <a:latin typeface="Calibri" pitchFamily="34" charset="0"/>
            </a:endParaRPr>
          </a:p>
        </p:txBody>
      </p:sp>
    </p:spTree>
    <p:extLst>
      <p:ext uri="{BB962C8B-B14F-4D97-AF65-F5344CB8AC3E}">
        <p14:creationId xmlns:p14="http://schemas.microsoft.com/office/powerpoint/2010/main" val="1768447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6867" name="備忘稿版面配置區 2"/>
          <p:cNvSpPr>
            <a:spLocks noGrp="1"/>
          </p:cNvSpPr>
          <p:nvPr>
            <p:ph type="body" idx="1"/>
          </p:nvPr>
        </p:nvSpPr>
        <p:spPr/>
        <p:txBody>
          <a:bodyPr/>
          <a:lstStyle/>
          <a:p>
            <a:pPr eaLnBrk="1" hangingPunct="1">
              <a:defRPr/>
            </a:pPr>
            <a:r>
              <a:rPr lang="zh-TW" altLang="en-US" b="1" i="1" dirty="0"/>
              <a:t>請注意動畫效果：</a:t>
            </a:r>
            <a:endParaRPr lang="en-US" altLang="zh-TW" b="1" i="1" dirty="0"/>
          </a:p>
          <a:p>
            <a:pPr eaLnBrk="1" hangingPunct="1">
              <a:defRPr/>
            </a:pPr>
            <a:r>
              <a:rPr lang="zh-TW" altLang="en-US" dirty="0"/>
              <a:t>十二年國民基本教育的課程願景發展歷程：</a:t>
            </a:r>
            <a:endParaRPr lang="en-US" altLang="zh-TW" dirty="0"/>
          </a:p>
          <a:p>
            <a:pPr eaLnBrk="1" hangingPunct="1">
              <a:defRPr/>
            </a:pPr>
            <a:r>
              <a:rPr lang="en-US" altLang="zh-TW" dirty="0"/>
              <a:t>1.</a:t>
            </a:r>
            <a:r>
              <a:rPr lang="zh-TW" altLang="en-US" dirty="0"/>
              <a:t>以現有的九年一貫課程為基準，檢視其實施成效，據以做調整。</a:t>
            </a:r>
            <a:endParaRPr lang="en-US" altLang="zh-TW" dirty="0"/>
          </a:p>
          <a:p>
            <a:pPr eaLnBrk="1" hangingPunct="1">
              <a:defRPr/>
            </a:pPr>
            <a:r>
              <a:rPr lang="en-US" altLang="zh-TW" dirty="0"/>
              <a:t>2.</a:t>
            </a:r>
            <a:r>
              <a:rPr lang="zh-TW" altLang="en-US" dirty="0"/>
              <a:t>本於憲法所定的教育宗旨，參酌社會變遷、全球</a:t>
            </a:r>
            <a:r>
              <a:rPr lang="zh-TW" altLang="en-US" u="none" dirty="0"/>
              <a:t>發展</a:t>
            </a:r>
            <a:r>
              <a:rPr lang="zh-TW" altLang="en-US" dirty="0"/>
              <a:t>趨勢，以及未來人才培育需求。</a:t>
            </a:r>
            <a:endParaRPr lang="en-US" altLang="zh-TW" dirty="0"/>
          </a:p>
          <a:p>
            <a:pPr eaLnBrk="1" hangingPunct="1">
              <a:defRPr/>
            </a:pPr>
            <a:r>
              <a:rPr lang="en-US" altLang="zh-TW" dirty="0"/>
              <a:t>3.</a:t>
            </a:r>
            <a:r>
              <a:rPr lang="zh-TW" altLang="en-US" dirty="0"/>
              <a:t>持續強化中小學課程的連貫與統整，實踐素養導向的課程與教學。</a:t>
            </a:r>
            <a:endParaRPr lang="en-US" altLang="zh-TW" dirty="0"/>
          </a:p>
          <a:p>
            <a:pPr eaLnBrk="1" hangingPunct="1">
              <a:defRPr/>
            </a:pPr>
            <a:r>
              <a:rPr lang="en-US" altLang="zh-TW" dirty="0"/>
              <a:t>4.</a:t>
            </a:r>
            <a:r>
              <a:rPr lang="zh-TW" altLang="en-US" dirty="0"/>
              <a:t>落實適性揚才的教育，培養具有終身學習力、社會關懷及國際視野的現代國民。</a:t>
            </a:r>
          </a:p>
        </p:txBody>
      </p:sp>
      <p:sp>
        <p:nvSpPr>
          <p:cNvPr id="38915" name="投影片編號版面配置區 3"/>
          <p:cNvSpPr>
            <a:spLocks noGrp="1"/>
          </p:cNvSpPr>
          <p:nvPr>
            <p:ph type="sldNum" sz="quarter" idx="5"/>
          </p:nvPr>
        </p:nvSpPr>
        <p:spPr>
          <a:noFill/>
          <a:ln>
            <a:miter lim="800000"/>
            <a:headEnd/>
            <a:tailEnd/>
          </a:ln>
        </p:spPr>
        <p:txBody>
          <a:bodyPr/>
          <a:lstStyle/>
          <a:p>
            <a:fld id="{C0234317-17C1-482F-948F-ED98C84551AC}" type="slidenum">
              <a:rPr lang="zh-TW" altLang="en-US" smtClean="0">
                <a:ea typeface="新細明體" charset="-120"/>
              </a:rPr>
              <a:pPr/>
              <a:t>10</a:t>
            </a:fld>
            <a:endParaRPr lang="en-US" altLang="zh-TW">
              <a:ea typeface="新細明體" charset="-120"/>
            </a:endParaRPr>
          </a:p>
        </p:txBody>
      </p:sp>
    </p:spTree>
    <p:extLst>
      <p:ext uri="{BB962C8B-B14F-4D97-AF65-F5344CB8AC3E}">
        <p14:creationId xmlns:p14="http://schemas.microsoft.com/office/powerpoint/2010/main" val="3610678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0962" name="備忘稿版面配置區 2"/>
          <p:cNvSpPr>
            <a:spLocks noGrp="1"/>
          </p:cNvSpPr>
          <p:nvPr>
            <p:ph type="body" idx="1"/>
          </p:nvPr>
        </p:nvSpPr>
        <p:spPr>
          <a:noFill/>
        </p:spPr>
        <p:txBody>
          <a:bodyPr/>
          <a:lstStyle/>
          <a:p>
            <a:pPr eaLnBrk="1" hangingPunct="1"/>
            <a:r>
              <a:rPr lang="zh-TW" altLang="en-US" b="1" i="1" dirty="0"/>
              <a:t>請注意動畫效果：</a:t>
            </a:r>
            <a:endParaRPr lang="en-US" altLang="zh-TW" b="1" i="1" dirty="0"/>
          </a:p>
          <a:p>
            <a:pPr eaLnBrk="1" hangingPunct="1"/>
            <a:r>
              <a:rPr lang="zh-TW" altLang="en-US" dirty="0"/>
              <a:t>透過十二年國教的契機，落實課程連貫及統整</a:t>
            </a:r>
            <a:endParaRPr lang="en-US" altLang="zh-TW" dirty="0"/>
          </a:p>
          <a:p>
            <a:pPr eaLnBrk="1" hangingPunct="1"/>
            <a:r>
              <a:rPr lang="zh-TW" altLang="en-US" dirty="0"/>
              <a:t>再對應動畫：</a:t>
            </a:r>
            <a:endParaRPr lang="en-US" altLang="zh-TW" dirty="0"/>
          </a:p>
          <a:p>
            <a:pPr eaLnBrk="1" hangingPunct="1"/>
            <a:r>
              <a:rPr lang="zh-TW" altLang="en-US" dirty="0"/>
              <a:t>新課綱延續並落實十二年國教基本政策理念</a:t>
            </a:r>
            <a:endParaRPr lang="en-US" altLang="zh-TW" dirty="0"/>
          </a:p>
          <a:p>
            <a:pPr eaLnBrk="1" hangingPunct="1"/>
            <a:r>
              <a:rPr lang="zh-TW" altLang="en-US" dirty="0"/>
              <a:t>也就是說，十二年國教的五大理念必須仰賴課程端的支持，讓學生學習的更好，才能適性揚才、因材施教、有教無類、優質銜接與多元進路。</a:t>
            </a:r>
          </a:p>
        </p:txBody>
      </p:sp>
      <p:sp>
        <p:nvSpPr>
          <p:cNvPr id="40963" name="投影片編號版面配置區 3"/>
          <p:cNvSpPr>
            <a:spLocks noGrp="1"/>
          </p:cNvSpPr>
          <p:nvPr>
            <p:ph type="sldNum" sz="quarter" idx="5"/>
          </p:nvPr>
        </p:nvSpPr>
        <p:spPr>
          <a:noFill/>
          <a:ln>
            <a:miter lim="800000"/>
            <a:headEnd/>
            <a:tailEnd/>
          </a:ln>
        </p:spPr>
        <p:txBody>
          <a:bodyPr/>
          <a:lstStyle/>
          <a:p>
            <a:fld id="{3E177067-FE97-4A6D-89E6-7FF7F4BF69C1}" type="slidenum">
              <a:rPr lang="zh-TW" altLang="en-US" smtClean="0">
                <a:ea typeface="新細明體" charset="-120"/>
              </a:rPr>
              <a:pPr/>
              <a:t>11</a:t>
            </a:fld>
            <a:endParaRPr lang="en-US" altLang="zh-TW">
              <a:ea typeface="新細明體" charset="-120"/>
            </a:endParaRPr>
          </a:p>
        </p:txBody>
      </p:sp>
    </p:spTree>
    <p:extLst>
      <p:ext uri="{BB962C8B-B14F-4D97-AF65-F5344CB8AC3E}">
        <p14:creationId xmlns:p14="http://schemas.microsoft.com/office/powerpoint/2010/main" val="1425707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endParaRPr lang="zh-TW" altLang="en-US" b="1" dirty="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12</a:t>
            </a:fld>
            <a:endParaRPr lang="en-US" altLang="zh-TW">
              <a:ea typeface="新細明體" charset="-120"/>
            </a:endParaRPr>
          </a:p>
        </p:txBody>
      </p:sp>
    </p:spTree>
    <p:extLst>
      <p:ext uri="{BB962C8B-B14F-4D97-AF65-F5344CB8AC3E}">
        <p14:creationId xmlns:p14="http://schemas.microsoft.com/office/powerpoint/2010/main" val="2958913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0962" name="備忘稿版面配置區 2"/>
          <p:cNvSpPr>
            <a:spLocks noGrp="1"/>
          </p:cNvSpPr>
          <p:nvPr>
            <p:ph type="body" idx="1"/>
          </p:nvPr>
        </p:nvSpPr>
        <p:spPr>
          <a:noFill/>
        </p:spPr>
        <p:txBody>
          <a:bodyPr/>
          <a:lstStyle/>
          <a:p>
            <a:pPr marL="171244" indent="-171244" eaLnBrk="1" hangingPunct="1">
              <a:buFontTx/>
              <a:buChar char="•"/>
              <a:defRPr/>
            </a:pPr>
            <a:r>
              <a:rPr lang="zh-TW" altLang="en-US" dirty="0"/>
              <a:t>此節要強調的是課綱的研修並非匆促完成產出的，而是經過嚴謹的程序、多</a:t>
            </a:r>
            <a:r>
              <a:rPr lang="zh-TW" altLang="en-US" u="none" dirty="0"/>
              <a:t>系統</a:t>
            </a:r>
            <a:r>
              <a:rPr lang="zh-TW" altLang="en-US" dirty="0"/>
              <a:t>合作而來的。</a:t>
            </a:r>
            <a:endParaRPr lang="en-US" altLang="zh-TW" dirty="0"/>
          </a:p>
          <a:p>
            <a:pPr marL="171244" indent="-171244" eaLnBrk="1" hangingPunct="1">
              <a:buFontTx/>
              <a:buChar char="•"/>
              <a:defRPr/>
            </a:pPr>
            <a:r>
              <a:rPr lang="zh-TW" altLang="en-US" dirty="0"/>
              <a:t>主要分為三部份：研發（國教院、</a:t>
            </a:r>
            <a:r>
              <a:rPr lang="en-US" altLang="zh-TW" dirty="0"/>
              <a:t>12</a:t>
            </a:r>
            <a:r>
              <a:rPr lang="zh-TW" altLang="en-US" dirty="0"/>
              <a:t>年國教課程研究發展會）、審議（教育部、高級中等以下學校課程審議會）、協作（相關協作系統）</a:t>
            </a:r>
          </a:p>
          <a:p>
            <a:pPr eaLnBrk="1" hangingPunct="1">
              <a:defRPr/>
            </a:pPr>
            <a:endParaRPr lang="zh-TW" altLang="en-US" dirty="0"/>
          </a:p>
        </p:txBody>
      </p:sp>
      <p:sp>
        <p:nvSpPr>
          <p:cNvPr id="40963" name="投影片編號版面配置區 3"/>
          <p:cNvSpPr>
            <a:spLocks noGrp="1"/>
          </p:cNvSpPr>
          <p:nvPr>
            <p:ph type="sldNum" sz="quarter" idx="5"/>
          </p:nvPr>
        </p:nvSpPr>
        <p:spPr>
          <a:noFill/>
          <a:ln>
            <a:miter lim="800000"/>
            <a:headEnd/>
            <a:tailEnd/>
          </a:ln>
        </p:spPr>
        <p:txBody>
          <a:bodyPr/>
          <a:lstStyle/>
          <a:p>
            <a:fld id="{3E177067-FE97-4A6D-89E6-7FF7F4BF69C1}" type="slidenum">
              <a:rPr lang="zh-TW" altLang="en-US" smtClean="0">
                <a:ea typeface="新細明體" charset="-120"/>
              </a:rPr>
              <a:pPr/>
              <a:t>13</a:t>
            </a:fld>
            <a:endParaRPr lang="en-US" altLang="zh-TW">
              <a:ea typeface="新細明體" charset="-120"/>
            </a:endParaRPr>
          </a:p>
        </p:txBody>
      </p:sp>
    </p:spTree>
    <p:extLst>
      <p:ext uri="{BB962C8B-B14F-4D97-AF65-F5344CB8AC3E}">
        <p14:creationId xmlns:p14="http://schemas.microsoft.com/office/powerpoint/2010/main" val="379139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投影片圖像版面配置區 1"/>
          <p:cNvSpPr>
            <a:spLocks noGrp="1" noRot="1" noChangeAspect="1"/>
          </p:cNvSpPr>
          <p:nvPr>
            <p:ph type="sldImg"/>
          </p:nvPr>
        </p:nvSpPr>
        <p:spPr bwMode="auto">
          <a:noFill/>
          <a:ln>
            <a:solidFill>
              <a:srgbClr val="000000"/>
            </a:solidFill>
            <a:miter lim="800000"/>
            <a:headEnd/>
            <a:tailEnd/>
          </a:ln>
        </p:spPr>
      </p:sp>
      <p:sp>
        <p:nvSpPr>
          <p:cNvPr id="49154" name="備忘稿版面配置區 2"/>
          <p:cNvSpPr>
            <a:spLocks noGrp="1"/>
          </p:cNvSpPr>
          <p:nvPr>
            <p:ph type="body" idx="1"/>
          </p:nvPr>
        </p:nvSpPr>
        <p:spPr>
          <a:noFill/>
        </p:spPr>
        <p:txBody>
          <a:bodyPr/>
          <a:lstStyle/>
          <a:p>
            <a:r>
              <a:rPr lang="zh-TW" altLang="en-US"/>
              <a:t>面對課綱延後實施疑問，應確實說明為使領域課程綱要的審議及各項實施準備能更完整周延，總綱原訂</a:t>
            </a:r>
            <a:r>
              <a:rPr lang="en-US" altLang="zh-TW"/>
              <a:t>107</a:t>
            </a:r>
            <a:r>
              <a:rPr lang="zh-TW" altLang="en-US"/>
              <a:t>學年度起實施，</a:t>
            </a:r>
            <a:r>
              <a:rPr lang="en-US" altLang="zh-TW"/>
              <a:t>106.4.28</a:t>
            </a:r>
            <a:r>
              <a:rPr lang="zh-TW" altLang="en-US"/>
              <a:t>宣佈調整自</a:t>
            </a:r>
            <a:r>
              <a:rPr lang="en-US" altLang="zh-TW"/>
              <a:t>108</a:t>
            </a:r>
            <a:r>
              <a:rPr lang="zh-TW" altLang="en-US"/>
              <a:t>學年度實施。</a:t>
            </a:r>
          </a:p>
        </p:txBody>
      </p:sp>
      <p:sp>
        <p:nvSpPr>
          <p:cNvPr id="49155" name="投影片編號版面配置區 3"/>
          <p:cNvSpPr>
            <a:spLocks noGrp="1"/>
          </p:cNvSpPr>
          <p:nvPr>
            <p:ph type="sldNum" sz="quarter" idx="5"/>
          </p:nvPr>
        </p:nvSpPr>
        <p:spPr>
          <a:noFill/>
          <a:ln>
            <a:miter lim="800000"/>
            <a:headEnd/>
            <a:tailEnd/>
          </a:ln>
        </p:spPr>
        <p:txBody>
          <a:bodyPr/>
          <a:lstStyle/>
          <a:p>
            <a:fld id="{88AA52B1-F47C-4B3D-B6DB-632D23F02AFB}" type="slidenum">
              <a:rPr lang="zh-TW" altLang="en-US" smtClean="0">
                <a:ea typeface="新細明體" charset="-120"/>
              </a:rPr>
              <a:pPr/>
              <a:t>14</a:t>
            </a:fld>
            <a:endParaRPr lang="en-US" altLang="zh-TW">
              <a:ea typeface="新細明體" charset="-120"/>
            </a:endParaRPr>
          </a:p>
        </p:txBody>
      </p:sp>
    </p:spTree>
    <p:extLst>
      <p:ext uri="{BB962C8B-B14F-4D97-AF65-F5344CB8AC3E}">
        <p14:creationId xmlns:p14="http://schemas.microsoft.com/office/powerpoint/2010/main" val="2147324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15</a:t>
            </a:fld>
            <a:endParaRPr lang="en-US" altLang="zh-TW"/>
          </a:p>
        </p:txBody>
      </p:sp>
    </p:spTree>
    <p:extLst>
      <p:ext uri="{BB962C8B-B14F-4D97-AF65-F5344CB8AC3E}">
        <p14:creationId xmlns:p14="http://schemas.microsoft.com/office/powerpoint/2010/main" val="2070578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endParaRPr lang="zh-TW" altLang="en-US" b="1" dirty="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16</a:t>
            </a:fld>
            <a:endParaRPr lang="en-US" altLang="zh-TW">
              <a:ea typeface="新細明體" charset="-120"/>
            </a:endParaRPr>
          </a:p>
        </p:txBody>
      </p:sp>
    </p:spTree>
    <p:extLst>
      <p:ext uri="{BB962C8B-B14F-4D97-AF65-F5344CB8AC3E}">
        <p14:creationId xmlns:p14="http://schemas.microsoft.com/office/powerpoint/2010/main" val="2565112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投影片圖像版面配置區 1"/>
          <p:cNvSpPr>
            <a:spLocks noGrp="1" noRot="1" noChangeAspect="1"/>
          </p:cNvSpPr>
          <p:nvPr>
            <p:ph type="sldImg"/>
          </p:nvPr>
        </p:nvSpPr>
        <p:spPr bwMode="auto">
          <a:noFill/>
          <a:ln>
            <a:solidFill>
              <a:srgbClr val="000000"/>
            </a:solidFill>
            <a:miter lim="800000"/>
            <a:headEnd/>
            <a:tailEnd/>
          </a:ln>
        </p:spPr>
      </p:sp>
      <p:sp>
        <p:nvSpPr>
          <p:cNvPr id="179202" name="備忘稿版面配置區 2"/>
          <p:cNvSpPr>
            <a:spLocks noGrp="1"/>
          </p:cNvSpPr>
          <p:nvPr>
            <p:ph type="body" idx="1"/>
          </p:nvPr>
        </p:nvSpPr>
        <p:spPr>
          <a:noFill/>
        </p:spPr>
        <p:txBody>
          <a:bodyPr/>
          <a:lstStyle/>
          <a:p>
            <a:r>
              <a:rPr lang="zh-TW" altLang="en-US"/>
              <a:t>課綱理念與目標的整體觀</a:t>
            </a:r>
          </a:p>
        </p:txBody>
      </p:sp>
      <p:sp>
        <p:nvSpPr>
          <p:cNvPr id="179203" name="投影片編號版面配置區 3"/>
          <p:cNvSpPr>
            <a:spLocks noGrp="1"/>
          </p:cNvSpPr>
          <p:nvPr>
            <p:ph type="sldNum" sz="quarter" idx="5"/>
          </p:nvPr>
        </p:nvSpPr>
        <p:spPr>
          <a:noFill/>
          <a:ln>
            <a:miter lim="800000"/>
            <a:headEnd/>
            <a:tailEnd/>
          </a:ln>
        </p:spPr>
        <p:txBody>
          <a:bodyPr/>
          <a:lstStyle/>
          <a:p>
            <a:fld id="{4DA3F937-51A1-4515-B1CF-066039979F75}" type="slidenum">
              <a:rPr lang="zh-TW" altLang="en-US" smtClean="0">
                <a:ea typeface="新細明體" charset="-120"/>
              </a:rPr>
              <a:pPr/>
              <a:t>17</a:t>
            </a:fld>
            <a:endParaRPr lang="en-US" altLang="zh-TW">
              <a:ea typeface="新細明體" charset="-120"/>
            </a:endParaRPr>
          </a:p>
        </p:txBody>
      </p:sp>
    </p:spTree>
    <p:extLst>
      <p:ext uri="{BB962C8B-B14F-4D97-AF65-F5344CB8AC3E}">
        <p14:creationId xmlns:p14="http://schemas.microsoft.com/office/powerpoint/2010/main" val="243492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a:p>
        </p:txBody>
      </p:sp>
      <p:sp>
        <p:nvSpPr>
          <p:cNvPr id="665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030" indent="-295396">
              <a:defRPr>
                <a:solidFill>
                  <a:schemeClr val="tx1"/>
                </a:solidFill>
                <a:latin typeface="等线" pitchFamily="2" charset="-122"/>
                <a:ea typeface="等线" pitchFamily="2" charset="-122"/>
              </a:defRPr>
            </a:lvl2pPr>
            <a:lvl3pPr marL="1181585" indent="-236317">
              <a:defRPr>
                <a:solidFill>
                  <a:schemeClr val="tx1"/>
                </a:solidFill>
                <a:latin typeface="等线" pitchFamily="2" charset="-122"/>
                <a:ea typeface="等线" pitchFamily="2" charset="-122"/>
              </a:defRPr>
            </a:lvl3pPr>
            <a:lvl4pPr marL="1654219" indent="-236317">
              <a:defRPr>
                <a:solidFill>
                  <a:schemeClr val="tx1"/>
                </a:solidFill>
                <a:latin typeface="等线" pitchFamily="2" charset="-122"/>
                <a:ea typeface="等线" pitchFamily="2" charset="-122"/>
              </a:defRPr>
            </a:lvl4pPr>
            <a:lvl5pPr marL="2126853" indent="-236317">
              <a:defRPr>
                <a:solidFill>
                  <a:schemeClr val="tx1"/>
                </a:solidFill>
                <a:latin typeface="等线" pitchFamily="2" charset="-122"/>
                <a:ea typeface="等线" pitchFamily="2" charset="-122"/>
              </a:defRPr>
            </a:lvl5pPr>
            <a:lvl6pPr marL="2599487" indent="-236317" eaLnBrk="0" fontAlgn="base" hangingPunct="0">
              <a:spcBef>
                <a:spcPct val="0"/>
              </a:spcBef>
              <a:spcAft>
                <a:spcPct val="0"/>
              </a:spcAft>
              <a:defRPr>
                <a:solidFill>
                  <a:schemeClr val="tx1"/>
                </a:solidFill>
                <a:latin typeface="等线" pitchFamily="2" charset="-122"/>
                <a:ea typeface="等线" pitchFamily="2" charset="-122"/>
              </a:defRPr>
            </a:lvl6pPr>
            <a:lvl7pPr marL="3072121" indent="-236317" eaLnBrk="0" fontAlgn="base" hangingPunct="0">
              <a:spcBef>
                <a:spcPct val="0"/>
              </a:spcBef>
              <a:spcAft>
                <a:spcPct val="0"/>
              </a:spcAft>
              <a:defRPr>
                <a:solidFill>
                  <a:schemeClr val="tx1"/>
                </a:solidFill>
                <a:latin typeface="等线" pitchFamily="2" charset="-122"/>
                <a:ea typeface="等线" pitchFamily="2" charset="-122"/>
              </a:defRPr>
            </a:lvl7pPr>
            <a:lvl8pPr marL="3544755" indent="-236317" eaLnBrk="0" fontAlgn="base" hangingPunct="0">
              <a:spcBef>
                <a:spcPct val="0"/>
              </a:spcBef>
              <a:spcAft>
                <a:spcPct val="0"/>
              </a:spcAft>
              <a:defRPr>
                <a:solidFill>
                  <a:schemeClr val="tx1"/>
                </a:solidFill>
                <a:latin typeface="等线" pitchFamily="2" charset="-122"/>
                <a:ea typeface="等线" pitchFamily="2" charset="-122"/>
              </a:defRPr>
            </a:lvl8pPr>
            <a:lvl9pPr marL="4017389" indent="-236317" eaLnBrk="0" fontAlgn="base" hangingPunct="0">
              <a:spcBef>
                <a:spcPct val="0"/>
              </a:spcBef>
              <a:spcAft>
                <a:spcPct val="0"/>
              </a:spcAft>
              <a:defRPr>
                <a:solidFill>
                  <a:schemeClr val="tx1"/>
                </a:solidFill>
                <a:latin typeface="等线" pitchFamily="2" charset="-122"/>
                <a:ea typeface="等线" pitchFamily="2" charset="-122"/>
              </a:defRPr>
            </a:lvl9pPr>
          </a:lstStyle>
          <a:p>
            <a:pPr defTabSz="913303">
              <a:defRPr/>
            </a:pPr>
            <a:fld id="{F9AFE00F-D58A-4C52-BE06-F10181F3D548}" type="slidenum">
              <a:rPr lang="zh-CN" altLang="en-US">
                <a:solidFill>
                  <a:prstClr val="black"/>
                </a:solidFill>
              </a:rPr>
              <a:pPr defTabSz="913303">
                <a:defRPr/>
              </a:pPr>
              <a:t>18</a:t>
            </a:fld>
            <a:endParaRPr lang="zh-CN" altLang="en-US">
              <a:solidFill>
                <a:prstClr val="black"/>
              </a:solidFill>
            </a:endParaRPr>
          </a:p>
        </p:txBody>
      </p:sp>
    </p:spTree>
    <p:extLst>
      <p:ext uri="{BB962C8B-B14F-4D97-AF65-F5344CB8AC3E}">
        <p14:creationId xmlns:p14="http://schemas.microsoft.com/office/powerpoint/2010/main" val="3859428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r>
              <a:rPr lang="zh-TW" altLang="en-US" b="1" dirty="0">
                <a:latin typeface="標楷體" pitchFamily="65" charset="-120"/>
                <a:ea typeface="標楷體" pitchFamily="65" charset="-120"/>
                <a:cs typeface="Times New Roman" pitchFamily="18" charset="0"/>
              </a:rPr>
              <a:t>使用說明</a:t>
            </a:r>
            <a:r>
              <a:rPr lang="en-US" altLang="zh-TW" b="1" dirty="0">
                <a:latin typeface="標楷體" pitchFamily="65" charset="-120"/>
                <a:ea typeface="標楷體" pitchFamily="65" charset="-120"/>
                <a:cs typeface="Times New Roman" pitchFamily="18" charset="0"/>
              </a:rPr>
              <a:t>:</a:t>
            </a:r>
          </a:p>
          <a:p>
            <a:pPr eaLnBrk="1" hangingPunct="1">
              <a:lnSpc>
                <a:spcPct val="140000"/>
              </a:lnSpc>
            </a:pPr>
            <a:r>
              <a:rPr lang="en-US" altLang="zh-TW" b="1" dirty="0">
                <a:solidFill>
                  <a:srgbClr val="FF0000"/>
                </a:solidFill>
                <a:latin typeface="標楷體" pitchFamily="65" charset="-120"/>
                <a:ea typeface="標楷體" pitchFamily="65" charset="-120"/>
                <a:cs typeface="Times New Roman" pitchFamily="18" charset="0"/>
              </a:rPr>
              <a:t>1.</a:t>
            </a:r>
            <a:r>
              <a:rPr lang="zh-TW" altLang="en-US" b="1" dirty="0">
                <a:solidFill>
                  <a:srgbClr val="FF0000"/>
                </a:solidFill>
                <a:latin typeface="標楷體" pitchFamily="65" charset="-120"/>
                <a:ea typeface="標楷體" pitchFamily="65" charset="-120"/>
                <a:cs typeface="Times New Roman" pitchFamily="18" charset="0"/>
              </a:rPr>
              <a:t>本簡報共</a:t>
            </a:r>
            <a:r>
              <a:rPr lang="en-US" altLang="zh-TW" b="1" dirty="0">
                <a:solidFill>
                  <a:srgbClr val="FF0000"/>
                </a:solidFill>
                <a:latin typeface="標楷體" pitchFamily="65" charset="-120"/>
                <a:ea typeface="標楷體" pitchFamily="65" charset="-120"/>
                <a:cs typeface="Times New Roman" pitchFamily="18" charset="0"/>
              </a:rPr>
              <a:t>61</a:t>
            </a:r>
            <a:r>
              <a:rPr lang="zh-TW" altLang="en-US" b="1" dirty="0">
                <a:solidFill>
                  <a:srgbClr val="FF0000"/>
                </a:solidFill>
                <a:latin typeface="標楷體" pitchFamily="65" charset="-120"/>
                <a:ea typeface="標楷體" pitchFamily="65" charset="-120"/>
                <a:cs typeface="Times New Roman" pitchFamily="18" charset="0"/>
              </a:rPr>
              <a:t>頁，時間約</a:t>
            </a:r>
            <a:r>
              <a:rPr lang="en-US" altLang="zh-TW" b="1" dirty="0">
                <a:solidFill>
                  <a:srgbClr val="FF0000"/>
                </a:solidFill>
                <a:latin typeface="標楷體" pitchFamily="65" charset="-120"/>
                <a:ea typeface="標楷體" pitchFamily="65" charset="-120"/>
                <a:cs typeface="Times New Roman" pitchFamily="18" charset="0"/>
              </a:rPr>
              <a:t>100</a:t>
            </a:r>
            <a:r>
              <a:rPr lang="zh-TW" altLang="en-US" b="1" dirty="0">
                <a:solidFill>
                  <a:srgbClr val="FF0000"/>
                </a:solidFill>
                <a:latin typeface="標楷體" pitchFamily="65" charset="-120"/>
                <a:ea typeface="標楷體" pitchFamily="65" charset="-120"/>
                <a:cs typeface="Times New Roman" pitchFamily="18" charset="0"/>
              </a:rPr>
              <a:t>分鐘（可依宣講對象、實作討論調整時間）</a:t>
            </a:r>
            <a:endParaRPr lang="en-US" altLang="zh-TW" b="1" dirty="0">
              <a:solidFill>
                <a:srgbClr val="FF0000"/>
              </a:solidFill>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2.</a:t>
            </a:r>
            <a:r>
              <a:rPr lang="zh-TW" altLang="en-US" b="1" dirty="0">
                <a:latin typeface="標楷體" pitchFamily="65" charset="-120"/>
                <a:ea typeface="標楷體" pitchFamily="65" charset="-120"/>
                <a:cs typeface="Times New Roman" pitchFamily="18" charset="0"/>
              </a:rPr>
              <a:t>宣講對象：國中小校長、主任、組長、老師</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3.</a:t>
            </a:r>
            <a:r>
              <a:rPr lang="zh-TW" altLang="en-US" b="1" dirty="0">
                <a:latin typeface="標楷體" pitchFamily="65" charset="-120"/>
                <a:ea typeface="標楷體" pitchFamily="65" charset="-120"/>
                <a:cs typeface="Times New Roman" pitchFamily="18" charset="0"/>
              </a:rPr>
              <a:t>簡報共分五個部分</a:t>
            </a:r>
            <a:r>
              <a:rPr lang="en-US" altLang="zh-TW" b="1" dirty="0">
                <a:latin typeface="標楷體" pitchFamily="65" charset="-120"/>
                <a:ea typeface="標楷體" pitchFamily="65" charset="-120"/>
                <a:cs typeface="Times New Roman" pitchFamily="18" charset="0"/>
              </a:rPr>
              <a:t>:</a:t>
            </a:r>
            <a:r>
              <a:rPr lang="zh-TW" altLang="en-US" b="1" dirty="0">
                <a:latin typeface="Times New Roman" pitchFamily="18" charset="0"/>
                <a:ea typeface="標楷體" pitchFamily="65" charset="-120"/>
                <a:cs typeface="Times New Roman" pitchFamily="18" charset="0"/>
              </a:rPr>
              <a:t>新課綱的研修背景 </a:t>
            </a:r>
            <a:r>
              <a:rPr lang="en-US" altLang="zh-TW" b="1" dirty="0">
                <a:latin typeface="Times New Roman" pitchFamily="18" charset="0"/>
                <a:ea typeface="標楷體" pitchFamily="65" charset="-120"/>
                <a:cs typeface="Times New Roman" pitchFamily="18" charset="0"/>
              </a:rPr>
              <a:t>p.2--</a:t>
            </a:r>
            <a:r>
              <a:rPr lang="zh-TW" altLang="en-US" b="1" dirty="0">
                <a:latin typeface="Times New Roman" pitchFamily="18" charset="0"/>
                <a:ea typeface="標楷體" pitchFamily="65" charset="-120"/>
                <a:cs typeface="Times New Roman" pitchFamily="18" charset="0"/>
              </a:rPr>
              <a:t>新課綱的研修歷程 </a:t>
            </a:r>
            <a:r>
              <a:rPr lang="en-US" altLang="zh-TW" b="1" dirty="0">
                <a:latin typeface="Times New Roman" pitchFamily="18" charset="0"/>
                <a:ea typeface="標楷體" pitchFamily="65" charset="-120"/>
                <a:cs typeface="Times New Roman" pitchFamily="18" charset="0"/>
              </a:rPr>
              <a:t>p.10--</a:t>
            </a:r>
            <a:r>
              <a:rPr lang="zh-TW" altLang="en-US" b="1" dirty="0">
                <a:latin typeface="Times New Roman" pitchFamily="18" charset="0"/>
                <a:ea typeface="標楷體" pitchFamily="65" charset="-120"/>
                <a:cs typeface="Times New Roman" pitchFamily="18" charset="0"/>
              </a:rPr>
              <a:t>新課綱的重要內涵 </a:t>
            </a:r>
            <a:r>
              <a:rPr lang="en-US" altLang="zh-TW" b="1" dirty="0">
                <a:latin typeface="Times New Roman" pitchFamily="18" charset="0"/>
                <a:ea typeface="標楷體" pitchFamily="65" charset="-120"/>
                <a:cs typeface="Times New Roman" pitchFamily="18" charset="0"/>
              </a:rPr>
              <a:t>p.14--</a:t>
            </a:r>
            <a:r>
              <a:rPr lang="zh-TW" altLang="en-US" b="1" dirty="0">
                <a:latin typeface="Times New Roman" pitchFamily="18" charset="0"/>
                <a:ea typeface="標楷體" pitchFamily="65" charset="-120"/>
                <a:cs typeface="Times New Roman" pitchFamily="18" charset="0"/>
              </a:rPr>
              <a:t>政府層級的準備</a:t>
            </a:r>
            <a:r>
              <a:rPr lang="en-US" altLang="zh-TW" b="1" dirty="0">
                <a:latin typeface="Times New Roman" pitchFamily="18" charset="0"/>
                <a:ea typeface="標楷體" pitchFamily="65" charset="-120"/>
                <a:cs typeface="Times New Roman" pitchFamily="18" charset="0"/>
              </a:rPr>
              <a:t>p.31--</a:t>
            </a:r>
            <a:r>
              <a:rPr lang="zh-TW" altLang="en-US" b="1" dirty="0">
                <a:latin typeface="Times New Roman" pitchFamily="18" charset="0"/>
                <a:ea typeface="標楷體" pitchFamily="65" charset="-120"/>
                <a:cs typeface="Times New Roman" pitchFamily="18" charset="0"/>
              </a:rPr>
              <a:t>學校邁向新課綱的準備 </a:t>
            </a:r>
            <a:r>
              <a:rPr lang="en-US" altLang="zh-TW" b="1" dirty="0">
                <a:latin typeface="Times New Roman" pitchFamily="18" charset="0"/>
                <a:ea typeface="標楷體" pitchFamily="65" charset="-120"/>
                <a:cs typeface="Times New Roman" pitchFamily="18" charset="0"/>
              </a:rPr>
              <a:t>p.41</a:t>
            </a:r>
            <a:endParaRPr lang="zh-TW" altLang="en-US" dirty="0">
              <a:latin typeface="Times New Roman" pitchFamily="18" charset="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4.</a:t>
            </a:r>
            <a:r>
              <a:rPr lang="zh-TW" altLang="en-US" b="1" dirty="0">
                <a:latin typeface="標楷體" pitchFamily="65" charset="-120"/>
                <a:ea typeface="標楷體" pitchFamily="65" charset="-120"/>
                <a:cs typeface="Times New Roman" pitchFamily="18" charset="0"/>
              </a:rPr>
              <a:t>檢附國中小案例可以其他學校替換，並依實際需求增刪</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5.</a:t>
            </a:r>
            <a:r>
              <a:rPr lang="zh-TW" altLang="en-US" b="1" dirty="0">
                <a:latin typeface="標楷體" pitchFamily="65" charset="-120"/>
                <a:ea typeface="標楷體" pitchFamily="65" charset="-120"/>
                <a:cs typeface="Times New Roman" pitchFamily="18" charset="0"/>
              </a:rPr>
              <a:t>簡報後附上兩個討論與議題可提供實作時運用</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6.</a:t>
            </a:r>
            <a:r>
              <a:rPr lang="zh-TW" altLang="en-US" b="1" dirty="0">
                <a:latin typeface="標楷體" pitchFamily="65" charset="-120"/>
                <a:ea typeface="標楷體" pitchFamily="65" charset="-120"/>
                <a:cs typeface="Times New Roman" pitchFamily="18" charset="0"/>
              </a:rPr>
              <a:t>宣講時請參考備註欄的簡報說明</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7.</a:t>
            </a:r>
            <a:r>
              <a:rPr lang="zh-TW" altLang="en-US" b="1" dirty="0">
                <a:latin typeface="標楷體" pitchFamily="65" charset="-120"/>
                <a:ea typeface="標楷體" pitchFamily="65" charset="-120"/>
                <a:cs typeface="Times New Roman" pitchFamily="18" charset="0"/>
              </a:rPr>
              <a:t>本簡報完整包含</a:t>
            </a:r>
            <a:r>
              <a:rPr lang="zh-TW" altLang="en-US" b="1" dirty="0">
                <a:solidFill>
                  <a:srgbClr val="FF0000"/>
                </a:solidFill>
                <a:latin typeface="標楷體" pitchFamily="65" charset="-120"/>
                <a:ea typeface="標楷體" pitchFamily="65" charset="-120"/>
                <a:cs typeface="Times New Roman" pitchFamily="18" charset="0"/>
              </a:rPr>
              <a:t>學校準備</a:t>
            </a:r>
            <a:r>
              <a:rPr lang="en-US" altLang="zh-TW" b="1" dirty="0">
                <a:latin typeface="標楷體" pitchFamily="65" charset="-120"/>
                <a:ea typeface="標楷體" pitchFamily="65" charset="-120"/>
                <a:cs typeface="Times New Roman" pitchFamily="18" charset="0"/>
              </a:rPr>
              <a:t>(</a:t>
            </a:r>
            <a:r>
              <a:rPr lang="zh-TW" altLang="en-US" b="1" dirty="0">
                <a:latin typeface="標楷體" pitchFamily="65" charset="-120"/>
                <a:ea typeface="標楷體" pitchFamily="65" charset="-120"/>
                <a:cs typeface="Times New Roman" pitchFamily="18" charset="0"/>
              </a:rPr>
              <a:t>學校本位課程、課程領導、素養導向</a:t>
            </a:r>
            <a:r>
              <a:rPr lang="en-US" altLang="zh-TW" b="1" dirty="0">
                <a:latin typeface="標楷體" pitchFamily="65" charset="-120"/>
                <a:ea typeface="標楷體" pitchFamily="65" charset="-120"/>
                <a:cs typeface="Times New Roman" pitchFamily="18" charset="0"/>
              </a:rPr>
              <a:t>)</a:t>
            </a:r>
            <a:endParaRPr lang="zh-TW" altLang="en-US" b="1" dirty="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1</a:t>
            </a:fld>
            <a:endParaRPr lang="en-US" altLang="zh-TW">
              <a:ea typeface="新細明體" charset="-120"/>
            </a:endParaRPr>
          </a:p>
        </p:txBody>
      </p:sp>
    </p:spTree>
    <p:extLst>
      <p:ext uri="{BB962C8B-B14F-4D97-AF65-F5344CB8AC3E}">
        <p14:creationId xmlns:p14="http://schemas.microsoft.com/office/powerpoint/2010/main" val="644340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a:p>
        </p:txBody>
      </p:sp>
      <p:sp>
        <p:nvSpPr>
          <p:cNvPr id="675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030" indent="-295396">
              <a:defRPr>
                <a:solidFill>
                  <a:schemeClr val="tx1"/>
                </a:solidFill>
                <a:latin typeface="等线" pitchFamily="2" charset="-122"/>
                <a:ea typeface="等线" pitchFamily="2" charset="-122"/>
              </a:defRPr>
            </a:lvl2pPr>
            <a:lvl3pPr marL="1181585" indent="-236317">
              <a:defRPr>
                <a:solidFill>
                  <a:schemeClr val="tx1"/>
                </a:solidFill>
                <a:latin typeface="等线" pitchFamily="2" charset="-122"/>
                <a:ea typeface="等线" pitchFamily="2" charset="-122"/>
              </a:defRPr>
            </a:lvl3pPr>
            <a:lvl4pPr marL="1654219" indent="-236317">
              <a:defRPr>
                <a:solidFill>
                  <a:schemeClr val="tx1"/>
                </a:solidFill>
                <a:latin typeface="等线" pitchFamily="2" charset="-122"/>
                <a:ea typeface="等线" pitchFamily="2" charset="-122"/>
              </a:defRPr>
            </a:lvl4pPr>
            <a:lvl5pPr marL="2126853" indent="-236317">
              <a:defRPr>
                <a:solidFill>
                  <a:schemeClr val="tx1"/>
                </a:solidFill>
                <a:latin typeface="等线" pitchFamily="2" charset="-122"/>
                <a:ea typeface="等线" pitchFamily="2" charset="-122"/>
              </a:defRPr>
            </a:lvl5pPr>
            <a:lvl6pPr marL="2599487" indent="-236317" eaLnBrk="0" fontAlgn="base" hangingPunct="0">
              <a:spcBef>
                <a:spcPct val="0"/>
              </a:spcBef>
              <a:spcAft>
                <a:spcPct val="0"/>
              </a:spcAft>
              <a:defRPr>
                <a:solidFill>
                  <a:schemeClr val="tx1"/>
                </a:solidFill>
                <a:latin typeface="等线" pitchFamily="2" charset="-122"/>
                <a:ea typeface="等线" pitchFamily="2" charset="-122"/>
              </a:defRPr>
            </a:lvl6pPr>
            <a:lvl7pPr marL="3072121" indent="-236317" eaLnBrk="0" fontAlgn="base" hangingPunct="0">
              <a:spcBef>
                <a:spcPct val="0"/>
              </a:spcBef>
              <a:spcAft>
                <a:spcPct val="0"/>
              </a:spcAft>
              <a:defRPr>
                <a:solidFill>
                  <a:schemeClr val="tx1"/>
                </a:solidFill>
                <a:latin typeface="等线" pitchFamily="2" charset="-122"/>
                <a:ea typeface="等线" pitchFamily="2" charset="-122"/>
              </a:defRPr>
            </a:lvl7pPr>
            <a:lvl8pPr marL="3544755" indent="-236317" eaLnBrk="0" fontAlgn="base" hangingPunct="0">
              <a:spcBef>
                <a:spcPct val="0"/>
              </a:spcBef>
              <a:spcAft>
                <a:spcPct val="0"/>
              </a:spcAft>
              <a:defRPr>
                <a:solidFill>
                  <a:schemeClr val="tx1"/>
                </a:solidFill>
                <a:latin typeface="等线" pitchFamily="2" charset="-122"/>
                <a:ea typeface="等线" pitchFamily="2" charset="-122"/>
              </a:defRPr>
            </a:lvl8pPr>
            <a:lvl9pPr marL="4017389" indent="-236317" eaLnBrk="0" fontAlgn="base" hangingPunct="0">
              <a:spcBef>
                <a:spcPct val="0"/>
              </a:spcBef>
              <a:spcAft>
                <a:spcPct val="0"/>
              </a:spcAft>
              <a:defRPr>
                <a:solidFill>
                  <a:schemeClr val="tx1"/>
                </a:solidFill>
                <a:latin typeface="等线" pitchFamily="2" charset="-122"/>
                <a:ea typeface="等线" pitchFamily="2" charset="-122"/>
              </a:defRPr>
            </a:lvl9pPr>
          </a:lstStyle>
          <a:p>
            <a:pPr defTabSz="913303">
              <a:defRPr/>
            </a:pPr>
            <a:fld id="{F02EADF8-BA4C-4488-AE16-314E77842248}" type="slidenum">
              <a:rPr lang="zh-CN" altLang="en-US">
                <a:solidFill>
                  <a:prstClr val="black"/>
                </a:solidFill>
              </a:rPr>
              <a:pPr defTabSz="913303">
                <a:defRPr/>
              </a:pPr>
              <a:t>19</a:t>
            </a:fld>
            <a:endParaRPr lang="zh-CN" altLang="en-US">
              <a:solidFill>
                <a:prstClr val="black"/>
              </a:solidFill>
            </a:endParaRPr>
          </a:p>
        </p:txBody>
      </p:sp>
    </p:spTree>
    <p:extLst>
      <p:ext uri="{BB962C8B-B14F-4D97-AF65-F5344CB8AC3E}">
        <p14:creationId xmlns:p14="http://schemas.microsoft.com/office/powerpoint/2010/main" val="3001163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7393" name="Shape 499"/>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248834" name="Shape 500"/>
          <p:cNvSpPr>
            <a:spLocks noGrp="1"/>
          </p:cNvSpPr>
          <p:nvPr>
            <p:ph type="body" idx="1"/>
          </p:nvPr>
        </p:nvSpPr>
        <p:spPr/>
        <p:txBody>
          <a:bodyPr lIns="91415" tIns="45695" rIns="91415" bIns="45695"/>
          <a:lstStyle/>
          <a:p>
            <a:pPr eaLnBrk="1" hangingPunct="1">
              <a:spcBef>
                <a:spcPct val="0"/>
              </a:spcBef>
              <a:buSzPct val="25000"/>
              <a:defRPr/>
            </a:pPr>
            <a:r>
              <a:rPr lang="zh-TW" altLang="en-US" b="1" i="1" dirty="0">
                <a:latin typeface="+mj-ea"/>
                <a:ea typeface="+mj-ea"/>
                <a:cs typeface="Times New Roman" pitchFamily="18" charset="0"/>
              </a:rPr>
              <a:t>請注意動畫效果：</a:t>
            </a:r>
            <a:endParaRPr lang="en-US" altLang="zh-TW" b="1" i="1" dirty="0">
              <a:latin typeface="+mj-ea"/>
              <a:ea typeface="+mj-ea"/>
              <a:cs typeface="Times New Roman" pitchFamily="18" charset="0"/>
            </a:endParaRPr>
          </a:p>
          <a:p>
            <a:pPr eaLnBrk="1" hangingPunct="1">
              <a:spcBef>
                <a:spcPct val="0"/>
              </a:spcBef>
              <a:buSzPct val="25000"/>
              <a:defRPr/>
            </a:pPr>
            <a:r>
              <a:rPr lang="en-US" altLang="zh-TW" dirty="0">
                <a:latin typeface="+mj-ea"/>
                <a:ea typeface="+mj-ea"/>
                <a:cs typeface="Times New Roman" pitchFamily="18" charset="0"/>
              </a:rPr>
              <a:t>1.</a:t>
            </a:r>
            <a:r>
              <a:rPr lang="zh-TW" altLang="zh-TW" dirty="0">
                <a:latin typeface="+mj-ea"/>
                <a:ea typeface="+mj-ea"/>
                <a:cs typeface="Times New Roman" pitchFamily="18" charset="0"/>
              </a:rPr>
              <a:t>「核心素養」是指一個人為適應現在生活及面對未來挑戰，所應具備的知識、能力與態度。</a:t>
            </a:r>
            <a:endParaRPr lang="zh-TW" altLang="en-US" dirty="0">
              <a:latin typeface="+mj-ea"/>
              <a:ea typeface="+mj-ea"/>
              <a:cs typeface="Times New Roman" pitchFamily="18" charset="0"/>
            </a:endParaRPr>
          </a:p>
          <a:p>
            <a:pPr eaLnBrk="1" hangingPunct="1">
              <a:spcBef>
                <a:spcPct val="0"/>
              </a:spcBef>
              <a:buSzPct val="25000"/>
              <a:defRPr/>
            </a:pPr>
            <a:r>
              <a:rPr lang="en-US" altLang="zh-TW" dirty="0">
                <a:latin typeface="+mj-ea"/>
                <a:ea typeface="+mj-ea"/>
                <a:cs typeface="Times New Roman" pitchFamily="18" charset="0"/>
              </a:rPr>
              <a:t>2.</a:t>
            </a:r>
            <a:r>
              <a:rPr lang="zh-TW" altLang="zh-TW" dirty="0">
                <a:latin typeface="+mj-ea"/>
                <a:ea typeface="+mj-ea"/>
                <a:cs typeface="Times New Roman" pitchFamily="18" charset="0"/>
              </a:rPr>
              <a:t>「核心素養」強調學習不宜以學科知識及技能為限，而應關注學習與生活的結合，透過實踐力行而彰顯學習者的全人發展。</a:t>
            </a:r>
            <a:endParaRPr lang="zh-TW" altLang="en-US" dirty="0">
              <a:latin typeface="+mj-ea"/>
              <a:ea typeface="+mj-ea"/>
              <a:cs typeface="Times New Roman" pitchFamily="18" charset="0"/>
            </a:endParaRPr>
          </a:p>
          <a:p>
            <a:pPr eaLnBrk="1" hangingPunct="1">
              <a:spcBef>
                <a:spcPct val="0"/>
              </a:spcBef>
              <a:buSzPct val="25000"/>
              <a:defRPr/>
            </a:pPr>
            <a:r>
              <a:rPr lang="en-US" altLang="zh-TW" dirty="0">
                <a:latin typeface="+mj-ea"/>
                <a:ea typeface="+mj-ea"/>
                <a:cs typeface="Times New Roman" pitchFamily="18" charset="0"/>
              </a:rPr>
              <a:t>3.</a:t>
            </a:r>
            <a:r>
              <a:rPr lang="zh-TW" altLang="en-US" dirty="0">
                <a:latin typeface="+mj-ea"/>
                <a:ea typeface="+mj-ea"/>
                <a:cs typeface="Times New Roman" pitchFamily="18" charset="0"/>
              </a:rPr>
              <a:t>核心素養強調教育的價值與功能其三面九項涵蓋知識、能力與態度，在學習過程中引導學生解決生活情境中所面臨的問題，並能與時俱進成為終身學習者。</a:t>
            </a:r>
          </a:p>
          <a:p>
            <a:pPr eaLnBrk="1" hangingPunct="1">
              <a:spcBef>
                <a:spcPct val="0"/>
              </a:spcBef>
              <a:buSzPct val="25000"/>
              <a:defRPr/>
            </a:pPr>
            <a:r>
              <a:rPr lang="en-US" altLang="zh-TW" dirty="0">
                <a:latin typeface="+mj-ea"/>
                <a:ea typeface="+mj-ea"/>
                <a:cs typeface="Times New Roman" pitchFamily="18" charset="0"/>
              </a:rPr>
              <a:t>4.</a:t>
            </a:r>
            <a:r>
              <a:rPr lang="zh-TW" altLang="en-US" dirty="0">
                <a:latin typeface="+mj-ea"/>
                <a:ea typeface="+mj-ea"/>
                <a:cs typeface="Times New Roman" pitchFamily="18" charset="0"/>
              </a:rPr>
              <a:t>核心素養承續十大基本能力與核心能力勾勒說明學習者圖像（自主行動）</a:t>
            </a:r>
            <a:r>
              <a:rPr lang="en-US" altLang="en-US" dirty="0">
                <a:latin typeface="+mj-ea"/>
                <a:ea typeface="+mj-ea"/>
                <a:cs typeface="Times New Roman" pitchFamily="18" charset="0"/>
              </a:rPr>
              <a:t>、</a:t>
            </a:r>
            <a:r>
              <a:rPr lang="zh-TW" altLang="en-US" dirty="0">
                <a:latin typeface="+mj-ea"/>
                <a:ea typeface="+mj-ea"/>
                <a:cs typeface="Times New Roman" pitchFamily="18" charset="0"/>
              </a:rPr>
              <a:t>學習的圖像（溝通互動），以及學習的意義和價值（社會參與）。</a:t>
            </a:r>
          </a:p>
          <a:p>
            <a:pPr eaLnBrk="1" hangingPunct="1">
              <a:spcBef>
                <a:spcPct val="0"/>
              </a:spcBef>
              <a:buSzPct val="25000"/>
              <a:defRPr/>
            </a:pPr>
            <a:endParaRPr lang="en-US" dirty="0">
              <a:latin typeface="+mj-ea"/>
              <a:ea typeface="+mj-ea"/>
              <a:cs typeface="Times New Roman" pitchFamily="18" charset="0"/>
            </a:endParaRPr>
          </a:p>
        </p:txBody>
      </p:sp>
      <p:sp>
        <p:nvSpPr>
          <p:cNvPr id="187395" name="Shape 501"/>
          <p:cNvSpPr>
            <a:spLocks noGrp="1"/>
          </p:cNvSpPr>
          <p:nvPr>
            <p:ph type="sldNum" sz="quarter" idx="5"/>
          </p:nvPr>
        </p:nvSpPr>
        <p:spPr>
          <a:noFill/>
          <a:ln>
            <a:miter lim="800000"/>
            <a:headEnd/>
            <a:tailEnd/>
          </a:ln>
        </p:spPr>
        <p:txBody>
          <a:bodyPr lIns="91415" tIns="45695" rIns="91415" bIns="45695"/>
          <a:lstStyle/>
          <a:p>
            <a:pPr>
              <a:buSzPct val="25000"/>
            </a:pPr>
            <a:fld id="{02364B74-22A8-4556-90EC-FA7FEA8A7E40}" type="slidenum">
              <a:rPr lang="en-US" altLang="zh-TW" smtClean="0">
                <a:solidFill>
                  <a:srgbClr val="000000"/>
                </a:solidFill>
                <a:ea typeface="新細明體" charset="-120"/>
                <a:sym typeface="Calibri" pitchFamily="34" charset="0"/>
              </a:rPr>
              <a:pPr>
                <a:buSzPct val="25000"/>
              </a:pPr>
              <a:t>20</a:t>
            </a:fld>
            <a:endParaRPr lang="en-US" altLang="zh-TW">
              <a:solidFill>
                <a:srgbClr val="000000"/>
              </a:solidFill>
              <a:ea typeface="新細明體" charset="-120"/>
              <a:sym typeface="Calibri" pitchFamily="34" charset="0"/>
            </a:endParaRPr>
          </a:p>
        </p:txBody>
      </p:sp>
    </p:spTree>
    <p:extLst>
      <p:ext uri="{BB962C8B-B14F-4D97-AF65-F5344CB8AC3E}">
        <p14:creationId xmlns:p14="http://schemas.microsoft.com/office/powerpoint/2010/main" val="2219235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投影片圖像版面配置區 1"/>
          <p:cNvSpPr>
            <a:spLocks noGrp="1" noRot="1" noChangeAspect="1"/>
          </p:cNvSpPr>
          <p:nvPr>
            <p:ph type="sldImg"/>
          </p:nvPr>
        </p:nvSpPr>
        <p:spPr bwMode="auto">
          <a:noFill/>
          <a:ln>
            <a:solidFill>
              <a:srgbClr val="000000"/>
            </a:solidFill>
            <a:miter lim="800000"/>
            <a:headEnd/>
            <a:tailEnd/>
          </a:ln>
        </p:spPr>
      </p:sp>
      <p:sp>
        <p:nvSpPr>
          <p:cNvPr id="261122" name="備忘稿版面配置區 2"/>
          <p:cNvSpPr>
            <a:spLocks noGrp="1"/>
          </p:cNvSpPr>
          <p:nvPr>
            <p:ph type="body" idx="1"/>
          </p:nvPr>
        </p:nvSpPr>
        <p:spPr>
          <a:noFill/>
        </p:spPr>
        <p:txBody>
          <a:bodyPr/>
          <a:lstStyle/>
          <a:p>
            <a:r>
              <a:rPr lang="zh-TW" altLang="en-US"/>
              <a:t>素養導向部份：</a:t>
            </a:r>
            <a:endParaRPr lang="en-US" altLang="zh-TW"/>
          </a:p>
          <a:p>
            <a:r>
              <a:rPr lang="zh-TW" altLang="en-US"/>
              <a:t>教學端的改變</a:t>
            </a:r>
            <a:endParaRPr lang="en-US" altLang="zh-TW"/>
          </a:p>
          <a:p>
            <a:r>
              <a:rPr lang="zh-TW" altLang="en-US"/>
              <a:t>素養豐富落實能力的內涵，是能力的升級進化版</a:t>
            </a:r>
          </a:p>
        </p:txBody>
      </p:sp>
      <p:sp>
        <p:nvSpPr>
          <p:cNvPr id="261123" name="投影片編號版面配置區 3"/>
          <p:cNvSpPr>
            <a:spLocks noGrp="1"/>
          </p:cNvSpPr>
          <p:nvPr>
            <p:ph type="sldNum" sz="quarter" idx="5"/>
          </p:nvPr>
        </p:nvSpPr>
        <p:spPr>
          <a:noFill/>
          <a:ln>
            <a:miter lim="800000"/>
            <a:headEnd/>
            <a:tailEnd/>
          </a:ln>
        </p:spPr>
        <p:txBody>
          <a:bodyPr/>
          <a:lstStyle/>
          <a:p>
            <a:fld id="{BF851E14-1F57-4199-B080-70E5A0491381}" type="slidenum">
              <a:rPr lang="zh-TW" altLang="en-US" smtClean="0">
                <a:ea typeface="新細明體" charset="-120"/>
              </a:rPr>
              <a:pPr/>
              <a:t>21</a:t>
            </a:fld>
            <a:endParaRPr lang="en-US" altLang="zh-TW">
              <a:ea typeface="新細明體" charset="-120"/>
            </a:endParaRPr>
          </a:p>
        </p:txBody>
      </p:sp>
    </p:spTree>
    <p:extLst>
      <p:ext uri="{BB962C8B-B14F-4D97-AF65-F5344CB8AC3E}">
        <p14:creationId xmlns:p14="http://schemas.microsoft.com/office/powerpoint/2010/main" val="2655313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投影片圖像版面配置區 1"/>
          <p:cNvSpPr>
            <a:spLocks noGrp="1" noRot="1" noChangeAspect="1"/>
          </p:cNvSpPr>
          <p:nvPr>
            <p:ph type="sldImg"/>
          </p:nvPr>
        </p:nvSpPr>
        <p:spPr bwMode="auto">
          <a:noFill/>
          <a:ln>
            <a:solidFill>
              <a:srgbClr val="000000"/>
            </a:solidFill>
            <a:miter lim="800000"/>
            <a:headEnd/>
            <a:tailEnd/>
          </a:ln>
        </p:spPr>
      </p:sp>
      <p:sp>
        <p:nvSpPr>
          <p:cNvPr id="263170" name="備忘稿版面配置區 2"/>
          <p:cNvSpPr>
            <a:spLocks noGrp="1"/>
          </p:cNvSpPr>
          <p:nvPr>
            <p:ph type="body" idx="1"/>
          </p:nvPr>
        </p:nvSpPr>
        <p:spPr>
          <a:noFill/>
        </p:spPr>
        <p:txBody>
          <a:bodyPr/>
          <a:lstStyle/>
          <a:p>
            <a:r>
              <a:rPr lang="zh-TW" altLang="en-US" b="1" i="1"/>
              <a:t>請注意動畫效果</a:t>
            </a:r>
            <a:endParaRPr lang="zh-TW" altLang="en-US">
              <a:solidFill>
                <a:srgbClr val="000000"/>
              </a:solidFill>
              <a:sym typeface="Calibri" pitchFamily="34" charset="0"/>
            </a:endParaRPr>
          </a:p>
          <a:p>
            <a:r>
              <a:rPr lang="zh-TW" altLang="en-US"/>
              <a:t>分別說明：</a:t>
            </a:r>
            <a:endParaRPr lang="en-US" altLang="zh-TW"/>
          </a:p>
          <a:p>
            <a:r>
              <a:rPr lang="zh-TW" altLang="en-US"/>
              <a:t>一、傳統導向：教師</a:t>
            </a:r>
            <a:endParaRPr lang="en-US" altLang="zh-TW"/>
          </a:p>
          <a:p>
            <a:r>
              <a:rPr lang="zh-TW" altLang="en-US"/>
              <a:t>二、內容導向：學科</a:t>
            </a:r>
            <a:endParaRPr lang="en-US" altLang="zh-TW"/>
          </a:p>
          <a:p>
            <a:r>
              <a:rPr lang="zh-TW" altLang="en-US"/>
              <a:t>三、素養導向：學生</a:t>
            </a:r>
          </a:p>
        </p:txBody>
      </p:sp>
      <p:sp>
        <p:nvSpPr>
          <p:cNvPr id="263171" name="投影片編號版面配置區 3"/>
          <p:cNvSpPr>
            <a:spLocks noGrp="1"/>
          </p:cNvSpPr>
          <p:nvPr>
            <p:ph type="sldNum" sz="quarter" idx="5"/>
          </p:nvPr>
        </p:nvSpPr>
        <p:spPr>
          <a:noFill/>
          <a:ln>
            <a:miter lim="800000"/>
            <a:headEnd/>
            <a:tailEnd/>
          </a:ln>
        </p:spPr>
        <p:txBody>
          <a:bodyPr/>
          <a:lstStyle/>
          <a:p>
            <a:fld id="{66E60D09-9B60-4962-BF08-979F971C5C75}" type="slidenum">
              <a:rPr lang="zh-TW" altLang="en-US" smtClean="0">
                <a:ea typeface="新細明體" charset="-120"/>
              </a:rPr>
              <a:pPr/>
              <a:t>22</a:t>
            </a:fld>
            <a:endParaRPr lang="en-US" altLang="zh-TW">
              <a:ea typeface="新細明體" charset="-120"/>
            </a:endParaRPr>
          </a:p>
        </p:txBody>
      </p:sp>
    </p:spTree>
    <p:extLst>
      <p:ext uri="{BB962C8B-B14F-4D97-AF65-F5344CB8AC3E}">
        <p14:creationId xmlns:p14="http://schemas.microsoft.com/office/powerpoint/2010/main" val="1592515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9441" name="Shape 490"/>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89442" name="Shape 491"/>
          <p:cNvSpPr>
            <a:spLocks noGrp="1"/>
          </p:cNvSpPr>
          <p:nvPr>
            <p:ph type="body" idx="1"/>
          </p:nvPr>
        </p:nvSpPr>
        <p:spPr>
          <a:noFill/>
        </p:spPr>
        <p:txBody>
          <a:bodyPr lIns="91415" tIns="45695" rIns="91415" bIns="45695"/>
          <a:lstStyle/>
          <a:p>
            <a:pPr eaLnBrk="1" hangingPunct="1">
              <a:spcBef>
                <a:spcPct val="0"/>
              </a:spcBef>
              <a:buSzPct val="25000"/>
            </a:pPr>
            <a:r>
              <a:rPr lang="zh-TW" altLang="en-US" b="1" i="1"/>
              <a:t>請注意動畫效果：</a:t>
            </a:r>
            <a:endParaRPr lang="en-US" altLang="zh-TW" b="1" i="1"/>
          </a:p>
          <a:p>
            <a:pPr eaLnBrk="1" hangingPunct="1">
              <a:spcBef>
                <a:spcPct val="0"/>
              </a:spcBef>
              <a:buSzPct val="25000"/>
            </a:pPr>
            <a:r>
              <a:rPr lang="zh-TW" altLang="en-US"/>
              <a:t>核心素養的三面九項：</a:t>
            </a:r>
            <a:endParaRPr lang="en-US" altLang="zh-TW"/>
          </a:p>
          <a:p>
            <a:pPr eaLnBrk="1" hangingPunct="1">
              <a:spcBef>
                <a:spcPct val="0"/>
              </a:spcBef>
              <a:buSzPct val="25000"/>
            </a:pPr>
            <a:r>
              <a:rPr lang="zh-TW" altLang="en-US"/>
              <a:t>自主行動、溝通互動、社會參與</a:t>
            </a:r>
            <a:endParaRPr lang="en-US" altLang="zh-TW"/>
          </a:p>
          <a:p>
            <a:pPr eaLnBrk="1" hangingPunct="1">
              <a:spcBef>
                <a:spcPct val="0"/>
              </a:spcBef>
              <a:buSzPct val="25000"/>
            </a:pPr>
            <a:r>
              <a:rPr lang="zh-TW" altLang="en-US"/>
              <a:t>重點在於生活情境的交互靈活應用。</a:t>
            </a:r>
            <a:endParaRPr lang="en-US" altLang="zh-TW"/>
          </a:p>
          <a:p>
            <a:pPr eaLnBrk="1" hangingPunct="1">
              <a:spcBef>
                <a:spcPct val="0"/>
              </a:spcBef>
              <a:buSzPct val="25000"/>
            </a:pPr>
            <a:endParaRPr lang="en-US" altLang="zh-TW"/>
          </a:p>
          <a:p>
            <a:pPr eaLnBrk="1" hangingPunct="1">
              <a:spcBef>
                <a:spcPct val="0"/>
              </a:spcBef>
              <a:buSzPct val="25000"/>
            </a:pPr>
            <a:endParaRPr lang="zh-TW" altLang="en-US"/>
          </a:p>
        </p:txBody>
      </p:sp>
      <p:sp>
        <p:nvSpPr>
          <p:cNvPr id="189443" name="Shape 492"/>
          <p:cNvSpPr>
            <a:spLocks noGrp="1"/>
          </p:cNvSpPr>
          <p:nvPr>
            <p:ph type="sldNum" sz="quarter" idx="5"/>
          </p:nvPr>
        </p:nvSpPr>
        <p:spPr>
          <a:noFill/>
          <a:ln>
            <a:miter lim="800000"/>
            <a:headEnd/>
            <a:tailEnd/>
          </a:ln>
        </p:spPr>
        <p:txBody>
          <a:bodyPr lIns="91415" tIns="45695" rIns="91415" bIns="45695"/>
          <a:lstStyle/>
          <a:p>
            <a:pPr>
              <a:buSzPct val="25000"/>
            </a:pPr>
            <a:fld id="{6BC2A9F2-4597-461C-8195-5F1A6974ACE9}" type="slidenum">
              <a:rPr lang="en-US" altLang="zh-TW" smtClean="0">
                <a:solidFill>
                  <a:srgbClr val="000000"/>
                </a:solidFill>
                <a:ea typeface="新細明體" charset="-120"/>
                <a:sym typeface="Calibri" pitchFamily="34" charset="0"/>
              </a:rPr>
              <a:pPr>
                <a:buSzPct val="25000"/>
              </a:pPr>
              <a:t>23</a:t>
            </a:fld>
            <a:endParaRPr lang="en-US" altLang="zh-TW">
              <a:solidFill>
                <a:srgbClr val="000000"/>
              </a:solidFill>
              <a:ea typeface="新細明體" charset="-120"/>
              <a:sym typeface="Calibri" pitchFamily="34" charset="0"/>
            </a:endParaRPr>
          </a:p>
        </p:txBody>
      </p:sp>
    </p:spTree>
    <p:extLst>
      <p:ext uri="{BB962C8B-B14F-4D97-AF65-F5344CB8AC3E}">
        <p14:creationId xmlns:p14="http://schemas.microsoft.com/office/powerpoint/2010/main" val="2630037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a:p>
        </p:txBody>
      </p:sp>
      <p:sp>
        <p:nvSpPr>
          <p:cNvPr id="706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030" indent="-295396">
              <a:defRPr>
                <a:solidFill>
                  <a:schemeClr val="tx1"/>
                </a:solidFill>
                <a:latin typeface="等线" pitchFamily="2" charset="-122"/>
                <a:ea typeface="等线" pitchFamily="2" charset="-122"/>
              </a:defRPr>
            </a:lvl2pPr>
            <a:lvl3pPr marL="1181585" indent="-236317">
              <a:defRPr>
                <a:solidFill>
                  <a:schemeClr val="tx1"/>
                </a:solidFill>
                <a:latin typeface="等线" pitchFamily="2" charset="-122"/>
                <a:ea typeface="等线" pitchFamily="2" charset="-122"/>
              </a:defRPr>
            </a:lvl3pPr>
            <a:lvl4pPr marL="1654219" indent="-236317">
              <a:defRPr>
                <a:solidFill>
                  <a:schemeClr val="tx1"/>
                </a:solidFill>
                <a:latin typeface="等线" pitchFamily="2" charset="-122"/>
                <a:ea typeface="等线" pitchFamily="2" charset="-122"/>
              </a:defRPr>
            </a:lvl4pPr>
            <a:lvl5pPr marL="2126853" indent="-236317">
              <a:defRPr>
                <a:solidFill>
                  <a:schemeClr val="tx1"/>
                </a:solidFill>
                <a:latin typeface="等线" pitchFamily="2" charset="-122"/>
                <a:ea typeface="等线" pitchFamily="2" charset="-122"/>
              </a:defRPr>
            </a:lvl5pPr>
            <a:lvl6pPr marL="2599487" indent="-236317" eaLnBrk="0" fontAlgn="base" hangingPunct="0">
              <a:spcBef>
                <a:spcPct val="0"/>
              </a:spcBef>
              <a:spcAft>
                <a:spcPct val="0"/>
              </a:spcAft>
              <a:defRPr>
                <a:solidFill>
                  <a:schemeClr val="tx1"/>
                </a:solidFill>
                <a:latin typeface="等线" pitchFamily="2" charset="-122"/>
                <a:ea typeface="等线" pitchFamily="2" charset="-122"/>
              </a:defRPr>
            </a:lvl6pPr>
            <a:lvl7pPr marL="3072121" indent="-236317" eaLnBrk="0" fontAlgn="base" hangingPunct="0">
              <a:spcBef>
                <a:spcPct val="0"/>
              </a:spcBef>
              <a:spcAft>
                <a:spcPct val="0"/>
              </a:spcAft>
              <a:defRPr>
                <a:solidFill>
                  <a:schemeClr val="tx1"/>
                </a:solidFill>
                <a:latin typeface="等线" pitchFamily="2" charset="-122"/>
                <a:ea typeface="等线" pitchFamily="2" charset="-122"/>
              </a:defRPr>
            </a:lvl7pPr>
            <a:lvl8pPr marL="3544755" indent="-236317" eaLnBrk="0" fontAlgn="base" hangingPunct="0">
              <a:spcBef>
                <a:spcPct val="0"/>
              </a:spcBef>
              <a:spcAft>
                <a:spcPct val="0"/>
              </a:spcAft>
              <a:defRPr>
                <a:solidFill>
                  <a:schemeClr val="tx1"/>
                </a:solidFill>
                <a:latin typeface="等线" pitchFamily="2" charset="-122"/>
                <a:ea typeface="等线" pitchFamily="2" charset="-122"/>
              </a:defRPr>
            </a:lvl8pPr>
            <a:lvl9pPr marL="4017389" indent="-236317" eaLnBrk="0" fontAlgn="base" hangingPunct="0">
              <a:spcBef>
                <a:spcPct val="0"/>
              </a:spcBef>
              <a:spcAft>
                <a:spcPct val="0"/>
              </a:spcAft>
              <a:defRPr>
                <a:solidFill>
                  <a:schemeClr val="tx1"/>
                </a:solidFill>
                <a:latin typeface="等线" pitchFamily="2" charset="-122"/>
                <a:ea typeface="等线" pitchFamily="2" charset="-122"/>
              </a:defRPr>
            </a:lvl9pPr>
          </a:lstStyle>
          <a:p>
            <a:pPr defTabSz="913303">
              <a:defRPr/>
            </a:pPr>
            <a:fld id="{7E563633-A6A6-4657-8112-EE6BE7B2D670}" type="slidenum">
              <a:rPr lang="zh-CN" altLang="en-US">
                <a:solidFill>
                  <a:prstClr val="black"/>
                </a:solidFill>
              </a:rPr>
              <a:pPr defTabSz="913303">
                <a:defRPr/>
              </a:pPr>
              <a:t>24</a:t>
            </a:fld>
            <a:endParaRPr lang="zh-CN" altLang="en-US">
              <a:solidFill>
                <a:prstClr val="black"/>
              </a:solidFill>
            </a:endParaRPr>
          </a:p>
        </p:txBody>
      </p:sp>
    </p:spTree>
    <p:extLst>
      <p:ext uri="{BB962C8B-B14F-4D97-AF65-F5344CB8AC3E}">
        <p14:creationId xmlns:p14="http://schemas.microsoft.com/office/powerpoint/2010/main" val="1071875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請家長猜是哪個領域的考題</a:t>
            </a:r>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26</a:t>
            </a:fld>
            <a:endParaRPr lang="en-US" altLang="zh-TW"/>
          </a:p>
        </p:txBody>
      </p:sp>
    </p:spTree>
    <p:extLst>
      <p:ext uri="{BB962C8B-B14F-4D97-AF65-F5344CB8AC3E}">
        <p14:creationId xmlns:p14="http://schemas.microsoft.com/office/powerpoint/2010/main" val="3507734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a:p>
        </p:txBody>
      </p:sp>
      <p:sp>
        <p:nvSpPr>
          <p:cNvPr id="706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030" indent="-295396">
              <a:defRPr>
                <a:solidFill>
                  <a:schemeClr val="tx1"/>
                </a:solidFill>
                <a:latin typeface="等线" pitchFamily="2" charset="-122"/>
                <a:ea typeface="等线" pitchFamily="2" charset="-122"/>
              </a:defRPr>
            </a:lvl2pPr>
            <a:lvl3pPr marL="1181585" indent="-236317">
              <a:defRPr>
                <a:solidFill>
                  <a:schemeClr val="tx1"/>
                </a:solidFill>
                <a:latin typeface="等线" pitchFamily="2" charset="-122"/>
                <a:ea typeface="等线" pitchFamily="2" charset="-122"/>
              </a:defRPr>
            </a:lvl3pPr>
            <a:lvl4pPr marL="1654219" indent="-236317">
              <a:defRPr>
                <a:solidFill>
                  <a:schemeClr val="tx1"/>
                </a:solidFill>
                <a:latin typeface="等线" pitchFamily="2" charset="-122"/>
                <a:ea typeface="等线" pitchFamily="2" charset="-122"/>
              </a:defRPr>
            </a:lvl4pPr>
            <a:lvl5pPr marL="2126853" indent="-236317">
              <a:defRPr>
                <a:solidFill>
                  <a:schemeClr val="tx1"/>
                </a:solidFill>
                <a:latin typeface="等线" pitchFamily="2" charset="-122"/>
                <a:ea typeface="等线" pitchFamily="2" charset="-122"/>
              </a:defRPr>
            </a:lvl5pPr>
            <a:lvl6pPr marL="2599487" indent="-236317" eaLnBrk="0" fontAlgn="base" hangingPunct="0">
              <a:spcBef>
                <a:spcPct val="0"/>
              </a:spcBef>
              <a:spcAft>
                <a:spcPct val="0"/>
              </a:spcAft>
              <a:defRPr>
                <a:solidFill>
                  <a:schemeClr val="tx1"/>
                </a:solidFill>
                <a:latin typeface="等线" pitchFamily="2" charset="-122"/>
                <a:ea typeface="等线" pitchFamily="2" charset="-122"/>
              </a:defRPr>
            </a:lvl6pPr>
            <a:lvl7pPr marL="3072121" indent="-236317" eaLnBrk="0" fontAlgn="base" hangingPunct="0">
              <a:spcBef>
                <a:spcPct val="0"/>
              </a:spcBef>
              <a:spcAft>
                <a:spcPct val="0"/>
              </a:spcAft>
              <a:defRPr>
                <a:solidFill>
                  <a:schemeClr val="tx1"/>
                </a:solidFill>
                <a:latin typeface="等线" pitchFamily="2" charset="-122"/>
                <a:ea typeface="等线" pitchFamily="2" charset="-122"/>
              </a:defRPr>
            </a:lvl7pPr>
            <a:lvl8pPr marL="3544755" indent="-236317" eaLnBrk="0" fontAlgn="base" hangingPunct="0">
              <a:spcBef>
                <a:spcPct val="0"/>
              </a:spcBef>
              <a:spcAft>
                <a:spcPct val="0"/>
              </a:spcAft>
              <a:defRPr>
                <a:solidFill>
                  <a:schemeClr val="tx1"/>
                </a:solidFill>
                <a:latin typeface="等线" pitchFamily="2" charset="-122"/>
                <a:ea typeface="等线" pitchFamily="2" charset="-122"/>
              </a:defRPr>
            </a:lvl8pPr>
            <a:lvl9pPr marL="4017389" indent="-236317" eaLnBrk="0" fontAlgn="base" hangingPunct="0">
              <a:spcBef>
                <a:spcPct val="0"/>
              </a:spcBef>
              <a:spcAft>
                <a:spcPct val="0"/>
              </a:spcAft>
              <a:defRPr>
                <a:solidFill>
                  <a:schemeClr val="tx1"/>
                </a:solidFill>
                <a:latin typeface="等线" pitchFamily="2" charset="-122"/>
                <a:ea typeface="等线" pitchFamily="2" charset="-122"/>
              </a:defRPr>
            </a:lvl9pPr>
          </a:lstStyle>
          <a:p>
            <a:pPr defTabSz="913303">
              <a:defRPr/>
            </a:pPr>
            <a:fld id="{7E563633-A6A6-4657-8112-EE6BE7B2D670}" type="slidenum">
              <a:rPr lang="zh-CN" altLang="en-US">
                <a:solidFill>
                  <a:prstClr val="black"/>
                </a:solidFill>
              </a:rPr>
              <a:pPr defTabSz="913303">
                <a:defRPr/>
              </a:pPr>
              <a:t>29</a:t>
            </a:fld>
            <a:endParaRPr lang="zh-CN" altLang="en-US">
              <a:solidFill>
                <a:prstClr val="black"/>
              </a:solidFill>
            </a:endParaRPr>
          </a:p>
        </p:txBody>
      </p:sp>
    </p:spTree>
    <p:extLst>
      <p:ext uri="{BB962C8B-B14F-4D97-AF65-F5344CB8AC3E}">
        <p14:creationId xmlns:p14="http://schemas.microsoft.com/office/powerpoint/2010/main" val="2608000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a:p>
        </p:txBody>
      </p:sp>
      <p:sp>
        <p:nvSpPr>
          <p:cNvPr id="706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030" indent="-295396">
              <a:defRPr>
                <a:solidFill>
                  <a:schemeClr val="tx1"/>
                </a:solidFill>
                <a:latin typeface="等线" pitchFamily="2" charset="-122"/>
                <a:ea typeface="等线" pitchFamily="2" charset="-122"/>
              </a:defRPr>
            </a:lvl2pPr>
            <a:lvl3pPr marL="1181585" indent="-236317">
              <a:defRPr>
                <a:solidFill>
                  <a:schemeClr val="tx1"/>
                </a:solidFill>
                <a:latin typeface="等线" pitchFamily="2" charset="-122"/>
                <a:ea typeface="等线" pitchFamily="2" charset="-122"/>
              </a:defRPr>
            </a:lvl3pPr>
            <a:lvl4pPr marL="1654219" indent="-236317">
              <a:defRPr>
                <a:solidFill>
                  <a:schemeClr val="tx1"/>
                </a:solidFill>
                <a:latin typeface="等线" pitchFamily="2" charset="-122"/>
                <a:ea typeface="等线" pitchFamily="2" charset="-122"/>
              </a:defRPr>
            </a:lvl4pPr>
            <a:lvl5pPr marL="2126853" indent="-236317">
              <a:defRPr>
                <a:solidFill>
                  <a:schemeClr val="tx1"/>
                </a:solidFill>
                <a:latin typeface="等线" pitchFamily="2" charset="-122"/>
                <a:ea typeface="等线" pitchFamily="2" charset="-122"/>
              </a:defRPr>
            </a:lvl5pPr>
            <a:lvl6pPr marL="2599487" indent="-236317" eaLnBrk="0" fontAlgn="base" hangingPunct="0">
              <a:spcBef>
                <a:spcPct val="0"/>
              </a:spcBef>
              <a:spcAft>
                <a:spcPct val="0"/>
              </a:spcAft>
              <a:defRPr>
                <a:solidFill>
                  <a:schemeClr val="tx1"/>
                </a:solidFill>
                <a:latin typeface="等线" pitchFamily="2" charset="-122"/>
                <a:ea typeface="等线" pitchFamily="2" charset="-122"/>
              </a:defRPr>
            </a:lvl6pPr>
            <a:lvl7pPr marL="3072121" indent="-236317" eaLnBrk="0" fontAlgn="base" hangingPunct="0">
              <a:spcBef>
                <a:spcPct val="0"/>
              </a:spcBef>
              <a:spcAft>
                <a:spcPct val="0"/>
              </a:spcAft>
              <a:defRPr>
                <a:solidFill>
                  <a:schemeClr val="tx1"/>
                </a:solidFill>
                <a:latin typeface="等线" pitchFamily="2" charset="-122"/>
                <a:ea typeface="等线" pitchFamily="2" charset="-122"/>
              </a:defRPr>
            </a:lvl7pPr>
            <a:lvl8pPr marL="3544755" indent="-236317" eaLnBrk="0" fontAlgn="base" hangingPunct="0">
              <a:spcBef>
                <a:spcPct val="0"/>
              </a:spcBef>
              <a:spcAft>
                <a:spcPct val="0"/>
              </a:spcAft>
              <a:defRPr>
                <a:solidFill>
                  <a:schemeClr val="tx1"/>
                </a:solidFill>
                <a:latin typeface="等线" pitchFamily="2" charset="-122"/>
                <a:ea typeface="等线" pitchFamily="2" charset="-122"/>
              </a:defRPr>
            </a:lvl8pPr>
            <a:lvl9pPr marL="4017389" indent="-236317" eaLnBrk="0" fontAlgn="base" hangingPunct="0">
              <a:spcBef>
                <a:spcPct val="0"/>
              </a:spcBef>
              <a:spcAft>
                <a:spcPct val="0"/>
              </a:spcAft>
              <a:defRPr>
                <a:solidFill>
                  <a:schemeClr val="tx1"/>
                </a:solidFill>
                <a:latin typeface="等线" pitchFamily="2" charset="-122"/>
                <a:ea typeface="等线" pitchFamily="2" charset="-122"/>
              </a:defRPr>
            </a:lvl9pPr>
          </a:lstStyle>
          <a:p>
            <a:pPr defTabSz="913303">
              <a:defRPr/>
            </a:pPr>
            <a:fld id="{7E563633-A6A6-4657-8112-EE6BE7B2D670}" type="slidenum">
              <a:rPr lang="zh-CN" altLang="en-US">
                <a:solidFill>
                  <a:prstClr val="black"/>
                </a:solidFill>
              </a:rPr>
              <a:pPr defTabSz="913303">
                <a:defRPr/>
              </a:pPr>
              <a:t>30</a:t>
            </a:fld>
            <a:endParaRPr lang="zh-CN" altLang="en-US">
              <a:solidFill>
                <a:prstClr val="black"/>
              </a:solidFill>
            </a:endParaRPr>
          </a:p>
        </p:txBody>
      </p:sp>
    </p:spTree>
    <p:extLst>
      <p:ext uri="{BB962C8B-B14F-4D97-AF65-F5344CB8AC3E}">
        <p14:creationId xmlns:p14="http://schemas.microsoft.com/office/powerpoint/2010/main" val="3967973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5585" name="Shape 555"/>
          <p:cNvSpPr>
            <a:spLocks noGrp="1" noRot="1" noChangeAspect="1" noTextEdit="1"/>
          </p:cNvSpPr>
          <p:nvPr>
            <p:ph type="sldImg" idx="2"/>
          </p:nvPr>
        </p:nvSpPr>
        <p:spPr bwMode="auto">
          <a:xfrm>
            <a:off x="917575" y="744538"/>
            <a:ext cx="4964113" cy="3724275"/>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95586" name="Shape 556"/>
          <p:cNvSpPr>
            <a:spLocks noGrp="1"/>
          </p:cNvSpPr>
          <p:nvPr>
            <p:ph type="body" idx="1"/>
          </p:nvPr>
        </p:nvSpPr>
        <p:spPr>
          <a:noFill/>
        </p:spPr>
        <p:txBody>
          <a:bodyPr lIns="91415" tIns="91415" rIns="91415" bIns="91415"/>
          <a:lstStyle/>
          <a:p>
            <a:pPr eaLnBrk="1" hangingPunct="1">
              <a:spcBef>
                <a:spcPct val="0"/>
              </a:spcBef>
              <a:buSzPct val="25000"/>
            </a:pPr>
            <a:r>
              <a:rPr lang="en-US" altLang="zh-TW">
                <a:solidFill>
                  <a:srgbClr val="000000"/>
                </a:solidFill>
                <a:sym typeface="Calibri" pitchFamily="34" charset="0"/>
              </a:rPr>
              <a:t>12</a:t>
            </a:r>
            <a:r>
              <a:rPr lang="zh-TW" altLang="en-US">
                <a:solidFill>
                  <a:srgbClr val="000000"/>
                </a:solidFill>
                <a:sym typeface="Calibri" pitchFamily="34" charset="0"/>
              </a:rPr>
              <a:t>年國教課綱的課程架構</a:t>
            </a:r>
          </a:p>
        </p:txBody>
      </p:sp>
    </p:spTree>
    <p:extLst>
      <p:ext uri="{BB962C8B-B14F-4D97-AF65-F5344CB8AC3E}">
        <p14:creationId xmlns:p14="http://schemas.microsoft.com/office/powerpoint/2010/main" val="580996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6259" name="備忘稿版面配置區 2"/>
          <p:cNvSpPr>
            <a:spLocks noGrp="1"/>
          </p:cNvSpPr>
          <p:nvPr>
            <p:ph type="body" idx="1"/>
          </p:nvPr>
        </p:nvSpPr>
        <p:spPr/>
        <p:txBody>
          <a:bodyPr/>
          <a:lstStyle/>
          <a:p>
            <a:pPr>
              <a:defRPr/>
            </a:pPr>
            <a:r>
              <a:rPr lang="zh-TW" altLang="en-US" b="1" i="1" dirty="0"/>
              <a:t>請注意動畫效果：</a:t>
            </a:r>
            <a:endParaRPr lang="en-US" altLang="zh-TW" b="1" i="1" dirty="0"/>
          </a:p>
          <a:p>
            <a:pPr>
              <a:defRPr/>
            </a:pPr>
            <a:r>
              <a:rPr lang="zh-TW" altLang="en-US" dirty="0"/>
              <a:t>數據顯示</a:t>
            </a:r>
            <a:r>
              <a:rPr lang="en-US" altLang="zh-TW" dirty="0"/>
              <a:t>100-103</a:t>
            </a:r>
            <a:r>
              <a:rPr lang="zh-TW" altLang="en-US" dirty="0"/>
              <a:t>年，是因十二年國民基本教育自民國</a:t>
            </a:r>
            <a:r>
              <a:rPr lang="en-US" altLang="zh-TW" dirty="0"/>
              <a:t>103</a:t>
            </a:r>
            <a:r>
              <a:rPr lang="zh-TW" altLang="en-US" dirty="0"/>
              <a:t>年</a:t>
            </a:r>
            <a:r>
              <a:rPr lang="en-US" altLang="zh-TW" dirty="0"/>
              <a:t>8</a:t>
            </a:r>
            <a:r>
              <a:rPr lang="zh-TW" altLang="en-US" dirty="0"/>
              <a:t>月起，十二年國民基本教育分兩階段，前九年為國民教育，依「國民教育法」及「強迫入學條例」規定辦理，對象為</a:t>
            </a:r>
            <a:r>
              <a:rPr lang="en-US" altLang="zh-TW" dirty="0"/>
              <a:t>6</a:t>
            </a:r>
            <a:r>
              <a:rPr lang="zh-TW" altLang="en-US" dirty="0"/>
              <a:t>至</a:t>
            </a:r>
            <a:r>
              <a:rPr lang="en-US" altLang="zh-TW" dirty="0"/>
              <a:t>15</a:t>
            </a:r>
            <a:r>
              <a:rPr lang="zh-TW" altLang="en-US" dirty="0"/>
              <a:t>歲學齡之國民，主要內涵為：普及、義務、強迫入學、免學費、以政府辦理為原則、劃分學區免試入學、單一類型學校及施以普通教育。後三年為高級中等教育，已制定「高級中等教育法」，對象為</a:t>
            </a:r>
            <a:r>
              <a:rPr lang="en-US" altLang="zh-TW" dirty="0"/>
              <a:t>15</a:t>
            </a:r>
            <a:r>
              <a:rPr lang="zh-TW" altLang="en-US" dirty="0"/>
              <a:t>歲以上之國民，主要內涵為：普及、自願非強迫入學、免學費、公私立學校並行、免試為主、學校類型多元及普通與職業教育兼顧。是以呈現至</a:t>
            </a:r>
            <a:r>
              <a:rPr lang="en-US" altLang="zh-TW" dirty="0"/>
              <a:t>103</a:t>
            </a:r>
            <a:r>
              <a:rPr lang="zh-TW" altLang="en-US" dirty="0"/>
              <a:t>年。</a:t>
            </a:r>
            <a:endParaRPr lang="en-US" altLang="zh-TW" dirty="0"/>
          </a:p>
          <a:p>
            <a:pPr eaLnBrk="1" hangingPunct="1">
              <a:defRPr/>
            </a:pPr>
            <a:r>
              <a:rPr lang="zh-TW" altLang="en-US" dirty="0"/>
              <a:t>此頁先說明為何要實施</a:t>
            </a:r>
            <a:r>
              <a:rPr lang="en-US" altLang="zh-TW" dirty="0"/>
              <a:t>12</a:t>
            </a:r>
            <a:r>
              <a:rPr lang="zh-TW" altLang="en-US" dirty="0"/>
              <a:t>年國教</a:t>
            </a:r>
            <a:r>
              <a:rPr lang="zh-TW" altLang="en-US" b="1" dirty="0"/>
              <a:t>：</a:t>
            </a:r>
            <a:endParaRPr lang="en-US" altLang="zh-TW" dirty="0"/>
          </a:p>
          <a:p>
            <a:pPr eaLnBrk="1" hangingPunct="1">
              <a:buFont typeface="Calibri" pitchFamily="34" charset="0"/>
              <a:buAutoNum type="arabicPeriod"/>
              <a:defRPr/>
            </a:pPr>
            <a:r>
              <a:rPr lang="zh-TW" altLang="en-US" dirty="0"/>
              <a:t>根據統計，近三年國中</a:t>
            </a:r>
            <a:r>
              <a:rPr lang="zh-TW" altLang="en-US" u="none" dirty="0"/>
              <a:t>畢業生升入高級中等學校</a:t>
            </a:r>
            <a:r>
              <a:rPr lang="zh-TW" altLang="en-US" dirty="0"/>
              <a:t>之升學率已達</a:t>
            </a:r>
            <a:r>
              <a:rPr lang="en-US" altLang="zh-TW" dirty="0"/>
              <a:t>99</a:t>
            </a:r>
            <a:r>
              <a:rPr lang="en-US" altLang="zh-TW" u="sng" dirty="0"/>
              <a:t>.5</a:t>
            </a:r>
            <a:r>
              <a:rPr lang="en-US" altLang="zh-TW" dirty="0"/>
              <a:t>%</a:t>
            </a:r>
            <a:r>
              <a:rPr lang="zh-TW" altLang="en-US" dirty="0"/>
              <a:t>，</a:t>
            </a:r>
            <a:r>
              <a:rPr lang="zh-TW" altLang="en-US" dirty="0">
                <a:latin typeface="新細明體" pitchFamily="18" charset="-120"/>
              </a:rPr>
              <a:t>高中</a:t>
            </a:r>
            <a:r>
              <a:rPr lang="zh-TW" altLang="en-US" u="sng" strike="sngStrike" dirty="0">
                <a:latin typeface="新細明體" pitchFamily="18" charset="-120"/>
              </a:rPr>
              <a:t>生</a:t>
            </a:r>
            <a:r>
              <a:rPr lang="zh-TW" altLang="en-US" dirty="0">
                <a:latin typeface="新細明體" pitchFamily="18" charset="-120"/>
              </a:rPr>
              <a:t>及高職</a:t>
            </a:r>
            <a:r>
              <a:rPr lang="zh-TW" altLang="en-US" u="sng" dirty="0">
                <a:latin typeface="新細明體" pitchFamily="18" charset="-120"/>
              </a:rPr>
              <a:t>畢業</a:t>
            </a:r>
            <a:r>
              <a:rPr lang="zh-TW" altLang="en-US" dirty="0">
                <a:latin typeface="新細明體" pitchFamily="18" charset="-120"/>
              </a:rPr>
              <a:t>生</a:t>
            </a:r>
            <a:r>
              <a:rPr lang="zh-TW" altLang="en-US" u="sng" dirty="0">
                <a:latin typeface="新細明體" pitchFamily="18" charset="-120"/>
              </a:rPr>
              <a:t>升入高等教育學府</a:t>
            </a:r>
            <a:r>
              <a:rPr lang="zh-TW" altLang="en-US" dirty="0">
                <a:latin typeface="新細明體" pitchFamily="18" charset="-120"/>
              </a:rPr>
              <a:t>的升學率也</a:t>
            </a:r>
            <a:r>
              <a:rPr lang="zh-TW" altLang="en-US" u="sng" dirty="0">
                <a:latin typeface="新細明體" pitchFamily="18" charset="-120"/>
              </a:rPr>
              <a:t>分別超越</a:t>
            </a:r>
            <a:r>
              <a:rPr lang="en-US" altLang="zh-TW" u="sng" dirty="0">
                <a:latin typeface="新細明體" pitchFamily="18" charset="-120"/>
              </a:rPr>
              <a:t>95</a:t>
            </a:r>
            <a:r>
              <a:rPr lang="zh-TW" altLang="en-US" u="sng" dirty="0">
                <a:latin typeface="新細明體" pitchFamily="18" charset="-120"/>
              </a:rPr>
              <a:t>％及</a:t>
            </a:r>
            <a:r>
              <a:rPr lang="en-US" altLang="zh-TW" u="sng" dirty="0">
                <a:latin typeface="新細明體" pitchFamily="18" charset="-120"/>
              </a:rPr>
              <a:t>80%</a:t>
            </a:r>
            <a:r>
              <a:rPr lang="zh-TW" altLang="en-US" dirty="0">
                <a:latin typeface="新細明體" pitchFamily="18" charset="-120"/>
              </a:rPr>
              <a:t>，</a:t>
            </a:r>
            <a:r>
              <a:rPr lang="zh-TW" altLang="en-US" dirty="0"/>
              <a:t>在量方面實質上已具備</a:t>
            </a:r>
            <a:r>
              <a:rPr lang="en-US" altLang="zh-TW" dirty="0"/>
              <a:t>12</a:t>
            </a:r>
            <a:r>
              <a:rPr lang="zh-TW" altLang="en-US"/>
              <a:t>年國教</a:t>
            </a:r>
            <a:r>
              <a:rPr lang="zh-TW" altLang="en-US" dirty="0"/>
              <a:t>的</a:t>
            </a:r>
            <a:r>
              <a:rPr lang="zh-TW" altLang="en-US" u="sng" dirty="0"/>
              <a:t>條件</a:t>
            </a:r>
            <a:r>
              <a:rPr lang="zh-TW" altLang="en-US" dirty="0">
                <a:latin typeface="新細明體" pitchFamily="18" charset="-120"/>
              </a:rPr>
              <a:t>。</a:t>
            </a:r>
            <a:endParaRPr lang="en-US" altLang="zh-TW" dirty="0"/>
          </a:p>
          <a:p>
            <a:pPr eaLnBrk="1" hangingPunct="1">
              <a:buFont typeface="Calibri" pitchFamily="34" charset="0"/>
              <a:buAutoNum type="arabicPeriod"/>
              <a:defRPr/>
            </a:pPr>
            <a:r>
              <a:rPr lang="zh-TW" altLang="en-US" dirty="0"/>
              <a:t>政府可以說是在國高中的升學實際上，落實推動十二年國民基本教育</a:t>
            </a:r>
            <a:r>
              <a:rPr lang="zh-TW" altLang="en-US" dirty="0">
                <a:latin typeface="新細明體" pitchFamily="18" charset="-120"/>
              </a:rPr>
              <a:t>。</a:t>
            </a:r>
            <a:endParaRPr lang="en-US" altLang="zh-TW" dirty="0">
              <a:latin typeface="新細明體" pitchFamily="18" charset="-120"/>
            </a:endParaRPr>
          </a:p>
          <a:p>
            <a:pPr eaLnBrk="1" hangingPunct="1">
              <a:buFont typeface="Calibri" pitchFamily="34" charset="0"/>
              <a:buNone/>
              <a:defRPr/>
            </a:pPr>
            <a:endParaRPr lang="zh-TW" altLang="en-US" dirty="0"/>
          </a:p>
        </p:txBody>
      </p:sp>
      <p:sp>
        <p:nvSpPr>
          <p:cNvPr id="25603" name="投影片編號版面配置區 3"/>
          <p:cNvSpPr>
            <a:spLocks noGrp="1"/>
          </p:cNvSpPr>
          <p:nvPr>
            <p:ph type="sldNum" sz="quarter" idx="5"/>
          </p:nvPr>
        </p:nvSpPr>
        <p:spPr>
          <a:noFill/>
          <a:ln>
            <a:miter lim="800000"/>
            <a:headEnd/>
            <a:tailEnd/>
          </a:ln>
        </p:spPr>
        <p:txBody>
          <a:bodyPr/>
          <a:lstStyle/>
          <a:p>
            <a:fld id="{3519F180-3C66-41A0-A22A-69E4DB9B1081}" type="slidenum">
              <a:rPr lang="zh-TW" altLang="en-US" smtClean="0">
                <a:ea typeface="新細明體" charset="-120"/>
              </a:rPr>
              <a:pPr/>
              <a:t>2</a:t>
            </a:fld>
            <a:endParaRPr lang="en-US" altLang="zh-TW">
              <a:ea typeface="新細明體" charset="-120"/>
            </a:endParaRPr>
          </a:p>
        </p:txBody>
      </p:sp>
    </p:spTree>
    <p:extLst>
      <p:ext uri="{BB962C8B-B14F-4D97-AF65-F5344CB8AC3E}">
        <p14:creationId xmlns:p14="http://schemas.microsoft.com/office/powerpoint/2010/main" val="2328269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7633" name="Shape 562"/>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97634" name="Shape 563"/>
          <p:cNvSpPr>
            <a:spLocks noGrp="1"/>
          </p:cNvSpPr>
          <p:nvPr>
            <p:ph type="body" idx="1"/>
          </p:nvPr>
        </p:nvSpPr>
        <p:spPr>
          <a:noFill/>
        </p:spPr>
        <p:txBody>
          <a:bodyPr lIns="91415" tIns="45695" rIns="91415" bIns="45695"/>
          <a:lstStyle/>
          <a:p>
            <a:pPr eaLnBrk="1" hangingPunct="1">
              <a:spcBef>
                <a:spcPct val="0"/>
              </a:spcBef>
              <a:buSzPct val="25000"/>
            </a:pPr>
            <a:r>
              <a:rPr lang="zh-TW" altLang="en-US" dirty="0">
                <a:solidFill>
                  <a:srgbClr val="000000"/>
                </a:solidFill>
                <a:sym typeface="Calibri" pitchFamily="34" charset="0"/>
              </a:rPr>
              <a:t>說明課綱的部定課程與校訂課程就像一棵樹的樹根與枝葉一樣，樹根穩，才能確保學生基本學力。校訂課程的多元生活化，才能讓孩子適性發展</a:t>
            </a:r>
            <a:endParaRPr lang="en-US" altLang="zh-TW" dirty="0">
              <a:solidFill>
                <a:srgbClr val="000000"/>
              </a:solidFill>
              <a:sym typeface="Calibri" pitchFamily="34" charset="0"/>
            </a:endParaRPr>
          </a:p>
        </p:txBody>
      </p:sp>
      <p:sp>
        <p:nvSpPr>
          <p:cNvPr id="197635" name="Shape 564"/>
          <p:cNvSpPr>
            <a:spLocks noGrp="1"/>
          </p:cNvSpPr>
          <p:nvPr>
            <p:ph type="sldNum" sz="quarter" idx="5"/>
          </p:nvPr>
        </p:nvSpPr>
        <p:spPr>
          <a:noFill/>
          <a:ln>
            <a:miter lim="800000"/>
            <a:headEnd/>
            <a:tailEnd/>
          </a:ln>
        </p:spPr>
        <p:txBody>
          <a:bodyPr lIns="91415" tIns="45695" rIns="91415" bIns="45695"/>
          <a:lstStyle/>
          <a:p>
            <a:pPr>
              <a:buSzPct val="25000"/>
            </a:pPr>
            <a:fld id="{525085A9-3D37-4471-8DE9-D03F0DF94BAE}" type="slidenum">
              <a:rPr lang="en-US" altLang="zh-TW" smtClean="0">
                <a:solidFill>
                  <a:srgbClr val="000000"/>
                </a:solidFill>
                <a:ea typeface="新細明體" charset="-120"/>
                <a:sym typeface="Calibri" pitchFamily="34" charset="0"/>
              </a:rPr>
              <a:pPr>
                <a:buSzPct val="25000"/>
              </a:pPr>
              <a:t>33</a:t>
            </a:fld>
            <a:endParaRPr lang="en-US" altLang="zh-TW">
              <a:solidFill>
                <a:srgbClr val="000000"/>
              </a:solidFill>
              <a:ea typeface="新細明體" charset="-120"/>
              <a:sym typeface="Calibri" pitchFamily="34" charset="0"/>
            </a:endParaRPr>
          </a:p>
        </p:txBody>
      </p:sp>
    </p:spTree>
    <p:extLst>
      <p:ext uri="{BB962C8B-B14F-4D97-AF65-F5344CB8AC3E}">
        <p14:creationId xmlns:p14="http://schemas.microsoft.com/office/powerpoint/2010/main" val="22104673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9681" name="Shape 569"/>
          <p:cNvSpPr>
            <a:spLocks noGrp="1"/>
          </p:cNvSpPr>
          <p:nvPr>
            <p:ph type="body" idx="1"/>
          </p:nvPr>
        </p:nvSpPr>
        <p:spPr>
          <a:noFill/>
        </p:spPr>
        <p:txBody>
          <a:bodyPr lIns="91315" tIns="91315" rIns="91315" bIns="91315"/>
          <a:lstStyle/>
          <a:p>
            <a:pPr eaLnBrk="1" hangingPunct="1"/>
            <a:r>
              <a:rPr lang="zh-TW" altLang="en-US" b="1" i="1"/>
              <a:t>請注意動畫效果：</a:t>
            </a:r>
            <a:endParaRPr lang="en-US" altLang="zh-TW" b="1" i="1"/>
          </a:p>
          <a:p>
            <a:pPr eaLnBrk="1" hangingPunct="1"/>
            <a:r>
              <a:rPr lang="zh-TW" altLang="en-US"/>
              <a:t>新課綱</a:t>
            </a:r>
            <a:r>
              <a:rPr lang="zh-TW" altLang="zh-TW"/>
              <a:t>將學習範疇劃分為八大領域，</a:t>
            </a:r>
            <a:r>
              <a:rPr lang="zh-TW" altLang="en-US"/>
              <a:t>但</a:t>
            </a:r>
            <a:r>
              <a:rPr lang="zh-TW" altLang="zh-TW"/>
              <a:t>國小</a:t>
            </a:r>
            <a:r>
              <a:rPr lang="zh-TW" altLang="en-US"/>
              <a:t>階段</a:t>
            </a:r>
            <a:r>
              <a:rPr lang="zh-TW" altLang="zh-TW"/>
              <a:t>科技領域</a:t>
            </a:r>
            <a:r>
              <a:rPr lang="zh-TW" altLang="en-US"/>
              <a:t>不排課，科技融入各領域教學</a:t>
            </a:r>
            <a:r>
              <a:rPr lang="zh-TW" altLang="zh-TW"/>
              <a:t>。</a:t>
            </a:r>
          </a:p>
          <a:p>
            <a:pPr eaLnBrk="1" hangingPunct="1">
              <a:spcBef>
                <a:spcPct val="0"/>
              </a:spcBef>
            </a:pPr>
            <a:r>
              <a:rPr lang="zh-TW" altLang="en-US">
                <a:latin typeface="標楷體" pitchFamily="65" charset="-120"/>
                <a:ea typeface="標楷體" pitchFamily="65" charset="-120"/>
              </a:rPr>
              <a:t>而國小的第一階段生活課程則統整了綜合活動領域，全部納為生活課程的範疇（包含社會、自然、藝術及綜合活動）。可減少課程相似與重複的困境，幫助學生更為統整的學習。</a:t>
            </a:r>
            <a:endParaRPr lang="en-US" altLang="zh-TW">
              <a:latin typeface="標楷體" pitchFamily="65" charset="-120"/>
              <a:ea typeface="標楷體" pitchFamily="65" charset="-120"/>
            </a:endParaRPr>
          </a:p>
          <a:p>
            <a:pPr eaLnBrk="1" hangingPunct="1">
              <a:spcBef>
                <a:spcPct val="0"/>
              </a:spcBef>
            </a:pPr>
            <a:r>
              <a:rPr lang="zh-TW" altLang="en-US">
                <a:latin typeface="標楷體" pitchFamily="65" charset="-120"/>
                <a:ea typeface="標楷體" pitchFamily="65" charset="-120"/>
              </a:rPr>
              <a:t>本土語文部份國小階段新增新住民語文選項。</a:t>
            </a:r>
            <a:endParaRPr lang="en-US" altLang="zh-TW">
              <a:latin typeface="標楷體" pitchFamily="65" charset="-120"/>
              <a:ea typeface="標楷體" pitchFamily="65" charset="-120"/>
            </a:endParaRPr>
          </a:p>
        </p:txBody>
      </p:sp>
      <p:sp>
        <p:nvSpPr>
          <p:cNvPr id="199682" name="Shape 570"/>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p:spPr>
      </p:sp>
    </p:spTree>
    <p:extLst>
      <p:ext uri="{BB962C8B-B14F-4D97-AF65-F5344CB8AC3E}">
        <p14:creationId xmlns:p14="http://schemas.microsoft.com/office/powerpoint/2010/main" val="949034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1" hangingPunct="1">
              <a:spcBef>
                <a:spcPct val="0"/>
              </a:spcBef>
              <a:buSzPct val="25000"/>
            </a:pPr>
            <a:r>
              <a:rPr lang="en-US" altLang="zh-TW" dirty="0" err="1">
                <a:solidFill>
                  <a:srgbClr val="000000"/>
                </a:solidFill>
                <a:sym typeface="Calibri" pitchFamily="34" charset="0"/>
              </a:rPr>
              <a:t>強調校訂課程</a:t>
            </a:r>
            <a:r>
              <a:rPr lang="zh-TW" altLang="en-US" dirty="0">
                <a:solidFill>
                  <a:srgbClr val="000000"/>
                </a:solidFill>
                <a:latin typeface="新細明體" charset="-120"/>
                <a:sym typeface="Calibri" pitchFamily="34" charset="0"/>
              </a:rPr>
              <a:t>，</a:t>
            </a:r>
            <a:r>
              <a:rPr lang="en-US" altLang="zh-TW" dirty="0" err="1">
                <a:solidFill>
                  <a:srgbClr val="000000"/>
                </a:solidFill>
                <a:sym typeface="Calibri" pitchFamily="34" charset="0"/>
              </a:rPr>
              <a:t>四種可能的課程規劃</a:t>
            </a:r>
            <a:r>
              <a:rPr lang="zh-TW" altLang="en-US" dirty="0">
                <a:solidFill>
                  <a:srgbClr val="000000"/>
                </a:solidFill>
                <a:sym typeface="Calibri" pitchFamily="34" charset="0"/>
              </a:rPr>
              <a:t>之</a:t>
            </a:r>
            <a:r>
              <a:rPr lang="en-US" altLang="zh-TW" dirty="0">
                <a:solidFill>
                  <a:srgbClr val="000000"/>
                </a:solidFill>
                <a:sym typeface="Calibri" pitchFamily="34" charset="0"/>
              </a:rPr>
              <a:t>意</a:t>
            </a:r>
            <a:r>
              <a:rPr lang="zh-TW" altLang="en-US" dirty="0">
                <a:solidFill>
                  <a:srgbClr val="000000"/>
                </a:solidFill>
                <a:sym typeface="Calibri" pitchFamily="34" charset="0"/>
              </a:rPr>
              <a:t>涵</a:t>
            </a:r>
            <a:r>
              <a:rPr lang="zh-TW" altLang="en-US" dirty="0">
                <a:latin typeface="新細明體" charset="-120"/>
              </a:rPr>
              <a:t>。最後強調：我們可以滿足孩子更大的學習需求。</a:t>
            </a:r>
            <a:endParaRPr lang="en-US" altLang="zh-TW" dirty="0">
              <a:latin typeface="新細明體" charset="-120"/>
            </a:endParaRPr>
          </a:p>
          <a:p>
            <a:pPr eaLnBrk="1" hangingPunct="1">
              <a:spcBef>
                <a:spcPct val="0"/>
              </a:spcBef>
              <a:buSzPct val="25000"/>
            </a:pPr>
            <a:endParaRPr lang="en-US" altLang="zh-TW" dirty="0">
              <a:solidFill>
                <a:srgbClr val="000000"/>
              </a:solidFill>
              <a:latin typeface="新細明體" charset="-120"/>
              <a:sym typeface="Calibri" pitchFamily="34" charset="0"/>
            </a:endParaRPr>
          </a:p>
          <a:p>
            <a:pPr eaLnBrk="1" hangingPunct="1">
              <a:spcBef>
                <a:spcPct val="0"/>
              </a:spcBef>
              <a:buSzPct val="25000"/>
            </a:pPr>
            <a:r>
              <a:rPr lang="zh-TW" altLang="en-US" dirty="0"/>
              <a:t>主題</a:t>
            </a:r>
            <a:r>
              <a:rPr lang="en-US" altLang="zh-TW" dirty="0"/>
              <a:t>/</a:t>
            </a:r>
            <a:r>
              <a:rPr lang="zh-TW" altLang="en-US" dirty="0"/>
              <a:t>專題</a:t>
            </a:r>
            <a:r>
              <a:rPr lang="en-US" altLang="zh-TW" dirty="0"/>
              <a:t>/ </a:t>
            </a:r>
            <a:r>
              <a:rPr lang="zh-TW" altLang="en-US" dirty="0"/>
              <a:t>議題探究課程：跨領域</a:t>
            </a:r>
            <a:r>
              <a:rPr lang="en-US" altLang="zh-TW" dirty="0"/>
              <a:t>/</a:t>
            </a:r>
            <a:r>
              <a:rPr lang="zh-TW" altLang="en-US" dirty="0"/>
              <a:t>科目或結合各項議題，發展「統整性主題</a:t>
            </a:r>
            <a:r>
              <a:rPr lang="en-US" altLang="zh-TW" dirty="0"/>
              <a:t>/</a:t>
            </a:r>
            <a:r>
              <a:rPr lang="zh-TW" altLang="en-US" dirty="0"/>
              <a:t>專題</a:t>
            </a:r>
            <a:r>
              <a:rPr lang="en-US" altLang="zh-TW" dirty="0"/>
              <a:t>/</a:t>
            </a:r>
            <a:r>
              <a:rPr lang="zh-TW" altLang="en-US" dirty="0"/>
              <a:t>議題探究課 程」，強化知能整合與生活運用能力。</a:t>
            </a:r>
            <a:endParaRPr lang="en-US" altLang="zh-TW" dirty="0"/>
          </a:p>
          <a:p>
            <a:pPr eaLnBrk="1" hangingPunct="1">
              <a:spcBef>
                <a:spcPct val="0"/>
              </a:spcBef>
              <a:buSzPct val="25000"/>
            </a:pPr>
            <a:endParaRPr lang="en-US" altLang="zh-TW" dirty="0"/>
          </a:p>
          <a:p>
            <a:pPr eaLnBrk="1" hangingPunct="1">
              <a:spcBef>
                <a:spcPct val="0"/>
              </a:spcBef>
              <a:buSzPct val="25000"/>
            </a:pPr>
            <a:r>
              <a:rPr lang="zh-TW" altLang="en-US" dirty="0"/>
              <a:t>社團活動與技藝課程：</a:t>
            </a:r>
            <a:endParaRPr lang="en-US" altLang="zh-TW" dirty="0"/>
          </a:p>
          <a:p>
            <a:pPr eaLnBrk="1" hangingPunct="1">
              <a:spcBef>
                <a:spcPct val="0"/>
              </a:spcBef>
              <a:buSzPct val="25000"/>
            </a:pPr>
            <a:r>
              <a:rPr lang="zh-TW" altLang="en-US" dirty="0"/>
              <a:t>社團活動：學生依興趣及能力分組選修與其他班級學生共同上課。</a:t>
            </a:r>
            <a:endParaRPr lang="en-US" altLang="zh-TW" dirty="0"/>
          </a:p>
          <a:p>
            <a:pPr eaLnBrk="1" hangingPunct="1">
              <a:spcBef>
                <a:spcPct val="0"/>
              </a:spcBef>
              <a:buSzPct val="25000"/>
            </a:pPr>
            <a:r>
              <a:rPr lang="zh-TW" altLang="en-US" dirty="0"/>
              <a:t>技藝課程：以促進手眼身心等感官統合，實際操作之課程為主，也可開設與技術型高中銜接的技藝課程等。</a:t>
            </a:r>
            <a:endParaRPr lang="en-US" altLang="zh-TW" dirty="0"/>
          </a:p>
          <a:p>
            <a:pPr eaLnBrk="1" hangingPunct="1">
              <a:spcBef>
                <a:spcPct val="0"/>
              </a:spcBef>
              <a:buSzPct val="25000"/>
            </a:pPr>
            <a:endParaRPr lang="en-US" altLang="zh-TW" dirty="0"/>
          </a:p>
          <a:p>
            <a:pPr eaLnBrk="1" hangingPunct="1">
              <a:spcBef>
                <a:spcPct val="0"/>
              </a:spcBef>
              <a:buSzPct val="25000"/>
            </a:pPr>
            <a:r>
              <a:rPr lang="zh-TW" altLang="en-US" dirty="0"/>
              <a:t>特殊需求領域 課程 專指針對「特殊教育」學生，如：身心障礙或資賦優異學生，及特殊類型班級如體育班，藝才班所設計的課程。</a:t>
            </a:r>
            <a:endParaRPr lang="en-US" altLang="zh-TW" dirty="0"/>
          </a:p>
          <a:p>
            <a:pPr eaLnBrk="1" hangingPunct="1">
              <a:spcBef>
                <a:spcPct val="0"/>
              </a:spcBef>
              <a:buSzPct val="25000"/>
            </a:pPr>
            <a:endParaRPr lang="en-US" altLang="zh-TW" dirty="0"/>
          </a:p>
          <a:p>
            <a:pPr eaLnBrk="1" hangingPunct="1">
              <a:spcBef>
                <a:spcPct val="0"/>
              </a:spcBef>
              <a:buSzPct val="25000"/>
            </a:pPr>
            <a:r>
              <a:rPr lang="zh-TW" altLang="en-US" dirty="0"/>
              <a:t>其他類課程 包括本土語文</a:t>
            </a:r>
            <a:r>
              <a:rPr lang="en-US" altLang="zh-TW" dirty="0"/>
              <a:t>/</a:t>
            </a:r>
            <a:r>
              <a:rPr lang="zh-TW" altLang="en-US" dirty="0"/>
              <a:t>新住民語文、服務學習、戶外教育、班際或校際交流 、自治活動、班級輔導、學生自主學習等各式課程</a:t>
            </a:r>
            <a:r>
              <a:rPr lang="en-US" altLang="zh-TW" dirty="0"/>
              <a:t>,</a:t>
            </a:r>
            <a:r>
              <a:rPr lang="zh-TW" altLang="en-US" dirty="0"/>
              <a:t>以及領域補救教 學課程。</a:t>
            </a:r>
            <a:endParaRPr lang="en-US" altLang="zh-TW" dirty="0">
              <a:solidFill>
                <a:srgbClr val="000000"/>
              </a:solidFill>
              <a:sym typeface="Calibri" pitchFamily="34" charset="0"/>
            </a:endParaRP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35</a:t>
            </a:fld>
            <a:endParaRPr lang="en-US" altLang="zh-TW"/>
          </a:p>
        </p:txBody>
      </p:sp>
    </p:spTree>
    <p:extLst>
      <p:ext uri="{BB962C8B-B14F-4D97-AF65-F5344CB8AC3E}">
        <p14:creationId xmlns:p14="http://schemas.microsoft.com/office/powerpoint/2010/main" val="18946899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36</a:t>
            </a:fld>
            <a:endParaRPr lang="en-US" altLang="zh-TW"/>
          </a:p>
        </p:txBody>
      </p:sp>
    </p:spTree>
    <p:extLst>
      <p:ext uri="{BB962C8B-B14F-4D97-AF65-F5344CB8AC3E}">
        <p14:creationId xmlns:p14="http://schemas.microsoft.com/office/powerpoint/2010/main" val="32288627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37</a:t>
            </a:fld>
            <a:endParaRPr lang="en-US" altLang="zh-TW"/>
          </a:p>
        </p:txBody>
      </p:sp>
    </p:spTree>
    <p:extLst>
      <p:ext uri="{BB962C8B-B14F-4D97-AF65-F5344CB8AC3E}">
        <p14:creationId xmlns:p14="http://schemas.microsoft.com/office/powerpoint/2010/main" val="14852015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38</a:t>
            </a:fld>
            <a:endParaRPr lang="en-US" altLang="zh-TW"/>
          </a:p>
        </p:txBody>
      </p:sp>
    </p:spTree>
    <p:extLst>
      <p:ext uri="{BB962C8B-B14F-4D97-AF65-F5344CB8AC3E}">
        <p14:creationId xmlns:p14="http://schemas.microsoft.com/office/powerpoint/2010/main" val="7686315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39</a:t>
            </a:fld>
            <a:endParaRPr lang="en-US" altLang="zh-TW"/>
          </a:p>
        </p:txBody>
      </p:sp>
    </p:spTree>
    <p:extLst>
      <p:ext uri="{BB962C8B-B14F-4D97-AF65-F5344CB8AC3E}">
        <p14:creationId xmlns:p14="http://schemas.microsoft.com/office/powerpoint/2010/main" val="17329139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r>
              <a:rPr lang="zh-TW" altLang="en-US" b="1" dirty="0" smtClean="0">
                <a:latin typeface="標楷體" pitchFamily="65" charset="-120"/>
                <a:ea typeface="標楷體" pitchFamily="65" charset="-120"/>
                <a:cs typeface="Times New Roman" pitchFamily="18" charset="0"/>
              </a:rPr>
              <a:t>使用說明</a:t>
            </a:r>
            <a:r>
              <a:rPr lang="en-US" altLang="zh-TW" b="1" dirty="0" smtClean="0">
                <a:latin typeface="標楷體" pitchFamily="65" charset="-120"/>
                <a:ea typeface="標楷體" pitchFamily="65" charset="-120"/>
                <a:cs typeface="Times New Roman" pitchFamily="18" charset="0"/>
              </a:rPr>
              <a:t>:</a:t>
            </a:r>
          </a:p>
          <a:p>
            <a:pPr eaLnBrk="1" hangingPunct="1">
              <a:lnSpc>
                <a:spcPct val="140000"/>
              </a:lnSpc>
            </a:pPr>
            <a:r>
              <a:rPr lang="en-US" altLang="zh-TW" b="1" dirty="0" smtClean="0">
                <a:solidFill>
                  <a:srgbClr val="FF0000"/>
                </a:solidFill>
                <a:latin typeface="標楷體" pitchFamily="65" charset="-120"/>
                <a:ea typeface="標楷體" pitchFamily="65" charset="-120"/>
                <a:cs typeface="Times New Roman" pitchFamily="18" charset="0"/>
              </a:rPr>
              <a:t>1.</a:t>
            </a:r>
            <a:r>
              <a:rPr lang="zh-TW" altLang="en-US" b="1" dirty="0" smtClean="0">
                <a:solidFill>
                  <a:srgbClr val="FF0000"/>
                </a:solidFill>
                <a:latin typeface="標楷體" pitchFamily="65" charset="-120"/>
                <a:ea typeface="標楷體" pitchFamily="65" charset="-120"/>
                <a:cs typeface="Times New Roman" pitchFamily="18" charset="0"/>
              </a:rPr>
              <a:t>本簡報共</a:t>
            </a:r>
            <a:r>
              <a:rPr lang="en-US" altLang="zh-TW" b="1" dirty="0" smtClean="0">
                <a:solidFill>
                  <a:srgbClr val="FF0000"/>
                </a:solidFill>
                <a:latin typeface="標楷體" pitchFamily="65" charset="-120"/>
                <a:ea typeface="標楷體" pitchFamily="65" charset="-120"/>
                <a:cs typeface="Times New Roman" pitchFamily="18" charset="0"/>
              </a:rPr>
              <a:t>61</a:t>
            </a:r>
            <a:r>
              <a:rPr lang="zh-TW" altLang="en-US" b="1" dirty="0" smtClean="0">
                <a:solidFill>
                  <a:srgbClr val="FF0000"/>
                </a:solidFill>
                <a:latin typeface="標楷體" pitchFamily="65" charset="-120"/>
                <a:ea typeface="標楷體" pitchFamily="65" charset="-120"/>
                <a:cs typeface="Times New Roman" pitchFamily="18" charset="0"/>
              </a:rPr>
              <a:t>頁，時間約</a:t>
            </a:r>
            <a:r>
              <a:rPr lang="en-US" altLang="zh-TW" b="1" dirty="0" smtClean="0">
                <a:solidFill>
                  <a:srgbClr val="FF0000"/>
                </a:solidFill>
                <a:latin typeface="標楷體" pitchFamily="65" charset="-120"/>
                <a:ea typeface="標楷體" pitchFamily="65" charset="-120"/>
                <a:cs typeface="Times New Roman" pitchFamily="18" charset="0"/>
              </a:rPr>
              <a:t>100</a:t>
            </a:r>
            <a:r>
              <a:rPr lang="zh-TW" altLang="en-US" b="1" dirty="0" smtClean="0">
                <a:solidFill>
                  <a:srgbClr val="FF0000"/>
                </a:solidFill>
                <a:latin typeface="標楷體" pitchFamily="65" charset="-120"/>
                <a:ea typeface="標楷體" pitchFamily="65" charset="-120"/>
                <a:cs typeface="Times New Roman" pitchFamily="18" charset="0"/>
              </a:rPr>
              <a:t>分鐘（可依宣講對象、實作討論調整時間）</a:t>
            </a:r>
            <a:endParaRPr lang="en-US" altLang="zh-TW" b="1" dirty="0" smtClean="0">
              <a:solidFill>
                <a:srgbClr val="FF0000"/>
              </a:solidFill>
              <a:latin typeface="標楷體" pitchFamily="65" charset="-12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2.</a:t>
            </a:r>
            <a:r>
              <a:rPr lang="zh-TW" altLang="en-US" b="1" dirty="0" smtClean="0">
                <a:latin typeface="標楷體" pitchFamily="65" charset="-120"/>
                <a:ea typeface="標楷體" pitchFamily="65" charset="-120"/>
                <a:cs typeface="Times New Roman" pitchFamily="18" charset="0"/>
              </a:rPr>
              <a:t>宣講對象：國中小校長、主任、組長、老師</a:t>
            </a:r>
            <a:endParaRPr lang="en-US" altLang="zh-TW" b="1" dirty="0" smtClean="0">
              <a:latin typeface="標楷體" pitchFamily="65" charset="-12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3.</a:t>
            </a:r>
            <a:r>
              <a:rPr lang="zh-TW" altLang="en-US" b="1" dirty="0" smtClean="0">
                <a:latin typeface="標楷體" pitchFamily="65" charset="-120"/>
                <a:ea typeface="標楷體" pitchFamily="65" charset="-120"/>
                <a:cs typeface="Times New Roman" pitchFamily="18" charset="0"/>
              </a:rPr>
              <a:t>簡報共分五個部分</a:t>
            </a:r>
            <a:r>
              <a:rPr lang="en-US" altLang="zh-TW" b="1" dirty="0" smtClean="0">
                <a:latin typeface="標楷體" pitchFamily="65" charset="-120"/>
                <a:ea typeface="標楷體" pitchFamily="65" charset="-120"/>
                <a:cs typeface="Times New Roman" pitchFamily="18" charset="0"/>
              </a:rPr>
              <a:t>:</a:t>
            </a:r>
            <a:r>
              <a:rPr lang="zh-TW" altLang="en-US" b="1" dirty="0" smtClean="0">
                <a:latin typeface="Times New Roman" pitchFamily="18" charset="0"/>
                <a:ea typeface="標楷體" pitchFamily="65" charset="-120"/>
                <a:cs typeface="Times New Roman" pitchFamily="18" charset="0"/>
              </a:rPr>
              <a:t>新課綱的研修背景 </a:t>
            </a:r>
            <a:r>
              <a:rPr lang="en-US" altLang="zh-TW" b="1" dirty="0" smtClean="0">
                <a:latin typeface="Times New Roman" pitchFamily="18" charset="0"/>
                <a:ea typeface="標楷體" pitchFamily="65" charset="-120"/>
                <a:cs typeface="Times New Roman" pitchFamily="18" charset="0"/>
              </a:rPr>
              <a:t>p.2--</a:t>
            </a:r>
            <a:r>
              <a:rPr lang="zh-TW" altLang="en-US" b="1" dirty="0" smtClean="0">
                <a:latin typeface="Times New Roman" pitchFamily="18" charset="0"/>
                <a:ea typeface="標楷體" pitchFamily="65" charset="-120"/>
                <a:cs typeface="Times New Roman" pitchFamily="18" charset="0"/>
              </a:rPr>
              <a:t>新課綱的研修歷程 </a:t>
            </a:r>
            <a:r>
              <a:rPr lang="en-US" altLang="zh-TW" b="1" dirty="0" smtClean="0">
                <a:latin typeface="Times New Roman" pitchFamily="18" charset="0"/>
                <a:ea typeface="標楷體" pitchFamily="65" charset="-120"/>
                <a:cs typeface="Times New Roman" pitchFamily="18" charset="0"/>
              </a:rPr>
              <a:t>p.10--</a:t>
            </a:r>
            <a:r>
              <a:rPr lang="zh-TW" altLang="en-US" b="1" dirty="0" smtClean="0">
                <a:latin typeface="Times New Roman" pitchFamily="18" charset="0"/>
                <a:ea typeface="標楷體" pitchFamily="65" charset="-120"/>
                <a:cs typeface="Times New Roman" pitchFamily="18" charset="0"/>
              </a:rPr>
              <a:t>新課綱的重要內涵 </a:t>
            </a:r>
            <a:r>
              <a:rPr lang="en-US" altLang="zh-TW" b="1" dirty="0" smtClean="0">
                <a:latin typeface="Times New Roman" pitchFamily="18" charset="0"/>
                <a:ea typeface="標楷體" pitchFamily="65" charset="-120"/>
                <a:cs typeface="Times New Roman" pitchFamily="18" charset="0"/>
              </a:rPr>
              <a:t>p.14--</a:t>
            </a:r>
            <a:r>
              <a:rPr lang="zh-TW" altLang="en-US" b="1" dirty="0" smtClean="0">
                <a:latin typeface="Times New Roman" pitchFamily="18" charset="0"/>
                <a:ea typeface="標楷體" pitchFamily="65" charset="-120"/>
                <a:cs typeface="Times New Roman" pitchFamily="18" charset="0"/>
              </a:rPr>
              <a:t>政府層級的準備</a:t>
            </a:r>
            <a:r>
              <a:rPr lang="en-US" altLang="zh-TW" b="1" dirty="0" smtClean="0">
                <a:latin typeface="Times New Roman" pitchFamily="18" charset="0"/>
                <a:ea typeface="標楷體" pitchFamily="65" charset="-120"/>
                <a:cs typeface="Times New Roman" pitchFamily="18" charset="0"/>
              </a:rPr>
              <a:t>p.31--</a:t>
            </a:r>
            <a:r>
              <a:rPr lang="zh-TW" altLang="en-US" b="1" dirty="0" smtClean="0">
                <a:latin typeface="Times New Roman" pitchFamily="18" charset="0"/>
                <a:ea typeface="標楷體" pitchFamily="65" charset="-120"/>
                <a:cs typeface="Times New Roman" pitchFamily="18" charset="0"/>
              </a:rPr>
              <a:t>學校邁向新課綱的準備 </a:t>
            </a:r>
            <a:r>
              <a:rPr lang="en-US" altLang="zh-TW" b="1" dirty="0" smtClean="0">
                <a:latin typeface="Times New Roman" pitchFamily="18" charset="0"/>
                <a:ea typeface="標楷體" pitchFamily="65" charset="-120"/>
                <a:cs typeface="Times New Roman" pitchFamily="18" charset="0"/>
              </a:rPr>
              <a:t>p.41</a:t>
            </a:r>
            <a:endParaRPr lang="zh-TW" altLang="en-US" dirty="0" smtClean="0">
              <a:latin typeface="Times New Roman" pitchFamily="18" charset="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4.</a:t>
            </a:r>
            <a:r>
              <a:rPr lang="zh-TW" altLang="en-US" b="1" dirty="0" smtClean="0">
                <a:latin typeface="標楷體" pitchFamily="65" charset="-120"/>
                <a:ea typeface="標楷體" pitchFamily="65" charset="-120"/>
                <a:cs typeface="Times New Roman" pitchFamily="18" charset="0"/>
              </a:rPr>
              <a:t>檢附國中小案例可以其他學校替換，並依實際需求增刪</a:t>
            </a:r>
            <a:endParaRPr lang="en-US" altLang="zh-TW" b="1" dirty="0" smtClean="0">
              <a:latin typeface="標楷體" pitchFamily="65" charset="-12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5.</a:t>
            </a:r>
            <a:r>
              <a:rPr lang="zh-TW" altLang="en-US" b="1" dirty="0" smtClean="0">
                <a:latin typeface="標楷體" pitchFamily="65" charset="-120"/>
                <a:ea typeface="標楷體" pitchFamily="65" charset="-120"/>
                <a:cs typeface="Times New Roman" pitchFamily="18" charset="0"/>
              </a:rPr>
              <a:t>簡報後附上兩個討論與議題可提供實作時運用</a:t>
            </a:r>
            <a:endParaRPr lang="en-US" altLang="zh-TW" b="1" dirty="0" smtClean="0">
              <a:latin typeface="標楷體" pitchFamily="65" charset="-12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6.</a:t>
            </a:r>
            <a:r>
              <a:rPr lang="zh-TW" altLang="en-US" b="1" dirty="0" smtClean="0">
                <a:latin typeface="標楷體" pitchFamily="65" charset="-120"/>
                <a:ea typeface="標楷體" pitchFamily="65" charset="-120"/>
                <a:cs typeface="Times New Roman" pitchFamily="18" charset="0"/>
              </a:rPr>
              <a:t>宣講時請參考備註欄的簡報說明</a:t>
            </a:r>
            <a:endParaRPr lang="en-US" altLang="zh-TW" b="1" dirty="0" smtClean="0">
              <a:latin typeface="標楷體" pitchFamily="65" charset="-12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7.</a:t>
            </a:r>
            <a:r>
              <a:rPr lang="zh-TW" altLang="en-US" b="1" dirty="0" smtClean="0">
                <a:latin typeface="標楷體" pitchFamily="65" charset="-120"/>
                <a:ea typeface="標楷體" pitchFamily="65" charset="-120"/>
                <a:cs typeface="Times New Roman" pitchFamily="18" charset="0"/>
              </a:rPr>
              <a:t>本簡報完整包含</a:t>
            </a:r>
            <a:r>
              <a:rPr lang="zh-TW" altLang="en-US" b="1" dirty="0" smtClean="0">
                <a:solidFill>
                  <a:srgbClr val="FF0000"/>
                </a:solidFill>
                <a:latin typeface="標楷體" pitchFamily="65" charset="-120"/>
                <a:ea typeface="標楷體" pitchFamily="65" charset="-120"/>
                <a:cs typeface="Times New Roman" pitchFamily="18" charset="0"/>
              </a:rPr>
              <a:t>學校準備</a:t>
            </a:r>
            <a:r>
              <a:rPr lang="en-US" altLang="zh-TW" b="1" dirty="0" smtClean="0">
                <a:latin typeface="標楷體" pitchFamily="65" charset="-120"/>
                <a:ea typeface="標楷體" pitchFamily="65" charset="-120"/>
                <a:cs typeface="Times New Roman" pitchFamily="18" charset="0"/>
              </a:rPr>
              <a:t>(</a:t>
            </a:r>
            <a:r>
              <a:rPr lang="zh-TW" altLang="en-US" b="1" dirty="0" smtClean="0">
                <a:latin typeface="標楷體" pitchFamily="65" charset="-120"/>
                <a:ea typeface="標楷體" pitchFamily="65" charset="-120"/>
                <a:cs typeface="Times New Roman" pitchFamily="18" charset="0"/>
              </a:rPr>
              <a:t>學校本位課程、課程領導、素養導向</a:t>
            </a:r>
            <a:r>
              <a:rPr lang="en-US" altLang="zh-TW" b="1" dirty="0" smtClean="0">
                <a:latin typeface="標楷體" pitchFamily="65" charset="-120"/>
                <a:ea typeface="標楷體" pitchFamily="65" charset="-120"/>
                <a:cs typeface="Times New Roman" pitchFamily="18" charset="0"/>
              </a:rPr>
              <a:t>)</a:t>
            </a:r>
            <a:endParaRPr lang="zh-TW" altLang="en-US" b="1" dirty="0" smtClean="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40</a:t>
            </a:fld>
            <a:endParaRPr lang="en-US" altLang="zh-TW" smtClean="0">
              <a:ea typeface="新細明體" charset="-120"/>
            </a:endParaRPr>
          </a:p>
        </p:txBody>
      </p:sp>
    </p:spTree>
    <p:extLst>
      <p:ext uri="{BB962C8B-B14F-4D97-AF65-F5344CB8AC3E}">
        <p14:creationId xmlns:p14="http://schemas.microsoft.com/office/powerpoint/2010/main" val="23709888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3303">
              <a:defRPr/>
            </a:pPr>
            <a:r>
              <a:rPr lang="en-US" altLang="zh-TW" dirty="0" smtClean="0"/>
              <a:t>1.</a:t>
            </a:r>
            <a:r>
              <a:rPr lang="zh-TW" altLang="zh-TW" b="1" dirty="0">
                <a:solidFill>
                  <a:schemeClr val="accent6">
                    <a:lumMod val="75000"/>
                  </a:schemeClr>
                </a:solidFill>
                <a:latin typeface="微軟正黑體" pitchFamily="34" charset="-120"/>
                <a:ea typeface="微軟正黑體" pitchFamily="34" charset="-120"/>
                <a:cs typeface="Times New Roman" pitchFamily="18" charset="0"/>
              </a:rPr>
              <a:t>學習是一輩子的事  </a:t>
            </a:r>
            <a:r>
              <a:rPr lang="zh-TW" altLang="en-US" b="1" dirty="0">
                <a:solidFill>
                  <a:schemeClr val="accent6">
                    <a:lumMod val="75000"/>
                  </a:schemeClr>
                </a:solidFill>
                <a:latin typeface="微軟正黑體" pitchFamily="34" charset="-120"/>
                <a:ea typeface="微軟正黑體" pitchFamily="34" charset="-120"/>
                <a:cs typeface="Times New Roman" pitchFamily="18" charset="0"/>
              </a:rPr>
              <a:t>生命是長期而持續的累積</a:t>
            </a:r>
            <a:endParaRPr lang="en-US" altLang="zh-TW" b="1" dirty="0">
              <a:solidFill>
                <a:schemeClr val="accent6">
                  <a:lumMod val="75000"/>
                </a:schemeClr>
              </a:solidFill>
              <a:latin typeface="微軟正黑體" pitchFamily="34" charset="-120"/>
              <a:ea typeface="微軟正黑體" pitchFamily="34" charset="-120"/>
              <a:cs typeface="Times New Roman" pitchFamily="18" charset="0"/>
            </a:endParaRPr>
          </a:p>
          <a:p>
            <a:pPr defTabSz="913303">
              <a:defRPr/>
            </a:pPr>
            <a:r>
              <a:rPr lang="en-US" altLang="zh-TW" b="1" dirty="0">
                <a:solidFill>
                  <a:schemeClr val="accent6">
                    <a:lumMod val="75000"/>
                  </a:schemeClr>
                </a:solidFill>
                <a:latin typeface="微軟正黑體" pitchFamily="34" charset="-120"/>
                <a:ea typeface="微軟正黑體" pitchFamily="34" charset="-120"/>
                <a:cs typeface="Times New Roman" pitchFamily="18" charset="0"/>
              </a:rPr>
              <a:t>2.</a:t>
            </a:r>
            <a:r>
              <a:rPr lang="zh-TW" altLang="en-US" b="1" dirty="0">
                <a:solidFill>
                  <a:schemeClr val="accent6">
                    <a:lumMod val="75000"/>
                  </a:schemeClr>
                </a:solidFill>
                <a:latin typeface="微軟正黑體" pitchFamily="34" charset="-120"/>
                <a:ea typeface="微軟正黑體" pitchFamily="34" charset="-120"/>
                <a:cs typeface="Times New Roman" pitchFamily="18" charset="0"/>
              </a:rPr>
              <a:t>學會比教完重要   豐富孩子的學習經驗   讓孩子自己建構理解世界的原則</a:t>
            </a:r>
            <a:endParaRPr lang="en-US" altLang="zh-TW" b="1" dirty="0">
              <a:solidFill>
                <a:schemeClr val="accent6">
                  <a:lumMod val="75000"/>
                </a:schemeClr>
              </a:solidFill>
              <a:latin typeface="微軟正黑體" pitchFamily="34" charset="-120"/>
              <a:ea typeface="微軟正黑體" pitchFamily="34" charset="-120"/>
              <a:cs typeface="Times New Roman" pitchFamily="18" charset="0"/>
            </a:endParaRPr>
          </a:p>
          <a:p>
            <a:pPr defTabSz="913303">
              <a:defRPr/>
            </a:pPr>
            <a:r>
              <a:rPr lang="en-US" altLang="zh-TW" b="1" dirty="0">
                <a:solidFill>
                  <a:schemeClr val="accent6">
                    <a:lumMod val="75000"/>
                  </a:schemeClr>
                </a:solidFill>
                <a:latin typeface="微軟正黑體" pitchFamily="34" charset="-120"/>
                <a:ea typeface="微軟正黑體" pitchFamily="34" charset="-120"/>
                <a:cs typeface="Times New Roman" pitchFamily="18" charset="0"/>
              </a:rPr>
              <a:t>3.</a:t>
            </a:r>
            <a:r>
              <a:rPr lang="zh-TW" altLang="zh-TW" b="1" dirty="0">
                <a:solidFill>
                  <a:schemeClr val="accent6">
                    <a:lumMod val="75000"/>
                  </a:schemeClr>
                </a:solidFill>
                <a:latin typeface="微軟正黑體" pitchFamily="34" charset="-120"/>
                <a:ea typeface="微軟正黑體" pitchFamily="34" charset="-120"/>
                <a:cs typeface="Times New Roman" pitchFamily="18" charset="0"/>
              </a:rPr>
              <a:t>給孩子有溫度的學習</a:t>
            </a:r>
            <a:r>
              <a:rPr lang="zh-TW" altLang="en-US" b="1" dirty="0">
                <a:solidFill>
                  <a:schemeClr val="accent6">
                    <a:lumMod val="75000"/>
                  </a:schemeClr>
                </a:solidFill>
                <a:latin typeface="微軟正黑體" pitchFamily="34" charset="-120"/>
                <a:ea typeface="微軟正黑體" pitchFamily="34" charset="-120"/>
                <a:cs typeface="Times New Roman" pitchFamily="18" charset="0"/>
              </a:rPr>
              <a:t>   溫柔而堅定 的陪伴孩子學習 </a:t>
            </a:r>
            <a:endParaRPr lang="zh-TW" altLang="zh-TW" b="1" dirty="0">
              <a:solidFill>
                <a:schemeClr val="accent6">
                  <a:lumMod val="75000"/>
                </a:schemeClr>
              </a:solidFill>
              <a:latin typeface="微軟正黑體" pitchFamily="34" charset="-120"/>
              <a:ea typeface="微軟正黑體" pitchFamily="34" charset="-120"/>
              <a:cs typeface="Times New Roman" pitchFamily="18" charset="0"/>
            </a:endParaRPr>
          </a:p>
          <a:p>
            <a:pPr defTabSz="913303">
              <a:defRPr/>
            </a:pPr>
            <a:endParaRPr lang="en-US" altLang="zh-TW" b="1" dirty="0">
              <a:solidFill>
                <a:schemeClr val="accent6">
                  <a:lumMod val="75000"/>
                </a:schemeClr>
              </a:solidFill>
              <a:latin typeface="微軟正黑體" pitchFamily="34" charset="-120"/>
              <a:ea typeface="微軟正黑體" pitchFamily="34" charset="-120"/>
              <a:cs typeface="Times New Roman" pitchFamily="18" charset="0"/>
            </a:endParaRP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41</a:t>
            </a:fld>
            <a:endParaRPr lang="en-US" altLang="zh-TW"/>
          </a:p>
        </p:txBody>
      </p:sp>
    </p:spTree>
    <p:extLst>
      <p:ext uri="{BB962C8B-B14F-4D97-AF65-F5344CB8AC3E}">
        <p14:creationId xmlns:p14="http://schemas.microsoft.com/office/powerpoint/2010/main" val="24810055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zh-TW" dirty="0"/>
              <a:t>未來大考命題趨勢將從生活情境出發，題目勢必較長，以評量學生是否有閱讀理解和批判分析的能力，更期能培養孩子能從多角度素材中，提煉出自己的觀點和建議的能力。</a:t>
            </a:r>
            <a:endParaRPr lang="en-US" altLang="zh-TW" dirty="0"/>
          </a:p>
          <a:p>
            <a:r>
              <a:rPr lang="en-US" altLang="zh-TW" dirty="0"/>
              <a:t>2.</a:t>
            </a:r>
            <a:r>
              <a:rPr lang="zh-TW" altLang="zh-TW" dirty="0"/>
              <a:t>前大考中心劉孟奇主任建議：「讀閒書」，也就是家長要讓孩子從小學階段就透過廣泛的閱讀來培養閱讀的興趣，才能養成長文閱讀的耐性和能力</a:t>
            </a:r>
            <a:endParaRPr lang="en-US" altLang="zh-TW" dirty="0"/>
          </a:p>
          <a:p>
            <a:r>
              <a:rPr lang="en-US" altLang="zh-TW" dirty="0"/>
              <a:t>3.</a:t>
            </a:r>
            <a:r>
              <a:rPr lang="zh-TW" altLang="zh-TW" dirty="0"/>
              <a:t>陪伴孩子閱讀，除了增進其閱讀理解能力，家長還能與孩子討論，有共同的故事、共同的語彙，享受優質的親子時光。</a:t>
            </a: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42</a:t>
            </a:fld>
            <a:endParaRPr lang="en-US" altLang="zh-TW"/>
          </a:p>
        </p:txBody>
      </p:sp>
    </p:spTree>
    <p:extLst>
      <p:ext uri="{BB962C8B-B14F-4D97-AF65-F5344CB8AC3E}">
        <p14:creationId xmlns:p14="http://schemas.microsoft.com/office/powerpoint/2010/main" val="2563850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kumimoji="1" lang="en-US" altLang="zh-TW" smtClean="0"/>
              <a:t>1.</a:t>
            </a:r>
            <a:r>
              <a:rPr kumimoji="1" lang="zh-TW" altLang="en-US" smtClean="0"/>
              <a:t>數位化的世代，甚麼知識值得背</a:t>
            </a:r>
            <a:r>
              <a:rPr kumimoji="1" lang="en-US" altLang="zh-TW" smtClean="0"/>
              <a:t>?</a:t>
            </a:r>
            <a:r>
              <a:rPr kumimoji="1" lang="zh-TW" altLang="en-US" smtClean="0"/>
              <a:t>背</a:t>
            </a:r>
            <a:r>
              <a:rPr lang="zh-TW" altLang="en-US" sz="1400"/>
              <a:t>，能背多久  有意義的理解才是核心</a:t>
            </a:r>
            <a:endParaRPr lang="en-US" altLang="zh-TW" sz="1400"/>
          </a:p>
          <a:p>
            <a:pPr>
              <a:spcBef>
                <a:spcPct val="0"/>
              </a:spcBef>
            </a:pPr>
            <a:r>
              <a:rPr lang="en-US" altLang="zh-TW" sz="1400"/>
              <a:t>2.</a:t>
            </a:r>
            <a:r>
              <a:rPr lang="zh-TW" altLang="en-US" sz="1400"/>
              <a:t>蒸汽機是誰改良的的</a:t>
            </a:r>
            <a:r>
              <a:rPr lang="en-US" altLang="zh-TW" sz="1400"/>
              <a:t>??</a:t>
            </a:r>
            <a:r>
              <a:rPr lang="zh-TW" altLang="en-US" sz="1400"/>
              <a:t>萬有引力是誰發表的</a:t>
            </a:r>
            <a:r>
              <a:rPr lang="en-US" altLang="zh-TW" sz="1400"/>
              <a:t>? (</a:t>
            </a:r>
            <a:r>
              <a:rPr lang="zh-TW" altLang="en-US" sz="1400"/>
              <a:t>愛迪生 牛頓</a:t>
            </a:r>
            <a:r>
              <a:rPr lang="en-US" altLang="zh-TW" sz="1400"/>
              <a:t>)</a:t>
            </a:r>
            <a:r>
              <a:rPr lang="zh-TW" altLang="en-US" sz="1400"/>
              <a:t>  手機是誰發明的，沒人知道，因為是團隊做的產品</a:t>
            </a:r>
            <a:endParaRPr lang="en-US" altLang="zh-TW" sz="1400"/>
          </a:p>
          <a:p>
            <a:pPr>
              <a:spcBef>
                <a:spcPct val="0"/>
              </a:spcBef>
            </a:pPr>
            <a:r>
              <a:rPr lang="en-US" altLang="zh-TW" sz="1400"/>
              <a:t>3.</a:t>
            </a:r>
            <a:r>
              <a:rPr lang="zh-TW" altLang="en-US" sz="1400"/>
              <a:t>台灣高齡化的現況</a:t>
            </a:r>
            <a:endParaRPr kumimoji="1" lang="zh-TW" altLang="en-US"/>
          </a:p>
        </p:txBody>
      </p:sp>
      <p:sp>
        <p:nvSpPr>
          <p:cNvPr id="522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030" indent="-295396">
              <a:defRPr>
                <a:solidFill>
                  <a:schemeClr val="tx1"/>
                </a:solidFill>
                <a:latin typeface="等线" pitchFamily="2" charset="-122"/>
                <a:ea typeface="等线" pitchFamily="2" charset="-122"/>
              </a:defRPr>
            </a:lvl2pPr>
            <a:lvl3pPr marL="1181585" indent="-236317">
              <a:defRPr>
                <a:solidFill>
                  <a:schemeClr val="tx1"/>
                </a:solidFill>
                <a:latin typeface="等线" pitchFamily="2" charset="-122"/>
                <a:ea typeface="等线" pitchFamily="2" charset="-122"/>
              </a:defRPr>
            </a:lvl3pPr>
            <a:lvl4pPr marL="1654219" indent="-236317">
              <a:defRPr>
                <a:solidFill>
                  <a:schemeClr val="tx1"/>
                </a:solidFill>
                <a:latin typeface="等线" pitchFamily="2" charset="-122"/>
                <a:ea typeface="等线" pitchFamily="2" charset="-122"/>
              </a:defRPr>
            </a:lvl4pPr>
            <a:lvl5pPr marL="2126853" indent="-236317">
              <a:defRPr>
                <a:solidFill>
                  <a:schemeClr val="tx1"/>
                </a:solidFill>
                <a:latin typeface="等线" pitchFamily="2" charset="-122"/>
                <a:ea typeface="等线" pitchFamily="2" charset="-122"/>
              </a:defRPr>
            </a:lvl5pPr>
            <a:lvl6pPr marL="2599487" indent="-236317" eaLnBrk="0" fontAlgn="base" hangingPunct="0">
              <a:spcBef>
                <a:spcPct val="0"/>
              </a:spcBef>
              <a:spcAft>
                <a:spcPct val="0"/>
              </a:spcAft>
              <a:defRPr>
                <a:solidFill>
                  <a:schemeClr val="tx1"/>
                </a:solidFill>
                <a:latin typeface="等线" pitchFamily="2" charset="-122"/>
                <a:ea typeface="等线" pitchFamily="2" charset="-122"/>
              </a:defRPr>
            </a:lvl6pPr>
            <a:lvl7pPr marL="3072121" indent="-236317" eaLnBrk="0" fontAlgn="base" hangingPunct="0">
              <a:spcBef>
                <a:spcPct val="0"/>
              </a:spcBef>
              <a:spcAft>
                <a:spcPct val="0"/>
              </a:spcAft>
              <a:defRPr>
                <a:solidFill>
                  <a:schemeClr val="tx1"/>
                </a:solidFill>
                <a:latin typeface="等线" pitchFamily="2" charset="-122"/>
                <a:ea typeface="等线" pitchFamily="2" charset="-122"/>
              </a:defRPr>
            </a:lvl7pPr>
            <a:lvl8pPr marL="3544755" indent="-236317" eaLnBrk="0" fontAlgn="base" hangingPunct="0">
              <a:spcBef>
                <a:spcPct val="0"/>
              </a:spcBef>
              <a:spcAft>
                <a:spcPct val="0"/>
              </a:spcAft>
              <a:defRPr>
                <a:solidFill>
                  <a:schemeClr val="tx1"/>
                </a:solidFill>
                <a:latin typeface="等线" pitchFamily="2" charset="-122"/>
                <a:ea typeface="等线" pitchFamily="2" charset="-122"/>
              </a:defRPr>
            </a:lvl8pPr>
            <a:lvl9pPr marL="4017389" indent="-236317" eaLnBrk="0" fontAlgn="base" hangingPunct="0">
              <a:spcBef>
                <a:spcPct val="0"/>
              </a:spcBef>
              <a:spcAft>
                <a:spcPct val="0"/>
              </a:spcAft>
              <a:defRPr>
                <a:solidFill>
                  <a:schemeClr val="tx1"/>
                </a:solidFill>
                <a:latin typeface="等线" pitchFamily="2" charset="-122"/>
                <a:ea typeface="等线" pitchFamily="2" charset="-122"/>
              </a:defRPr>
            </a:lvl9pPr>
          </a:lstStyle>
          <a:p>
            <a:fld id="{A9D33CD7-4200-41FC-8A62-551020705D55}" type="slidenum">
              <a:rPr lang="zh-CN" altLang="en-US" smtClean="0"/>
              <a:pPr/>
              <a:t>3</a:t>
            </a:fld>
            <a:endParaRPr lang="zh-CN" altLang="en-US"/>
          </a:p>
        </p:txBody>
      </p:sp>
    </p:spTree>
    <p:extLst>
      <p:ext uri="{BB962C8B-B14F-4D97-AF65-F5344CB8AC3E}">
        <p14:creationId xmlns:p14="http://schemas.microsoft.com/office/powerpoint/2010/main" val="42856888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3303">
              <a:defRPr/>
            </a:pPr>
            <a:r>
              <a:rPr lang="zh-TW" altLang="zh-TW" dirty="0"/>
              <a:t>新課綱強調與世界真實連結，3C及網路已影響我們的生活，跟孩子一起接觸自然體驗生活，並與環境友善互動，跟孩子一起爬山、露營、享受大自然的四季變化</a:t>
            </a:r>
            <a:endParaRPr lang="en-US" altLang="zh-TW" dirty="0"/>
          </a:p>
          <a:p>
            <a:pPr defTabSz="913303">
              <a:defRPr/>
            </a:pPr>
            <a:r>
              <a:rPr lang="zh-TW" altLang="zh-TW" dirty="0"/>
              <a:t>一起關心與討論全球環境議題，是培養孩子成為世界公民的必要條件</a:t>
            </a:r>
            <a:endParaRPr lang="en-US" altLang="zh-TW" b="1" dirty="0">
              <a:solidFill>
                <a:schemeClr val="accent6">
                  <a:lumMod val="75000"/>
                </a:schemeClr>
              </a:solidFill>
              <a:latin typeface="微軟正黑體" pitchFamily="34" charset="-120"/>
              <a:ea typeface="微軟正黑體" pitchFamily="34" charset="-120"/>
              <a:cs typeface="Times New Roman" pitchFamily="18" charset="0"/>
            </a:endParaRP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43</a:t>
            </a:fld>
            <a:endParaRPr lang="en-US" altLang="zh-TW"/>
          </a:p>
        </p:txBody>
      </p:sp>
    </p:spTree>
    <p:extLst>
      <p:ext uri="{BB962C8B-B14F-4D97-AF65-F5344CB8AC3E}">
        <p14:creationId xmlns:p14="http://schemas.microsoft.com/office/powerpoint/2010/main" val="12075773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3303">
              <a:defRPr/>
            </a:pPr>
            <a:r>
              <a:rPr lang="zh-TW" altLang="zh-TW" dirty="0"/>
              <a:t>許多頂尖大學表示，未來考試分數將只是決定升學的條件之一，學校希望看到孩子最真實的樣貌與強項。每個孩子都不一樣，家長要協助孩子發現自己的優點，思考自己的興趣，喜歡學習什麼?為什麼喜歡?並讓孩子在學習的過程中看到自己厲害的地方，多方給予鼓勵。</a:t>
            </a: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44</a:t>
            </a:fld>
            <a:endParaRPr lang="en-US" altLang="zh-TW"/>
          </a:p>
        </p:txBody>
      </p:sp>
    </p:spTree>
    <p:extLst>
      <p:ext uri="{BB962C8B-B14F-4D97-AF65-F5344CB8AC3E}">
        <p14:creationId xmlns:p14="http://schemas.microsoft.com/office/powerpoint/2010/main" val="25485928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3303">
              <a:defRPr/>
            </a:pPr>
            <a:r>
              <a:rPr lang="zh-TW" altLang="zh-TW" dirty="0"/>
              <a:t>以學生學習為主體的教學</a:t>
            </a:r>
            <a:r>
              <a:rPr lang="en-US" altLang="zh-TW" dirty="0"/>
              <a:t>(</a:t>
            </a:r>
            <a:r>
              <a:rPr lang="zh-TW" altLang="en-US" dirty="0"/>
              <a:t>學會比教完重要</a:t>
            </a:r>
            <a:r>
              <a:rPr lang="en-US" altLang="zh-TW" dirty="0"/>
              <a:t>)</a:t>
            </a:r>
            <a:r>
              <a:rPr lang="zh-TW" altLang="zh-TW" dirty="0"/>
              <a:t>，側重情境脈絡化的學習、學生的學習策略方法與歷程。因此，課堂上的風景，應該有更多的時間回到老師與學生、學生與學生的相互對話。教師是專業工作者，課堂風景的改變，教學模式的翻轉，需要您更多的信任與支持。</a:t>
            </a:r>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45</a:t>
            </a:fld>
            <a:endParaRPr lang="en-US" altLang="zh-TW"/>
          </a:p>
        </p:txBody>
      </p:sp>
    </p:spTree>
    <p:extLst>
      <p:ext uri="{BB962C8B-B14F-4D97-AF65-F5344CB8AC3E}">
        <p14:creationId xmlns:p14="http://schemas.microsoft.com/office/powerpoint/2010/main" val="3901412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456651" fontAlgn="auto">
              <a:spcBef>
                <a:spcPts val="0"/>
              </a:spcBef>
              <a:spcAft>
                <a:spcPts val="0"/>
              </a:spcAft>
              <a:defRPr/>
            </a:pPr>
            <a:fld id="{21BF8243-2E39-4BEB-B2D7-080D38D5615F}" type="slidenum">
              <a:rPr lang="zh-CN" altLang="en-US">
                <a:solidFill>
                  <a:prstClr val="black"/>
                </a:solidFill>
                <a:latin typeface="等线" panose="020F0502020204030204"/>
                <a:ea typeface="等线" panose="02020500000000000000" charset="-122"/>
              </a:rPr>
              <a:pPr defTabSz="456651" fontAlgn="auto">
                <a:spcBef>
                  <a:spcPts val="0"/>
                </a:spcBef>
                <a:spcAft>
                  <a:spcPts val="0"/>
                </a:spcAft>
                <a:defRPr/>
              </a:pPr>
              <a:t>46</a:t>
            </a:fld>
            <a:endParaRPr lang="zh-CN" altLang="en-US">
              <a:solidFill>
                <a:prstClr val="black"/>
              </a:solidFill>
              <a:latin typeface="等线" panose="020F0502020204030204"/>
              <a:ea typeface="等线" panose="02020500000000000000" charset="-122"/>
            </a:endParaRPr>
          </a:p>
        </p:txBody>
      </p:sp>
    </p:spTree>
    <p:extLst>
      <p:ext uri="{BB962C8B-B14F-4D97-AF65-F5344CB8AC3E}">
        <p14:creationId xmlns:p14="http://schemas.microsoft.com/office/powerpoint/2010/main" val="32701691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AB3C4B4-CA02-44C3-8341-B284219D90EA}" type="slidenum">
              <a:rPr lang="zh-TW" altLang="en-US" smtClean="0"/>
              <a:t>47</a:t>
            </a:fld>
            <a:endParaRPr lang="zh-TW" altLang="en-US"/>
          </a:p>
        </p:txBody>
      </p:sp>
    </p:spTree>
    <p:extLst>
      <p:ext uri="{BB962C8B-B14F-4D97-AF65-F5344CB8AC3E}">
        <p14:creationId xmlns:p14="http://schemas.microsoft.com/office/powerpoint/2010/main" val="2451563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a:p>
        </p:txBody>
      </p:sp>
      <p:sp>
        <p:nvSpPr>
          <p:cNvPr id="532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030" indent="-295396">
              <a:defRPr>
                <a:solidFill>
                  <a:schemeClr val="tx1"/>
                </a:solidFill>
                <a:latin typeface="等线" pitchFamily="2" charset="-122"/>
                <a:ea typeface="等线" pitchFamily="2" charset="-122"/>
              </a:defRPr>
            </a:lvl2pPr>
            <a:lvl3pPr marL="1181585" indent="-236317">
              <a:defRPr>
                <a:solidFill>
                  <a:schemeClr val="tx1"/>
                </a:solidFill>
                <a:latin typeface="等线" pitchFamily="2" charset="-122"/>
                <a:ea typeface="等线" pitchFamily="2" charset="-122"/>
              </a:defRPr>
            </a:lvl3pPr>
            <a:lvl4pPr marL="1654219" indent="-236317">
              <a:defRPr>
                <a:solidFill>
                  <a:schemeClr val="tx1"/>
                </a:solidFill>
                <a:latin typeface="等线" pitchFamily="2" charset="-122"/>
                <a:ea typeface="等线" pitchFamily="2" charset="-122"/>
              </a:defRPr>
            </a:lvl4pPr>
            <a:lvl5pPr marL="2126853" indent="-236317">
              <a:defRPr>
                <a:solidFill>
                  <a:schemeClr val="tx1"/>
                </a:solidFill>
                <a:latin typeface="等线" pitchFamily="2" charset="-122"/>
                <a:ea typeface="等线" pitchFamily="2" charset="-122"/>
              </a:defRPr>
            </a:lvl5pPr>
            <a:lvl6pPr marL="2599487" indent="-236317" eaLnBrk="0" fontAlgn="base" hangingPunct="0">
              <a:spcBef>
                <a:spcPct val="0"/>
              </a:spcBef>
              <a:spcAft>
                <a:spcPct val="0"/>
              </a:spcAft>
              <a:defRPr>
                <a:solidFill>
                  <a:schemeClr val="tx1"/>
                </a:solidFill>
                <a:latin typeface="等线" pitchFamily="2" charset="-122"/>
                <a:ea typeface="等线" pitchFamily="2" charset="-122"/>
              </a:defRPr>
            </a:lvl6pPr>
            <a:lvl7pPr marL="3072121" indent="-236317" eaLnBrk="0" fontAlgn="base" hangingPunct="0">
              <a:spcBef>
                <a:spcPct val="0"/>
              </a:spcBef>
              <a:spcAft>
                <a:spcPct val="0"/>
              </a:spcAft>
              <a:defRPr>
                <a:solidFill>
                  <a:schemeClr val="tx1"/>
                </a:solidFill>
                <a:latin typeface="等线" pitchFamily="2" charset="-122"/>
                <a:ea typeface="等线" pitchFamily="2" charset="-122"/>
              </a:defRPr>
            </a:lvl7pPr>
            <a:lvl8pPr marL="3544755" indent="-236317" eaLnBrk="0" fontAlgn="base" hangingPunct="0">
              <a:spcBef>
                <a:spcPct val="0"/>
              </a:spcBef>
              <a:spcAft>
                <a:spcPct val="0"/>
              </a:spcAft>
              <a:defRPr>
                <a:solidFill>
                  <a:schemeClr val="tx1"/>
                </a:solidFill>
                <a:latin typeface="等线" pitchFamily="2" charset="-122"/>
                <a:ea typeface="等线" pitchFamily="2" charset="-122"/>
              </a:defRPr>
            </a:lvl8pPr>
            <a:lvl9pPr marL="4017389" indent="-236317" eaLnBrk="0" fontAlgn="base" hangingPunct="0">
              <a:spcBef>
                <a:spcPct val="0"/>
              </a:spcBef>
              <a:spcAft>
                <a:spcPct val="0"/>
              </a:spcAft>
              <a:defRPr>
                <a:solidFill>
                  <a:schemeClr val="tx1"/>
                </a:solidFill>
                <a:latin typeface="等线" pitchFamily="2" charset="-122"/>
                <a:ea typeface="等线" pitchFamily="2" charset="-122"/>
              </a:defRPr>
            </a:lvl9pPr>
          </a:lstStyle>
          <a:p>
            <a:fld id="{592849B9-75DD-4796-AE82-734F9A6A91E3}" type="slidenum">
              <a:rPr lang="zh-CN" altLang="en-US" smtClean="0"/>
              <a:pPr/>
              <a:t>4</a:t>
            </a:fld>
            <a:endParaRPr lang="zh-CN" altLang="en-US"/>
          </a:p>
        </p:txBody>
      </p:sp>
    </p:spTree>
    <p:extLst>
      <p:ext uri="{BB962C8B-B14F-4D97-AF65-F5344CB8AC3E}">
        <p14:creationId xmlns:p14="http://schemas.microsoft.com/office/powerpoint/2010/main" val="192334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a:p>
        </p:txBody>
      </p:sp>
      <p:sp>
        <p:nvSpPr>
          <p:cNvPr id="542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030" indent="-295396">
              <a:defRPr>
                <a:solidFill>
                  <a:schemeClr val="tx1"/>
                </a:solidFill>
                <a:latin typeface="等线" pitchFamily="2" charset="-122"/>
                <a:ea typeface="等线" pitchFamily="2" charset="-122"/>
              </a:defRPr>
            </a:lvl2pPr>
            <a:lvl3pPr marL="1181585" indent="-236317">
              <a:defRPr>
                <a:solidFill>
                  <a:schemeClr val="tx1"/>
                </a:solidFill>
                <a:latin typeface="等线" pitchFamily="2" charset="-122"/>
                <a:ea typeface="等线" pitchFamily="2" charset="-122"/>
              </a:defRPr>
            </a:lvl3pPr>
            <a:lvl4pPr marL="1654219" indent="-236317">
              <a:defRPr>
                <a:solidFill>
                  <a:schemeClr val="tx1"/>
                </a:solidFill>
                <a:latin typeface="等线" pitchFamily="2" charset="-122"/>
                <a:ea typeface="等线" pitchFamily="2" charset="-122"/>
              </a:defRPr>
            </a:lvl4pPr>
            <a:lvl5pPr marL="2126853" indent="-236317">
              <a:defRPr>
                <a:solidFill>
                  <a:schemeClr val="tx1"/>
                </a:solidFill>
                <a:latin typeface="等线" pitchFamily="2" charset="-122"/>
                <a:ea typeface="等线" pitchFamily="2" charset="-122"/>
              </a:defRPr>
            </a:lvl5pPr>
            <a:lvl6pPr marL="2599487" indent="-236317" eaLnBrk="0" fontAlgn="base" hangingPunct="0">
              <a:spcBef>
                <a:spcPct val="0"/>
              </a:spcBef>
              <a:spcAft>
                <a:spcPct val="0"/>
              </a:spcAft>
              <a:defRPr>
                <a:solidFill>
                  <a:schemeClr val="tx1"/>
                </a:solidFill>
                <a:latin typeface="等线" pitchFamily="2" charset="-122"/>
                <a:ea typeface="等线" pitchFamily="2" charset="-122"/>
              </a:defRPr>
            </a:lvl6pPr>
            <a:lvl7pPr marL="3072121" indent="-236317" eaLnBrk="0" fontAlgn="base" hangingPunct="0">
              <a:spcBef>
                <a:spcPct val="0"/>
              </a:spcBef>
              <a:spcAft>
                <a:spcPct val="0"/>
              </a:spcAft>
              <a:defRPr>
                <a:solidFill>
                  <a:schemeClr val="tx1"/>
                </a:solidFill>
                <a:latin typeface="等线" pitchFamily="2" charset="-122"/>
                <a:ea typeface="等线" pitchFamily="2" charset="-122"/>
              </a:defRPr>
            </a:lvl7pPr>
            <a:lvl8pPr marL="3544755" indent="-236317" eaLnBrk="0" fontAlgn="base" hangingPunct="0">
              <a:spcBef>
                <a:spcPct val="0"/>
              </a:spcBef>
              <a:spcAft>
                <a:spcPct val="0"/>
              </a:spcAft>
              <a:defRPr>
                <a:solidFill>
                  <a:schemeClr val="tx1"/>
                </a:solidFill>
                <a:latin typeface="等线" pitchFamily="2" charset="-122"/>
                <a:ea typeface="等线" pitchFamily="2" charset="-122"/>
              </a:defRPr>
            </a:lvl8pPr>
            <a:lvl9pPr marL="4017389" indent="-236317" eaLnBrk="0" fontAlgn="base" hangingPunct="0">
              <a:spcBef>
                <a:spcPct val="0"/>
              </a:spcBef>
              <a:spcAft>
                <a:spcPct val="0"/>
              </a:spcAft>
              <a:defRPr>
                <a:solidFill>
                  <a:schemeClr val="tx1"/>
                </a:solidFill>
                <a:latin typeface="等线" pitchFamily="2" charset="-122"/>
                <a:ea typeface="等线" pitchFamily="2" charset="-122"/>
              </a:defRPr>
            </a:lvl9pPr>
          </a:lstStyle>
          <a:p>
            <a:fld id="{AA08BECE-F3C4-44F8-B279-63D7FBE664EE}" type="slidenum">
              <a:rPr lang="zh-CN" altLang="en-US" smtClean="0"/>
              <a:pPr/>
              <a:t>5</a:t>
            </a:fld>
            <a:endParaRPr lang="zh-CN" altLang="en-US"/>
          </a:p>
        </p:txBody>
      </p:sp>
    </p:spTree>
    <p:extLst>
      <p:ext uri="{BB962C8B-B14F-4D97-AF65-F5344CB8AC3E}">
        <p14:creationId xmlns:p14="http://schemas.microsoft.com/office/powerpoint/2010/main" val="1571943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smtClean="0"/>
          </a:p>
        </p:txBody>
      </p:sp>
      <p:sp>
        <p:nvSpPr>
          <p:cNvPr id="563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030" indent="-295396">
              <a:defRPr>
                <a:solidFill>
                  <a:schemeClr val="tx1"/>
                </a:solidFill>
                <a:latin typeface="等线" pitchFamily="2" charset="-122"/>
                <a:ea typeface="等线" pitchFamily="2" charset="-122"/>
              </a:defRPr>
            </a:lvl2pPr>
            <a:lvl3pPr marL="1181585" indent="-236317">
              <a:defRPr>
                <a:solidFill>
                  <a:schemeClr val="tx1"/>
                </a:solidFill>
                <a:latin typeface="等线" pitchFamily="2" charset="-122"/>
                <a:ea typeface="等线" pitchFamily="2" charset="-122"/>
              </a:defRPr>
            </a:lvl3pPr>
            <a:lvl4pPr marL="1654219" indent="-236317">
              <a:defRPr>
                <a:solidFill>
                  <a:schemeClr val="tx1"/>
                </a:solidFill>
                <a:latin typeface="等线" pitchFamily="2" charset="-122"/>
                <a:ea typeface="等线" pitchFamily="2" charset="-122"/>
              </a:defRPr>
            </a:lvl4pPr>
            <a:lvl5pPr marL="2126853" indent="-236317">
              <a:defRPr>
                <a:solidFill>
                  <a:schemeClr val="tx1"/>
                </a:solidFill>
                <a:latin typeface="等线" pitchFamily="2" charset="-122"/>
                <a:ea typeface="等线" pitchFamily="2" charset="-122"/>
              </a:defRPr>
            </a:lvl5pPr>
            <a:lvl6pPr marL="2599487" indent="-236317" eaLnBrk="0" fontAlgn="base" hangingPunct="0">
              <a:spcBef>
                <a:spcPct val="0"/>
              </a:spcBef>
              <a:spcAft>
                <a:spcPct val="0"/>
              </a:spcAft>
              <a:defRPr>
                <a:solidFill>
                  <a:schemeClr val="tx1"/>
                </a:solidFill>
                <a:latin typeface="等线" pitchFamily="2" charset="-122"/>
                <a:ea typeface="等线" pitchFamily="2" charset="-122"/>
              </a:defRPr>
            </a:lvl6pPr>
            <a:lvl7pPr marL="3072121" indent="-236317" eaLnBrk="0" fontAlgn="base" hangingPunct="0">
              <a:spcBef>
                <a:spcPct val="0"/>
              </a:spcBef>
              <a:spcAft>
                <a:spcPct val="0"/>
              </a:spcAft>
              <a:defRPr>
                <a:solidFill>
                  <a:schemeClr val="tx1"/>
                </a:solidFill>
                <a:latin typeface="等线" pitchFamily="2" charset="-122"/>
                <a:ea typeface="等线" pitchFamily="2" charset="-122"/>
              </a:defRPr>
            </a:lvl7pPr>
            <a:lvl8pPr marL="3544755" indent="-236317" eaLnBrk="0" fontAlgn="base" hangingPunct="0">
              <a:spcBef>
                <a:spcPct val="0"/>
              </a:spcBef>
              <a:spcAft>
                <a:spcPct val="0"/>
              </a:spcAft>
              <a:defRPr>
                <a:solidFill>
                  <a:schemeClr val="tx1"/>
                </a:solidFill>
                <a:latin typeface="等线" pitchFamily="2" charset="-122"/>
                <a:ea typeface="等线" pitchFamily="2" charset="-122"/>
              </a:defRPr>
            </a:lvl8pPr>
            <a:lvl9pPr marL="4017389" indent="-236317" eaLnBrk="0" fontAlgn="base" hangingPunct="0">
              <a:spcBef>
                <a:spcPct val="0"/>
              </a:spcBef>
              <a:spcAft>
                <a:spcPct val="0"/>
              </a:spcAft>
              <a:defRPr>
                <a:solidFill>
                  <a:schemeClr val="tx1"/>
                </a:solidFill>
                <a:latin typeface="等线" pitchFamily="2" charset="-122"/>
                <a:ea typeface="等线" pitchFamily="2" charset="-122"/>
              </a:defRPr>
            </a:lvl9pPr>
          </a:lstStyle>
          <a:p>
            <a:pPr defTabSz="913303">
              <a:defRPr/>
            </a:pPr>
            <a:fld id="{703AD6D7-8D05-4509-8F06-8535D6DEA044}" type="slidenum">
              <a:rPr lang="zh-CN" altLang="en-US">
                <a:solidFill>
                  <a:prstClr val="black"/>
                </a:solidFill>
              </a:rPr>
              <a:pPr defTabSz="913303">
                <a:defRPr/>
              </a:pPr>
              <a:t>6</a:t>
            </a:fld>
            <a:endParaRPr lang="zh-CN" altLang="en-US">
              <a:solidFill>
                <a:prstClr val="black"/>
              </a:solidFill>
            </a:endParaRPr>
          </a:p>
        </p:txBody>
      </p:sp>
    </p:spTree>
    <p:extLst>
      <p:ext uri="{BB962C8B-B14F-4D97-AF65-F5344CB8AC3E}">
        <p14:creationId xmlns:p14="http://schemas.microsoft.com/office/powerpoint/2010/main" val="383669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smtClean="0"/>
          </a:p>
        </p:txBody>
      </p:sp>
      <p:sp>
        <p:nvSpPr>
          <p:cNvPr id="573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030" indent="-295396">
              <a:defRPr>
                <a:solidFill>
                  <a:schemeClr val="tx1"/>
                </a:solidFill>
                <a:latin typeface="等线" pitchFamily="2" charset="-122"/>
                <a:ea typeface="等线" pitchFamily="2" charset="-122"/>
              </a:defRPr>
            </a:lvl2pPr>
            <a:lvl3pPr marL="1181585" indent="-236317">
              <a:defRPr>
                <a:solidFill>
                  <a:schemeClr val="tx1"/>
                </a:solidFill>
                <a:latin typeface="等线" pitchFamily="2" charset="-122"/>
                <a:ea typeface="等线" pitchFamily="2" charset="-122"/>
              </a:defRPr>
            </a:lvl3pPr>
            <a:lvl4pPr marL="1654219" indent="-236317">
              <a:defRPr>
                <a:solidFill>
                  <a:schemeClr val="tx1"/>
                </a:solidFill>
                <a:latin typeface="等线" pitchFamily="2" charset="-122"/>
                <a:ea typeface="等线" pitchFamily="2" charset="-122"/>
              </a:defRPr>
            </a:lvl4pPr>
            <a:lvl5pPr marL="2126853" indent="-236317">
              <a:defRPr>
                <a:solidFill>
                  <a:schemeClr val="tx1"/>
                </a:solidFill>
                <a:latin typeface="等线" pitchFamily="2" charset="-122"/>
                <a:ea typeface="等线" pitchFamily="2" charset="-122"/>
              </a:defRPr>
            </a:lvl5pPr>
            <a:lvl6pPr marL="2599487" indent="-236317" eaLnBrk="0" fontAlgn="base" hangingPunct="0">
              <a:spcBef>
                <a:spcPct val="0"/>
              </a:spcBef>
              <a:spcAft>
                <a:spcPct val="0"/>
              </a:spcAft>
              <a:defRPr>
                <a:solidFill>
                  <a:schemeClr val="tx1"/>
                </a:solidFill>
                <a:latin typeface="等线" pitchFamily="2" charset="-122"/>
                <a:ea typeface="等线" pitchFamily="2" charset="-122"/>
              </a:defRPr>
            </a:lvl6pPr>
            <a:lvl7pPr marL="3072121" indent="-236317" eaLnBrk="0" fontAlgn="base" hangingPunct="0">
              <a:spcBef>
                <a:spcPct val="0"/>
              </a:spcBef>
              <a:spcAft>
                <a:spcPct val="0"/>
              </a:spcAft>
              <a:defRPr>
                <a:solidFill>
                  <a:schemeClr val="tx1"/>
                </a:solidFill>
                <a:latin typeface="等线" pitchFamily="2" charset="-122"/>
                <a:ea typeface="等线" pitchFamily="2" charset="-122"/>
              </a:defRPr>
            </a:lvl7pPr>
            <a:lvl8pPr marL="3544755" indent="-236317" eaLnBrk="0" fontAlgn="base" hangingPunct="0">
              <a:spcBef>
                <a:spcPct val="0"/>
              </a:spcBef>
              <a:spcAft>
                <a:spcPct val="0"/>
              </a:spcAft>
              <a:defRPr>
                <a:solidFill>
                  <a:schemeClr val="tx1"/>
                </a:solidFill>
                <a:latin typeface="等线" pitchFamily="2" charset="-122"/>
                <a:ea typeface="等线" pitchFamily="2" charset="-122"/>
              </a:defRPr>
            </a:lvl8pPr>
            <a:lvl9pPr marL="4017389" indent="-236317" eaLnBrk="0" fontAlgn="base" hangingPunct="0">
              <a:spcBef>
                <a:spcPct val="0"/>
              </a:spcBef>
              <a:spcAft>
                <a:spcPct val="0"/>
              </a:spcAft>
              <a:defRPr>
                <a:solidFill>
                  <a:schemeClr val="tx1"/>
                </a:solidFill>
                <a:latin typeface="等线" pitchFamily="2" charset="-122"/>
                <a:ea typeface="等线" pitchFamily="2" charset="-122"/>
              </a:defRPr>
            </a:lvl9pPr>
          </a:lstStyle>
          <a:p>
            <a:pPr defTabSz="913303">
              <a:defRPr/>
            </a:pPr>
            <a:fld id="{06C10922-2998-4E2A-9991-DEF8CFAB1641}" type="slidenum">
              <a:rPr lang="zh-CN" altLang="en-US">
                <a:solidFill>
                  <a:prstClr val="black"/>
                </a:solidFill>
              </a:rPr>
              <a:pPr defTabSz="913303">
                <a:defRPr/>
              </a:pPr>
              <a:t>7</a:t>
            </a:fld>
            <a:endParaRPr lang="zh-CN" altLang="en-US">
              <a:solidFill>
                <a:prstClr val="black"/>
              </a:solidFill>
            </a:endParaRPr>
          </a:p>
        </p:txBody>
      </p:sp>
    </p:spTree>
    <p:extLst>
      <p:ext uri="{BB962C8B-B14F-4D97-AF65-F5344CB8AC3E}">
        <p14:creationId xmlns:p14="http://schemas.microsoft.com/office/powerpoint/2010/main" val="2269986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2403" name="備忘稿版面配置區 2"/>
          <p:cNvSpPr>
            <a:spLocks noGrp="1"/>
          </p:cNvSpPr>
          <p:nvPr>
            <p:ph type="body" idx="1"/>
          </p:nvPr>
        </p:nvSpPr>
        <p:spPr/>
        <p:txBody>
          <a:bodyPr/>
          <a:lstStyle/>
          <a:p>
            <a:pPr eaLnBrk="1" hangingPunct="1">
              <a:defRPr/>
            </a:pPr>
            <a:r>
              <a:rPr lang="zh-TW" altLang="en-US" b="1" i="1" dirty="0"/>
              <a:t>請注意動畫效果：</a:t>
            </a:r>
            <a:endParaRPr lang="en-US" altLang="zh-TW" b="1" i="1" dirty="0"/>
          </a:p>
          <a:p>
            <a:pPr eaLnBrk="1" hangingPunct="1">
              <a:defRPr/>
            </a:pPr>
            <a:r>
              <a:rPr lang="zh-TW" altLang="en-US" dirty="0"/>
              <a:t>一、學校的課程教學需要與時俱進，幫助學生面對未來的改變。</a:t>
            </a:r>
            <a:endParaRPr lang="en-US" altLang="zh-TW" dirty="0"/>
          </a:p>
          <a:p>
            <a:pPr eaLnBrk="1" hangingPunct="1">
              <a:defRPr/>
            </a:pPr>
            <a:r>
              <a:rPr lang="zh-TW" altLang="en-US" dirty="0"/>
              <a:t>二、世界經濟論壇預測第四次工業革命（</a:t>
            </a:r>
            <a:r>
              <a:rPr lang="en-US" altLang="zh-TW" dirty="0"/>
              <a:t>2020</a:t>
            </a:r>
            <a:r>
              <a:rPr lang="zh-TW" altLang="en-US" dirty="0"/>
              <a:t>年）所需要的能力，可以對應到</a:t>
            </a:r>
            <a:r>
              <a:rPr lang="zh-TW" altLang="en-US" u="sng" dirty="0"/>
              <a:t>新</a:t>
            </a:r>
            <a:r>
              <a:rPr lang="zh-TW" altLang="en-US" dirty="0"/>
              <a:t>課綱的內涵與核心素養</a:t>
            </a:r>
            <a:endParaRPr lang="en-US" altLang="zh-TW" dirty="0"/>
          </a:p>
          <a:p>
            <a:pPr eaLnBrk="1" hangingPunct="1">
              <a:defRPr/>
            </a:pPr>
            <a:r>
              <a:rPr lang="zh-TW" altLang="en-US" dirty="0"/>
              <a:t>三、可簡單舉其中一兩個能力說明，現在學校的課程有教導培養孩子具備這些能力</a:t>
            </a:r>
          </a:p>
        </p:txBody>
      </p:sp>
      <p:sp>
        <p:nvSpPr>
          <p:cNvPr id="33795" name="投影片編號版面配置區 3"/>
          <p:cNvSpPr>
            <a:spLocks noGrp="1"/>
          </p:cNvSpPr>
          <p:nvPr>
            <p:ph type="sldNum" sz="quarter" idx="5"/>
          </p:nvPr>
        </p:nvSpPr>
        <p:spPr>
          <a:noFill/>
          <a:ln>
            <a:miter lim="800000"/>
            <a:headEnd/>
            <a:tailEnd/>
          </a:ln>
        </p:spPr>
        <p:txBody>
          <a:bodyPr/>
          <a:lstStyle/>
          <a:p>
            <a:fld id="{68A96D81-C482-4111-A522-A2FAD1D3F731}" type="slidenum">
              <a:rPr lang="zh-TW" altLang="en-US" smtClean="0">
                <a:ea typeface="新細明體" charset="-120"/>
              </a:rPr>
              <a:pPr/>
              <a:t>8</a:t>
            </a:fld>
            <a:endParaRPr lang="en-US" altLang="zh-TW">
              <a:ea typeface="新細明體" charset="-120"/>
            </a:endParaRPr>
          </a:p>
        </p:txBody>
      </p:sp>
    </p:spTree>
    <p:extLst>
      <p:ext uri="{BB962C8B-B14F-4D97-AF65-F5344CB8AC3E}">
        <p14:creationId xmlns:p14="http://schemas.microsoft.com/office/powerpoint/2010/main" val="1554623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微軟正黑體" pitchFamily="34" charset="-120"/>
                <a:ea typeface="微軟正黑體" pitchFamily="34"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DD58C2A-1F06-4E0F-AF32-A91CAF2AC552}"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空紅">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E91E63"/>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C2185B"/>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C2185B"/>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F8BBD0"/>
                </a:solidFill>
              </a:defRPr>
            </a:lvl1pPr>
          </a:lstStyle>
          <a:p>
            <a:pPr>
              <a:defRPr/>
            </a:pPr>
            <a:fld id="{8598CAF7-0B11-4355-B351-D1350E429BEE}" type="slidenum">
              <a:rPr lang="zh-TW" altLang="en-US" smtClean="0"/>
              <a:pPr>
                <a:defRPr/>
              </a:pPr>
              <a:t>‹#›</a:t>
            </a:fld>
            <a:endParaRPr lang="zh-TW" altLang="en-US"/>
          </a:p>
        </p:txBody>
      </p:sp>
      <p:sp>
        <p:nvSpPr>
          <p:cNvPr id="23" name="文字方塊 22"/>
          <p:cNvSpPr txBox="1"/>
          <p:nvPr userDrawn="1"/>
        </p:nvSpPr>
        <p:spPr>
          <a:xfrm>
            <a:off x="-36512" y="9639"/>
            <a:ext cx="364202" cy="307777"/>
          </a:xfrm>
          <a:prstGeom prst="rect">
            <a:avLst/>
          </a:prstGeom>
          <a:noFill/>
        </p:spPr>
        <p:txBody>
          <a:bodyPr wrap="none" rtlCol="0">
            <a:spAutoFit/>
          </a:bodyPr>
          <a:lstStyle/>
          <a:p>
            <a:r>
              <a:rPr lang="zh-TW" altLang="en-US" sz="1400">
                <a:solidFill>
                  <a:srgbClr val="FCE4EC"/>
                </a:solidFill>
                <a:latin typeface="微軟正黑體" panose="020B0604030504040204" pitchFamily="34" charset="-120"/>
                <a:ea typeface="微軟正黑體" panose="020B0604030504040204" pitchFamily="34" charset="-120"/>
              </a:rPr>
              <a:t>壹</a:t>
            </a:r>
          </a:p>
        </p:txBody>
      </p:sp>
    </p:spTree>
    <p:extLst>
      <p:ext uri="{BB962C8B-B14F-4D97-AF65-F5344CB8AC3E}">
        <p14:creationId xmlns:p14="http://schemas.microsoft.com/office/powerpoint/2010/main" val="419562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黃">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FF9800"/>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EF6C00"/>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EF6C0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FFE0B2"/>
                </a:solidFill>
              </a:defRPr>
            </a:lvl1pPr>
          </a:lstStyle>
          <a:p>
            <a:pPr>
              <a:defRPr/>
            </a:pPr>
            <a:fld id="{8598CAF7-0B11-4355-B351-D1350E429BEE}" type="slidenum">
              <a:rPr lang="zh-TW" altLang="en-US" smtClean="0"/>
              <a:pPr>
                <a:defRPr/>
              </a:pPr>
              <a:t>‹#›</a:t>
            </a:fld>
            <a:endParaRPr lang="zh-TW" altLang="en-US"/>
          </a:p>
        </p:txBody>
      </p:sp>
      <p:sp>
        <p:nvSpPr>
          <p:cNvPr id="31" name="文字方塊 30"/>
          <p:cNvSpPr txBox="1"/>
          <p:nvPr userDrawn="1"/>
        </p:nvSpPr>
        <p:spPr>
          <a:xfrm>
            <a:off x="-36512" y="9639"/>
            <a:ext cx="364202" cy="307777"/>
          </a:xfrm>
          <a:prstGeom prst="rect">
            <a:avLst/>
          </a:prstGeom>
          <a:noFill/>
        </p:spPr>
        <p:txBody>
          <a:bodyPr wrap="none" rtlCol="0">
            <a:spAutoFit/>
          </a:bodyPr>
          <a:lstStyle/>
          <a:p>
            <a:r>
              <a:rPr lang="zh-TW" altLang="en-US" sz="1400">
                <a:solidFill>
                  <a:schemeClr val="bg1"/>
                </a:solidFill>
                <a:latin typeface="微軟正黑體" panose="020B0604030504040204" pitchFamily="34" charset="-120"/>
                <a:ea typeface="微軟正黑體" panose="020B0604030504040204" pitchFamily="34" charset="-120"/>
              </a:rPr>
              <a:t>貳</a:t>
            </a:r>
          </a:p>
        </p:txBody>
      </p:sp>
    </p:spTree>
    <p:extLst>
      <p:ext uri="{BB962C8B-B14F-4D97-AF65-F5344CB8AC3E}">
        <p14:creationId xmlns:p14="http://schemas.microsoft.com/office/powerpoint/2010/main" val="885130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綠">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4CAF50"/>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388E3C"/>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388E3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C8E6C9"/>
                </a:solidFill>
              </a:defRPr>
            </a:lvl1pPr>
          </a:lstStyle>
          <a:p>
            <a:pPr>
              <a:defRPr/>
            </a:pPr>
            <a:fld id="{8598CAF7-0B11-4355-B351-D1350E429BEE}" type="slidenum">
              <a:rPr lang="zh-TW" altLang="en-US" smtClean="0"/>
              <a:pPr>
                <a:defRPr/>
              </a:pPr>
              <a:t>‹#›</a:t>
            </a:fld>
            <a:endParaRPr lang="zh-TW" altLang="en-US"/>
          </a:p>
        </p:txBody>
      </p:sp>
      <p:sp>
        <p:nvSpPr>
          <p:cNvPr id="23" name="文字方塊 22"/>
          <p:cNvSpPr txBox="1"/>
          <p:nvPr userDrawn="1"/>
        </p:nvSpPr>
        <p:spPr>
          <a:xfrm>
            <a:off x="-36512" y="9639"/>
            <a:ext cx="364202" cy="307777"/>
          </a:xfrm>
          <a:prstGeom prst="rect">
            <a:avLst/>
          </a:prstGeom>
          <a:noFill/>
        </p:spPr>
        <p:txBody>
          <a:bodyPr wrap="none" rtlCol="0">
            <a:spAutoFit/>
          </a:bodyPr>
          <a:lstStyle/>
          <a:p>
            <a:r>
              <a:rPr lang="zh-TW" altLang="en-US" sz="1400">
                <a:solidFill>
                  <a:srgbClr val="E8F5E9"/>
                </a:solidFill>
                <a:latin typeface="微軟正黑體" panose="020B0604030504040204" pitchFamily="34" charset="-120"/>
                <a:ea typeface="微軟正黑體" panose="020B0604030504040204" pitchFamily="34" charset="-120"/>
              </a:rPr>
              <a:t>參</a:t>
            </a:r>
          </a:p>
        </p:txBody>
      </p:sp>
    </p:spTree>
    <p:extLst>
      <p:ext uri="{BB962C8B-B14F-4D97-AF65-F5344CB8AC3E}">
        <p14:creationId xmlns:p14="http://schemas.microsoft.com/office/powerpoint/2010/main" val="3701495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藍">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2196F3"/>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1976D2"/>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1976D2"/>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BBDEFB"/>
                </a:solidFill>
              </a:defRPr>
            </a:lvl1pPr>
          </a:lstStyle>
          <a:p>
            <a:pPr>
              <a:defRPr/>
            </a:pPr>
            <a:fld id="{8598CAF7-0B11-4355-B351-D1350E429BEE}" type="slidenum">
              <a:rPr lang="zh-TW" altLang="en-US" smtClean="0"/>
              <a:pPr>
                <a:defRPr/>
              </a:pPr>
              <a:t>‹#›</a:t>
            </a:fld>
            <a:endParaRPr lang="zh-TW" altLang="en-US"/>
          </a:p>
        </p:txBody>
      </p:sp>
      <p:sp>
        <p:nvSpPr>
          <p:cNvPr id="27" name="文字方塊 26"/>
          <p:cNvSpPr txBox="1"/>
          <p:nvPr userDrawn="1"/>
        </p:nvSpPr>
        <p:spPr>
          <a:xfrm>
            <a:off x="-36512" y="9639"/>
            <a:ext cx="364202" cy="307777"/>
          </a:xfrm>
          <a:prstGeom prst="rect">
            <a:avLst/>
          </a:prstGeom>
          <a:noFill/>
        </p:spPr>
        <p:txBody>
          <a:bodyPr wrap="none" rtlCol="0">
            <a:spAutoFit/>
          </a:bodyPr>
          <a:lstStyle/>
          <a:p>
            <a:r>
              <a:rPr lang="zh-TW" altLang="en-US" sz="1400">
                <a:solidFill>
                  <a:srgbClr val="E3F2FD"/>
                </a:solidFill>
                <a:latin typeface="微軟正黑體" panose="020B0604030504040204" pitchFamily="34" charset="-120"/>
                <a:ea typeface="微軟正黑體" panose="020B0604030504040204" pitchFamily="34" charset="-120"/>
              </a:rPr>
              <a:t>肆</a:t>
            </a:r>
          </a:p>
        </p:txBody>
      </p:sp>
    </p:spTree>
    <p:extLst>
      <p:ext uri="{BB962C8B-B14F-4D97-AF65-F5344CB8AC3E}">
        <p14:creationId xmlns:p14="http://schemas.microsoft.com/office/powerpoint/2010/main" val="688880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紫">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9C27B0"/>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7B1FA2"/>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7B1FA2"/>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E1BEE7"/>
                </a:solidFill>
              </a:defRPr>
            </a:lvl1pPr>
          </a:lstStyle>
          <a:p>
            <a:pPr>
              <a:defRPr/>
            </a:pPr>
            <a:fld id="{8598CAF7-0B11-4355-B351-D1350E429BEE}" type="slidenum">
              <a:rPr lang="zh-TW" altLang="en-US" smtClean="0"/>
              <a:pPr>
                <a:defRPr/>
              </a:pPr>
              <a:t>‹#›</a:t>
            </a:fld>
            <a:endParaRPr lang="zh-TW" altLang="en-US"/>
          </a:p>
        </p:txBody>
      </p:sp>
      <p:sp>
        <p:nvSpPr>
          <p:cNvPr id="25" name="文字方塊 24"/>
          <p:cNvSpPr txBox="1"/>
          <p:nvPr userDrawn="1"/>
        </p:nvSpPr>
        <p:spPr>
          <a:xfrm>
            <a:off x="-36512" y="9639"/>
            <a:ext cx="364202" cy="307777"/>
          </a:xfrm>
          <a:prstGeom prst="rect">
            <a:avLst/>
          </a:prstGeom>
          <a:noFill/>
        </p:spPr>
        <p:txBody>
          <a:bodyPr wrap="none" rtlCol="0">
            <a:spAutoFit/>
          </a:bodyPr>
          <a:lstStyle/>
          <a:p>
            <a:r>
              <a:rPr lang="zh-TW" altLang="en-US" sz="1400">
                <a:solidFill>
                  <a:srgbClr val="F3E5F5"/>
                </a:solidFill>
                <a:latin typeface="微軟正黑體" panose="020B0604030504040204" pitchFamily="34" charset="-120"/>
                <a:ea typeface="微軟正黑體" panose="020B0604030504040204" pitchFamily="34" charset="-120"/>
              </a:rPr>
              <a:t>伍</a:t>
            </a:r>
          </a:p>
        </p:txBody>
      </p:sp>
    </p:spTree>
    <p:extLst>
      <p:ext uri="{BB962C8B-B14F-4D97-AF65-F5344CB8AC3E}">
        <p14:creationId xmlns:p14="http://schemas.microsoft.com/office/powerpoint/2010/main" val="134666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4FE6139D-B1B0-4C2D-9A76-F59519843B50}" type="slidenum">
              <a:rPr lang="zh-TW" altLang="en-US"/>
              <a:pPr>
                <a:defRPr/>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BCACD31-8296-4CB1-85EA-3751C7939405}" type="slidenum">
              <a:rPr lang="zh-TW" altLang="en-US"/>
              <a:pPr>
                <a:defRPr/>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BB6E8AC-AB89-43B6-980C-E83ABF9DE8B1}" type="slidenum">
              <a:rPr lang="zh-TW" altLang="en-US"/>
              <a:pPr>
                <a:defRPr/>
              </a:pPr>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C0116D9-9BB9-44F0-B540-CE98684FA4C3}" type="slidenum">
              <a:rPr lang="zh-TW" altLang="en-US"/>
              <a:pPr>
                <a:defRPr/>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标题幻灯片">
    <p:bg>
      <p:bgPr>
        <a:solidFill>
          <a:schemeClr val="bg1"/>
        </a:solidFill>
        <a:effectLst/>
      </p:bgPr>
    </p:bg>
    <p:spTree>
      <p:nvGrpSpPr>
        <p:cNvPr id="1" name="Shape 57"/>
        <p:cNvGrpSpPr/>
        <p:nvPr/>
      </p:nvGrpSpPr>
      <p:grpSpPr>
        <a:xfrm>
          <a:off x="0" y="0"/>
          <a:ext cx="0" cy="0"/>
          <a:chOff x="0" y="0"/>
          <a:chExt cx="0" cy="0"/>
        </a:xfrm>
      </p:grpSpPr>
    </p:spTree>
    <p:extLst>
      <p:ext uri="{BB962C8B-B14F-4D97-AF65-F5344CB8AC3E}">
        <p14:creationId xmlns:p14="http://schemas.microsoft.com/office/powerpoint/2010/main" val="319968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itchFamily="34" charset="-120"/>
                <a:ea typeface="微軟正黑體"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867E55C-5DA7-417A-921B-F3843211B3BD}" type="slidenum">
              <a:rPr lang="zh-TW" altLang="en-US"/>
              <a:pPr>
                <a:defRPr/>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dgm" preserve="1">
  <p:cSld name="標題及圖表或組織圖">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SmartArt 版面配置區 2"/>
          <p:cNvSpPr>
            <a:spLocks noGrp="1"/>
          </p:cNvSpPr>
          <p:nvPr>
            <p:ph type="dgm" idx="1"/>
          </p:nvPr>
        </p:nvSpPr>
        <p:spPr>
          <a:xfrm>
            <a:off x="457200" y="1600200"/>
            <a:ext cx="8229600" cy="4525963"/>
          </a:xfrm>
        </p:spPr>
        <p:txBody>
          <a:bodyPr/>
          <a:lstStyle/>
          <a:p>
            <a:pPr lvl="0"/>
            <a:endParaRPr lang="zh-TW" altLang="en-US" noProof="0"/>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3239512-9904-4B9D-B555-9436AB13C290}" type="slidenum">
              <a:rPr lang="zh-TW" altLang="en-US"/>
              <a:pPr>
                <a:defRPr/>
              </a:pPr>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096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lvl1pPr>
              <a:defRPr/>
            </a:lvl1pPr>
          </a:lstStyle>
          <a:p>
            <a:pPr defTabSz="685800">
              <a:defRPr/>
            </a:pPr>
            <a:fld id="{12B633F6-CB92-48BF-BC69-652D4ED2702B}" type="datetime1">
              <a:rPr kumimoji="0" lang="zh-TW" altLang="en-US" smtClean="0">
                <a:solidFill>
                  <a:prstClr val="black">
                    <a:tint val="75000"/>
                  </a:prstClr>
                </a:solidFill>
              </a:rPr>
              <a:pPr defTabSz="685800">
                <a:defRPr/>
              </a:pPr>
              <a:t>2019/9/4</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B62E7DA7-DE97-4DBF-B795-D344E568CEDE}"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937441738"/>
      </p:ext>
    </p:extLst>
  </p:cSld>
  <p:clrMapOvr>
    <a:masterClrMapping/>
  </p:clrMapOvr>
  <p:transition spd="slow">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defTabSz="685800">
              <a:defRPr/>
            </a:pPr>
            <a:fld id="{688A1DE0-623C-4871-AACB-E8982466F302}" type="datetime1">
              <a:rPr kumimoji="0" lang="zh-TW" altLang="en-US" smtClean="0">
                <a:solidFill>
                  <a:prstClr val="black">
                    <a:tint val="75000"/>
                  </a:prstClr>
                </a:solidFill>
              </a:rPr>
              <a:pPr defTabSz="685800">
                <a:defRPr/>
              </a:pPr>
              <a:t>2019/9/4</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C41AEB01-6F54-4125-BD7F-BC395CA918FE}"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2136843788"/>
      </p:ext>
    </p:extLst>
  </p:cSld>
  <p:clrMapOvr>
    <a:masterClrMapping/>
  </p:clrMapOvr>
  <p:transition spd="slow">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lvl1pPr>
              <a:defRPr/>
            </a:lvl1pPr>
          </a:lstStyle>
          <a:p>
            <a:pPr defTabSz="685800">
              <a:defRPr/>
            </a:pPr>
            <a:fld id="{74E7E230-9501-448F-85A6-F9A148E84C4C}" type="datetime1">
              <a:rPr kumimoji="0" lang="zh-TW" altLang="en-US" smtClean="0">
                <a:solidFill>
                  <a:prstClr val="black">
                    <a:tint val="75000"/>
                  </a:prstClr>
                </a:solidFill>
              </a:rPr>
              <a:pPr defTabSz="685800">
                <a:defRPr/>
              </a:pPr>
              <a:t>2019/9/4</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DD8D99C7-8628-48E7-8645-241C41EA22DC}"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2101963538"/>
      </p:ext>
    </p:extLst>
  </p:cSld>
  <p:clrMapOvr>
    <a:masterClrMapping/>
  </p:clrMapOvr>
  <p:transition spd="slow">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defTabSz="685800">
              <a:defRPr/>
            </a:pPr>
            <a:fld id="{BFB3186A-DDEB-486E-A9CC-44FCB6CFB126}" type="datetime1">
              <a:rPr kumimoji="0" lang="zh-TW" altLang="en-US" smtClean="0">
                <a:solidFill>
                  <a:prstClr val="black">
                    <a:tint val="75000"/>
                  </a:prstClr>
                </a:solidFill>
              </a:rPr>
              <a:pPr defTabSz="685800">
                <a:defRPr/>
              </a:pPr>
              <a:t>2019/9/4</a:t>
            </a:fld>
            <a:endParaRPr kumimoji="0"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defTabSz="685800">
              <a:defRPr/>
            </a:pPr>
            <a:fld id="{4D7EE5D2-D418-4F55-98AF-50E6B3C81489}"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3741710171"/>
      </p:ext>
    </p:extLst>
  </p:cSld>
  <p:clrMapOvr>
    <a:masterClrMapping/>
  </p:clrMapOvr>
  <p:transition spd="slow">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defTabSz="685800">
              <a:defRPr/>
            </a:pPr>
            <a:fld id="{24326FDA-8488-481E-BC0A-2A10529C7209}" type="datetime1">
              <a:rPr kumimoji="0" lang="zh-TW" altLang="en-US" smtClean="0">
                <a:solidFill>
                  <a:prstClr val="black">
                    <a:tint val="75000"/>
                  </a:prstClr>
                </a:solidFill>
              </a:rPr>
              <a:pPr defTabSz="685800">
                <a:defRPr/>
              </a:pPr>
              <a:t>2019/9/4</a:t>
            </a:fld>
            <a:endParaRPr kumimoji="0"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defTabSz="685800">
              <a:defRPr/>
            </a:pPr>
            <a:fld id="{7257D12E-750C-4F4A-A80F-77CAE060BD20}"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3904209374"/>
      </p:ext>
    </p:extLst>
  </p:cSld>
  <p:clrMapOvr>
    <a:masterClrMapping/>
  </p:clrMapOvr>
  <p:transition spd="slow">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defTabSz="685800">
              <a:defRPr/>
            </a:pPr>
            <a:fld id="{9536197F-8671-4170-A1C8-4B7A031D1DC5}" type="datetime1">
              <a:rPr kumimoji="0" lang="zh-TW" altLang="en-US" smtClean="0">
                <a:solidFill>
                  <a:prstClr val="black">
                    <a:tint val="75000"/>
                  </a:prstClr>
                </a:solidFill>
              </a:rPr>
              <a:pPr defTabSz="685800">
                <a:defRPr/>
              </a:pPr>
              <a:t>2019/9/4</a:t>
            </a:fld>
            <a:endParaRPr kumimoji="0"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defTabSz="685800">
              <a:defRPr/>
            </a:pPr>
            <a:fld id="{83F707B2-EDDE-44B3-B889-335D33F54717}"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4054413118"/>
      </p:ext>
    </p:extLst>
  </p:cSld>
  <p:clrMapOvr>
    <a:masterClrMapping/>
  </p:clrMapOvr>
  <p:transition spd="slow">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2" name="组合 8"/>
          <p:cNvGrpSpPr>
            <a:grpSpLocks/>
          </p:cNvGrpSpPr>
          <p:nvPr userDrawn="1"/>
        </p:nvGrpSpPr>
        <p:grpSpPr bwMode="auto">
          <a:xfrm>
            <a:off x="0" y="0"/>
            <a:ext cx="9144000" cy="6858000"/>
            <a:chOff x="0" y="0"/>
            <a:chExt cx="12192001" cy="6858000"/>
          </a:xfrm>
        </p:grpSpPr>
        <p:sp>
          <p:nvSpPr>
            <p:cNvPr id="3" name="矩形 2"/>
            <p:cNvSpPr/>
            <p:nvPr userDrawn="1"/>
          </p:nvSpPr>
          <p:spPr>
            <a:xfrm>
              <a:off x="0" y="0"/>
              <a:ext cx="12192001"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4" name="矩形 3"/>
            <p:cNvSpPr/>
            <p:nvPr userDrawn="1"/>
          </p:nvSpPr>
          <p:spPr>
            <a:xfrm>
              <a:off x="0" y="6519863"/>
              <a:ext cx="12192001"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5" name="矩形 4"/>
            <p:cNvSpPr/>
            <p:nvPr userDrawn="1"/>
          </p:nvSpPr>
          <p:spPr>
            <a:xfrm rot="5400000">
              <a:off x="8757445" y="3286919"/>
              <a:ext cx="6530975"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6" name="矩形 5"/>
            <p:cNvSpPr/>
            <p:nvPr userDrawn="1"/>
          </p:nvSpPr>
          <p:spPr>
            <a:xfrm rot="5400000">
              <a:off x="-3096419" y="3286919"/>
              <a:ext cx="6530975"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grpSp>
      <p:sp>
        <p:nvSpPr>
          <p:cNvPr id="7" name="日期占位符 1"/>
          <p:cNvSpPr>
            <a:spLocks noGrp="1"/>
          </p:cNvSpPr>
          <p:nvPr>
            <p:ph type="dt" sz="half" idx="10"/>
          </p:nvPr>
        </p:nvSpPr>
        <p:spPr/>
        <p:txBody>
          <a:bodyPr/>
          <a:lstStyle>
            <a:lvl1pPr>
              <a:defRPr/>
            </a:lvl1pPr>
          </a:lstStyle>
          <a:p>
            <a:pPr defTabSz="685800">
              <a:defRPr/>
            </a:pPr>
            <a:fld id="{F3452AAD-4BFE-401F-8BA8-DE6E736340AB}" type="datetime1">
              <a:rPr kumimoji="0" lang="zh-TW" altLang="en-US" smtClean="0">
                <a:solidFill>
                  <a:prstClr val="black">
                    <a:tint val="75000"/>
                  </a:prstClr>
                </a:solidFill>
              </a:rPr>
              <a:pPr defTabSz="685800">
                <a:defRPr/>
              </a:pPr>
              <a:t>2019/9/4</a:t>
            </a:fld>
            <a:endParaRPr kumimoji="0" lang="zh-CN" altLang="en-US">
              <a:solidFill>
                <a:prstClr val="black">
                  <a:tint val="75000"/>
                </a:prstClr>
              </a:solidFill>
            </a:endParaRPr>
          </a:p>
        </p:txBody>
      </p:sp>
      <p:sp>
        <p:nvSpPr>
          <p:cNvPr id="8" name="页脚占位符 2"/>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9" name="灯片编号占位符 3"/>
          <p:cNvSpPr>
            <a:spLocks noGrp="1"/>
          </p:cNvSpPr>
          <p:nvPr>
            <p:ph type="sldNum" sz="quarter" idx="12"/>
          </p:nvPr>
        </p:nvSpPr>
        <p:spPr>
          <a:xfrm>
            <a:off x="7086600" y="6492876"/>
            <a:ext cx="2057400" cy="365125"/>
          </a:xfrm>
        </p:spPr>
        <p:txBody>
          <a:bodyPr/>
          <a:lstStyle>
            <a:lvl1pPr>
              <a:defRPr sz="1350">
                <a:solidFill>
                  <a:schemeClr val="bg1"/>
                </a:solidFill>
              </a:defRPr>
            </a:lvl1pPr>
          </a:lstStyle>
          <a:p>
            <a:pPr defTabSz="685800">
              <a:defRPr/>
            </a:pPr>
            <a:fld id="{FBCD2584-5F50-409F-9173-E45651911E53}" type="slidenum">
              <a:rPr kumimoji="0" lang="zh-CN" altLang="en-US" smtClean="0">
                <a:solidFill>
                  <a:prstClr val="white"/>
                </a:solidFill>
                <a:ea typeface="等线" pitchFamily="2" charset="-122"/>
              </a:rPr>
              <a:pPr defTabSz="685800">
                <a:defRPr/>
              </a:pPr>
              <a:t>‹#›</a:t>
            </a:fld>
            <a:endParaRPr kumimoji="0" lang="zh-CN" altLang="en-US">
              <a:solidFill>
                <a:prstClr val="white"/>
              </a:solidFill>
              <a:ea typeface="等线" pitchFamily="2" charset="-122"/>
            </a:endParaRPr>
          </a:p>
        </p:txBody>
      </p:sp>
    </p:spTree>
    <p:extLst>
      <p:ext uri="{BB962C8B-B14F-4D97-AF65-F5344CB8AC3E}">
        <p14:creationId xmlns:p14="http://schemas.microsoft.com/office/powerpoint/2010/main" val="4192822263"/>
      </p:ext>
    </p:extLst>
  </p:cSld>
  <p:clrMapOvr>
    <a:masterClrMapping/>
  </p:clrMapOvr>
  <p:transition spd="slow">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文本框 7"/>
          <p:cNvSpPr txBox="1">
            <a:spLocks noChangeArrowheads="1"/>
          </p:cNvSpPr>
          <p:nvPr userDrawn="1"/>
        </p:nvSpPr>
        <p:spPr bwMode="auto">
          <a:xfrm>
            <a:off x="2150269" y="1106489"/>
            <a:ext cx="4833938"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本模板由王鱼</a:t>
            </a:r>
            <a:r>
              <a:rPr kumimoji="0" lang="en-US" altLang="zh-CN"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(SEVEN)</a:t>
            </a:r>
            <a:r>
              <a:rPr kumimoji="0" lang="zh-CN" altLang="en-US"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原创设计发布</a:t>
            </a:r>
            <a:endParaRPr kumimoji="0" lang="en-US" altLang="zh-CN"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请勿用于商业用途</a:t>
            </a:r>
          </a:p>
        </p:txBody>
      </p:sp>
      <p:pic>
        <p:nvPicPr>
          <p:cNvPr id="3" name="图片 8"/>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512219" y="2835275"/>
            <a:ext cx="1352550" cy="17907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 name="文本框 9"/>
          <p:cNvSpPr txBox="1">
            <a:spLocks noChangeArrowheads="1"/>
          </p:cNvSpPr>
          <p:nvPr userDrawn="1"/>
        </p:nvSpPr>
        <p:spPr bwMode="auto">
          <a:xfrm>
            <a:off x="1760935" y="4884738"/>
            <a:ext cx="2853928" cy="5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扫码关注个人公众号“职场演示”</a:t>
            </a:r>
            <a:endPar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获取更多优质免费模板，学习</a:t>
            </a:r>
            <a:r>
              <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PPT</a:t>
            </a: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制作技巧</a:t>
            </a:r>
          </a:p>
        </p:txBody>
      </p:sp>
      <p:pic>
        <p:nvPicPr>
          <p:cNvPr id="5" name="图片 10"/>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5638801" y="2851150"/>
            <a:ext cx="1345406" cy="1760538"/>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 name="文本框 11"/>
          <p:cNvSpPr txBox="1">
            <a:spLocks noChangeArrowheads="1"/>
          </p:cNvSpPr>
          <p:nvPr userDrawn="1"/>
        </p:nvSpPr>
        <p:spPr bwMode="auto">
          <a:xfrm>
            <a:off x="4852987" y="4884738"/>
            <a:ext cx="2853929" cy="5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模板虽美，原创不易</a:t>
            </a:r>
            <a:endPar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如果觉得物超所值，请随意打赏</a:t>
            </a:r>
            <a:endPar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p:txBody>
      </p:sp>
      <p:sp>
        <p:nvSpPr>
          <p:cNvPr id="7" name="矩形 6"/>
          <p:cNvSpPr/>
          <p:nvPr userDrawn="1"/>
        </p:nvSpPr>
        <p:spPr>
          <a:xfrm>
            <a:off x="-4763" y="0"/>
            <a:ext cx="9144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ea typeface="等线"/>
              <a:cs typeface="+mn-cs"/>
            </a:endParaRPr>
          </a:p>
        </p:txBody>
      </p:sp>
      <p:grpSp>
        <p:nvGrpSpPr>
          <p:cNvPr id="8" name="组合 15"/>
          <p:cNvGrpSpPr>
            <a:grpSpLocks/>
          </p:cNvGrpSpPr>
          <p:nvPr userDrawn="1"/>
        </p:nvGrpSpPr>
        <p:grpSpPr bwMode="auto">
          <a:xfrm>
            <a:off x="0" y="0"/>
            <a:ext cx="9144000" cy="6858000"/>
            <a:chOff x="0" y="0"/>
            <a:chExt cx="12192001" cy="6858000"/>
          </a:xfrm>
        </p:grpSpPr>
        <p:sp>
          <p:nvSpPr>
            <p:cNvPr id="9" name="矩形 8"/>
            <p:cNvSpPr/>
            <p:nvPr userDrawn="1"/>
          </p:nvSpPr>
          <p:spPr>
            <a:xfrm>
              <a:off x="0" y="0"/>
              <a:ext cx="12192001"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10" name="矩形 9"/>
            <p:cNvSpPr/>
            <p:nvPr userDrawn="1"/>
          </p:nvSpPr>
          <p:spPr>
            <a:xfrm>
              <a:off x="0" y="6519863"/>
              <a:ext cx="12192001"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11" name="矩形 10"/>
            <p:cNvSpPr/>
            <p:nvPr userDrawn="1"/>
          </p:nvSpPr>
          <p:spPr>
            <a:xfrm rot="5400000">
              <a:off x="8757445" y="3286919"/>
              <a:ext cx="6530975"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12" name="矩形 11"/>
            <p:cNvSpPr/>
            <p:nvPr userDrawn="1"/>
          </p:nvSpPr>
          <p:spPr>
            <a:xfrm rot="5400000">
              <a:off x="-3096419" y="3286919"/>
              <a:ext cx="6530975"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grpSp>
      <p:sp>
        <p:nvSpPr>
          <p:cNvPr id="13" name="文本框 20"/>
          <p:cNvSpPr txBox="1">
            <a:spLocks noChangeArrowheads="1"/>
          </p:cNvSpPr>
          <p:nvPr userDrawn="1"/>
        </p:nvSpPr>
        <p:spPr bwMode="auto">
          <a:xfrm>
            <a:off x="2886075" y="6184900"/>
            <a:ext cx="34575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zh-CN" altLang="en-US" sz="900" b="0" i="0" u="none" strike="noStrike" kern="1200" cap="none" spc="0" normalizeH="0" baseline="0" noProof="0">
                <a:ln>
                  <a:noFill/>
                </a:ln>
                <a:solidFill>
                  <a:srgbClr val="FF0000"/>
                </a:solidFill>
                <a:effectLst/>
                <a:uLnTx/>
                <a:uFillTx/>
                <a:ea typeface="等线" pitchFamily="2" charset="-122"/>
                <a:cs typeface="+mn-cs"/>
              </a:rPr>
              <a:t>视图</a:t>
            </a:r>
            <a:r>
              <a:rPr kumimoji="0" lang="en-US" altLang="zh-CN"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a:t>
            </a:r>
            <a:r>
              <a:rPr kumimoji="0" lang="zh-CN" altLang="en-US"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母版</a:t>
            </a:r>
            <a:r>
              <a:rPr kumimoji="0" lang="en-US" altLang="zh-CN"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a:t>
            </a:r>
            <a:r>
              <a:rPr kumimoji="0" lang="zh-CN" altLang="en-US"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幻灯片母版中删除本页</a:t>
            </a:r>
            <a:endParaRPr kumimoji="0" lang="zh-CN" altLang="en-US" sz="900" b="0" i="0" u="none" strike="noStrike" kern="1200" cap="none" spc="0" normalizeH="0" baseline="0" noProof="0">
              <a:ln>
                <a:noFill/>
              </a:ln>
              <a:solidFill>
                <a:srgbClr val="FF0000"/>
              </a:solidFill>
              <a:effectLst/>
              <a:uLnTx/>
              <a:uFillTx/>
              <a:ea typeface="等线" pitchFamily="2" charset="-122"/>
              <a:cs typeface="+mn-cs"/>
            </a:endParaRPr>
          </a:p>
        </p:txBody>
      </p:sp>
    </p:spTree>
    <p:extLst>
      <p:ext uri="{BB962C8B-B14F-4D97-AF65-F5344CB8AC3E}">
        <p14:creationId xmlns:p14="http://schemas.microsoft.com/office/powerpoint/2010/main" val="3553688457"/>
      </p:ext>
    </p:extLst>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atin typeface="微軟正黑體" pitchFamily="34" charset="-120"/>
                <a:ea typeface="微軟正黑體"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微軟正黑體" pitchFamily="34" charset="-120"/>
                <a:ea typeface="微軟正黑體" pitchFamily="34" charset="-12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40FD146-452C-401E-BDD9-D27443E2CE43}" type="slidenum">
              <a:rPr lang="zh-TW" altLang="en-US"/>
              <a:pPr>
                <a:defRPr/>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3"/>
          <p:cNvSpPr>
            <a:spLocks noGrp="1"/>
          </p:cNvSpPr>
          <p:nvPr>
            <p:ph type="dt" sz="half" idx="10"/>
          </p:nvPr>
        </p:nvSpPr>
        <p:spPr/>
        <p:txBody>
          <a:bodyPr/>
          <a:lstStyle>
            <a:lvl1pPr>
              <a:defRPr/>
            </a:lvl1pPr>
          </a:lstStyle>
          <a:p>
            <a:pPr defTabSz="685800">
              <a:defRPr/>
            </a:pPr>
            <a:fld id="{3C0162BA-A832-40D8-8A27-26EDA71F7F6C}" type="datetime1">
              <a:rPr kumimoji="0" lang="zh-TW" altLang="en-US" smtClean="0">
                <a:solidFill>
                  <a:prstClr val="black">
                    <a:tint val="75000"/>
                  </a:prstClr>
                </a:solidFill>
              </a:rPr>
              <a:pPr defTabSz="685800">
                <a:defRPr/>
              </a:pPr>
              <a:t>2019/9/4</a:t>
            </a:fld>
            <a:endParaRPr kumimoji="0"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defTabSz="685800">
              <a:defRPr/>
            </a:pPr>
            <a:fld id="{25E8587A-022B-44D4-8697-C5F7884F2683}"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3161147971"/>
      </p:ext>
    </p:extLst>
  </p:cSld>
  <p:clrMapOvr>
    <a:masterClrMapping/>
  </p:clrMapOvr>
  <p:transition spd="slow">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defTabSz="685800">
              <a:defRPr/>
            </a:pPr>
            <a:fld id="{3FDD610E-0F02-4C39-BA78-B0440227FE40}" type="datetime1">
              <a:rPr kumimoji="0" lang="zh-TW" altLang="en-US" smtClean="0">
                <a:solidFill>
                  <a:prstClr val="black">
                    <a:tint val="75000"/>
                  </a:prstClr>
                </a:solidFill>
              </a:rPr>
              <a:pPr defTabSz="685800">
                <a:defRPr/>
              </a:pPr>
              <a:t>2019/9/4</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4A4EAF79-1543-4CEC-9B4F-E41D6BF06000}"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718599945"/>
      </p:ext>
    </p:extLst>
  </p:cSld>
  <p:clrMapOvr>
    <a:masterClrMapping/>
  </p:clrMapOvr>
  <p:transition spd="slow">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defTabSz="685800">
              <a:defRPr/>
            </a:pPr>
            <a:fld id="{2397CE8E-1072-4C31-9AD5-ABF60147A6A8}" type="datetime1">
              <a:rPr kumimoji="0" lang="zh-TW" altLang="en-US" smtClean="0">
                <a:solidFill>
                  <a:prstClr val="black">
                    <a:tint val="75000"/>
                  </a:prstClr>
                </a:solidFill>
              </a:rPr>
              <a:pPr defTabSz="685800">
                <a:defRPr/>
              </a:pPr>
              <a:t>2019/9/4</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D6588E13-CF47-4F8F-8478-90EB4308EE5B}"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146397631"/>
      </p:ext>
    </p:extLst>
  </p:cSld>
  <p:clrMapOvr>
    <a:masterClrMapping/>
  </p:clrMapOvr>
  <p:transition spd="slow">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pPr>
            <a:fld id="{09EAEFA3-C2CA-45B8-AADA-79D48DC53A8D}"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2019/9/4</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6253160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pPr>
            <a:fld id="{79205F19-CA56-475A-B318-BC36C4638C56}"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2019/9/4</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42944906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pPr defTabSz="685800" fontAlgn="auto">
              <a:spcBef>
                <a:spcPts val="0"/>
              </a:spcBef>
              <a:spcAft>
                <a:spcPts val="0"/>
              </a:spcAft>
            </a:pPr>
            <a:fld id="{BA65A5E5-C154-46E2-85C8-6CE46CEA2B0C}"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2019/9/4</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2067948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pPr defTabSz="685800" fontAlgn="auto">
              <a:spcBef>
                <a:spcPts val="0"/>
              </a:spcBef>
              <a:spcAft>
                <a:spcPts val="0"/>
              </a:spcAft>
            </a:pPr>
            <a:fld id="{C63CFA7E-C3BF-44D5-A9DD-7C1DC5446D0C}"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2019/9/4</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6212142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pPr defTabSz="685800" fontAlgn="auto">
              <a:spcBef>
                <a:spcPts val="0"/>
              </a:spcBef>
              <a:spcAft>
                <a:spcPts val="0"/>
              </a:spcAft>
            </a:pPr>
            <a:fld id="{6140985E-4F5D-4717-B6E2-81D820F8882D}"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2019/9/4</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8" name="Footer Placeholder 7"/>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9" name="Slide Number Placeholder 8"/>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1895620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pPr defTabSz="685800" fontAlgn="auto">
              <a:spcBef>
                <a:spcPts val="0"/>
              </a:spcBef>
              <a:spcAft>
                <a:spcPts val="0"/>
              </a:spcAft>
            </a:pPr>
            <a:fld id="{C37788AF-912C-41C8-9735-F8ADA712270C}"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2019/9/4</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4" name="Footer Placeholder 3"/>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Slide Number Placeholder 4"/>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41265533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fontAlgn="auto">
              <a:spcBef>
                <a:spcPts val="0"/>
              </a:spcBef>
              <a:spcAft>
                <a:spcPts val="0"/>
              </a:spcAft>
            </a:pPr>
            <a:fld id="{3B0AFE68-D8F1-428C-9701-020F38025951}"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2019/9/4</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3" name="Footer Placeholder 2"/>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1730847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A7A1FBCF-C996-4E75-B5E0-B39D9DA0EF1A}" type="slidenum">
              <a:rPr lang="zh-TW" altLang="en-US"/>
              <a:pPr>
                <a:defRPr/>
              </a:pPr>
              <a:t>‹#›</a:t>
            </a:fld>
            <a:endParaRPr lang="zh-TW"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Date Placeholder 4"/>
          <p:cNvSpPr>
            <a:spLocks noGrp="1"/>
          </p:cNvSpPr>
          <p:nvPr>
            <p:ph type="dt" sz="half" idx="10"/>
          </p:nvPr>
        </p:nvSpPr>
        <p:spPr/>
        <p:txBody>
          <a:bodyPr/>
          <a:lstStyle/>
          <a:p>
            <a:pPr defTabSz="685800" fontAlgn="auto">
              <a:spcBef>
                <a:spcPts val="0"/>
              </a:spcBef>
              <a:spcAft>
                <a:spcPts val="0"/>
              </a:spcAft>
            </a:pPr>
            <a:fld id="{CD6BBEDE-BB5A-40CD-9204-384F3B97243A}"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2019/9/4</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6841773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Date Placeholder 4"/>
          <p:cNvSpPr>
            <a:spLocks noGrp="1"/>
          </p:cNvSpPr>
          <p:nvPr>
            <p:ph type="dt" sz="half" idx="10"/>
          </p:nvPr>
        </p:nvSpPr>
        <p:spPr/>
        <p:txBody>
          <a:bodyPr/>
          <a:lstStyle/>
          <a:p>
            <a:pPr defTabSz="685800" fontAlgn="auto">
              <a:spcBef>
                <a:spcPts val="0"/>
              </a:spcBef>
              <a:spcAft>
                <a:spcPts val="0"/>
              </a:spcAft>
            </a:pPr>
            <a:fld id="{DECEE603-D0EC-4122-8E7E-F650B3DA1378}"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2019/9/4</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15357421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pPr>
            <a:fld id="{D47FBCD8-7503-4910-B5CF-3796322CA145}"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2019/9/4</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21265302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pPr>
            <a:fld id="{A6D48FEB-E05B-455B-931D-4636198AFE75}"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2019/9/4</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2040158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5" y="593369"/>
            <a:ext cx="8520599" cy="763599"/>
          </a:xfrm>
          <a:prstGeom prst="rect">
            <a:avLst/>
          </a:prstGeom>
        </p:spPr>
        <p:txBody>
          <a:bodyPr lIns="91425" tIns="91425" rIns="91425" bIns="91425" anchor="t"/>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5" y="1536633"/>
            <a:ext cx="8520599" cy="4555200"/>
          </a:xfrm>
          <a:prstGeom prst="rect">
            <a:avLst/>
          </a:prstGeom>
        </p:spPr>
        <p:txBody>
          <a:bodyPr lIns="91425" tIns="91425" rIns="91425" b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19"/>
          <p:cNvSpPr txBox="1">
            <a:spLocks noGrp="1"/>
          </p:cNvSpPr>
          <p:nvPr>
            <p:ph type="sldNum" idx="10"/>
          </p:nvPr>
        </p:nvSpPr>
        <p:spPr>
          <a:xfrm>
            <a:off x="8472492" y="6218246"/>
            <a:ext cx="549275" cy="523875"/>
          </a:xfrm>
        </p:spPr>
        <p:txBody>
          <a:bodyPr lIns="91425" tIns="91425" rIns="91425" bIns="91425" anchorCtr="0">
            <a:noAutofit/>
          </a:bodyPr>
          <a:lstStyle>
            <a:lvl1pPr>
              <a:defRPr/>
            </a:lvl1pPr>
          </a:lstStyle>
          <a:p>
            <a:pPr defTabSz="685800" fontAlgn="auto">
              <a:spcBef>
                <a:spcPts val="0"/>
              </a:spcBef>
              <a:spcAft>
                <a:spcPts val="0"/>
              </a:spcAft>
              <a:defRPr/>
            </a:pPr>
            <a:fld id="{DF9460B3-9ABE-4C9D-A384-F253A5F08D44}" type="slidenum">
              <a:rPr kumimoji="0" lang="en-US" altLang="zh-TW"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defRPr/>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26312604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5333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大標題 - 上方">
    <p:spTree>
      <p:nvGrpSpPr>
        <p:cNvPr id="1" name=""/>
        <p:cNvGrpSpPr/>
        <p:nvPr/>
      </p:nvGrpSpPr>
      <p:grpSpPr>
        <a:xfrm>
          <a:off x="0" y="0"/>
          <a:ext cx="0" cy="0"/>
          <a:chOff x="0" y="0"/>
          <a:chExt cx="0" cy="0"/>
        </a:xfrm>
      </p:grpSpPr>
      <p:sp>
        <p:nvSpPr>
          <p:cNvPr id="48" name="大標題文字"/>
          <p:cNvSpPr txBox="1">
            <a:spLocks noGrp="1"/>
          </p:cNvSpPr>
          <p:nvPr>
            <p:ph type="title"/>
          </p:nvPr>
        </p:nvSpPr>
        <p:spPr>
          <a:prstGeom prst="rect">
            <a:avLst/>
          </a:prstGeom>
        </p:spPr>
        <p:txBody>
          <a:bodyPr/>
          <a:lstStyle/>
          <a:p>
            <a:r>
              <a:t>大標題文字</a:t>
            </a:r>
          </a:p>
        </p:txBody>
      </p:sp>
      <p:sp>
        <p:nvSpPr>
          <p:cNvPr id="49" name="幻燈片編號"/>
          <p:cNvSpPr txBox="1">
            <a:spLocks noGrp="1"/>
          </p:cNvSpPr>
          <p:nvPr>
            <p:ph type="sldNum" sz="quarter" idx="2"/>
          </p:nvPr>
        </p:nvSpPr>
        <p:spPr>
          <a:prstGeom prst="rect">
            <a:avLst/>
          </a:prstGeom>
        </p:spPr>
        <p:txBody>
          <a:bodyPr/>
          <a:lstStyle/>
          <a:p>
            <a:pPr defTabSz="685800" fontAlgn="auto">
              <a:spcBef>
                <a:spcPts val="0"/>
              </a:spcBef>
              <a:spcAft>
                <a:spcPts val="0"/>
              </a:spcAft>
            </a:pPr>
            <a:fld id="{86CB4B4D-7CA3-9044-876B-883B54F8677D}" type="slidenum">
              <a:rPr kumimoji="0" lang="en-US" altLang="zh-TW" smtClean="0">
                <a:solidFill>
                  <a:prstClr val="black">
                    <a:tint val="75000"/>
                  </a:prstClr>
                </a:solidFill>
                <a:latin typeface="Calibri" panose="020F0502020204030204"/>
                <a:ea typeface="+mn-ea"/>
              </a:rPr>
              <a:pPr defTabSz="685800" fontAlgn="auto">
                <a:spcBef>
                  <a:spcPts val="0"/>
                </a:spcBef>
                <a:spcAft>
                  <a:spcPts val="0"/>
                </a:spcAft>
              </a:pPr>
              <a:t>‹#›</a:t>
            </a:fld>
            <a:endParaRPr kumimoji="0" lang="en-US" altLang="zh-TW">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1425014731"/>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FFFB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2141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a:extLst/>
          </p:cNvPr>
          <p:cNvSpPr>
            <a:spLocks noGrp="1"/>
          </p:cNvSpPr>
          <p:nvPr>
            <p:ph type="dt" sz="half" idx="10"/>
          </p:nvPr>
        </p:nvSpPr>
        <p:spPr/>
        <p:txBody>
          <a:bodyPr/>
          <a:lstStyle>
            <a:lvl1pPr>
              <a:defRPr/>
            </a:lvl1pPr>
          </a:lstStyle>
          <a:p>
            <a:pPr defTabSz="685800">
              <a:defRPr/>
            </a:pPr>
            <a:fld id="{12B633F6-CB92-48BF-BC69-652D4ED2702B}" type="datetime1">
              <a:rPr kumimoji="0" lang="zh-TW" altLang="en-US" smtClean="0">
                <a:solidFill>
                  <a:prstClr val="black">
                    <a:tint val="75000"/>
                  </a:prstClr>
                </a:solidFill>
              </a:rPr>
              <a:pPr defTabSz="685800">
                <a:defRPr/>
              </a:pPr>
              <a:t>2019/9/4</a:t>
            </a:fld>
            <a:endParaRPr kumimoji="0" lang="zh-CN" altLang="en-US">
              <a:solidFill>
                <a:prstClr val="black">
                  <a:tint val="75000"/>
                </a:prstClr>
              </a:solidFill>
            </a:endParaRPr>
          </a:p>
        </p:txBody>
      </p:sp>
      <p:sp>
        <p:nvSpPr>
          <p:cNvPr id="5" name="页脚占位符 4">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a:extLst/>
          </p:cNvPr>
          <p:cNvSpPr>
            <a:spLocks noGrp="1"/>
          </p:cNvSpPr>
          <p:nvPr>
            <p:ph type="sldNum" sz="quarter" idx="12"/>
          </p:nvPr>
        </p:nvSpPr>
        <p:spPr/>
        <p:txBody>
          <a:bodyPr/>
          <a:lstStyle>
            <a:lvl1pPr>
              <a:defRPr/>
            </a:lvl1pPr>
          </a:lstStyle>
          <a:p>
            <a:pPr defTabSz="685800">
              <a:defRPr/>
            </a:pPr>
            <a:fld id="{B62E7DA7-DE97-4DBF-B795-D344E568CEDE}"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2763276027"/>
      </p:ext>
    </p:extLst>
  </p:cSld>
  <p:clrMapOvr>
    <a:masterClrMapping/>
  </p:clrMapOvr>
  <p:transition spd="slow">
    <p:split orient="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p:cNvPr>
          <p:cNvSpPr>
            <a:spLocks noGrp="1"/>
          </p:cNvSpPr>
          <p:nvPr>
            <p:ph type="dt" sz="half" idx="10"/>
          </p:nvPr>
        </p:nvSpPr>
        <p:spPr/>
        <p:txBody>
          <a:bodyPr/>
          <a:lstStyle>
            <a:lvl1pPr>
              <a:defRPr/>
            </a:lvl1pPr>
          </a:lstStyle>
          <a:p>
            <a:pPr defTabSz="685800">
              <a:defRPr/>
            </a:pPr>
            <a:fld id="{688A1DE0-623C-4871-AACB-E8982466F302}" type="datetime1">
              <a:rPr kumimoji="0" lang="zh-TW" altLang="en-US" smtClean="0">
                <a:solidFill>
                  <a:prstClr val="black">
                    <a:tint val="75000"/>
                  </a:prstClr>
                </a:solidFill>
              </a:rPr>
              <a:pPr defTabSz="685800">
                <a:defRPr/>
              </a:pPr>
              <a:t>2019/9/4</a:t>
            </a:fld>
            <a:endParaRPr kumimoji="0" lang="zh-CN" altLang="en-US">
              <a:solidFill>
                <a:prstClr val="black">
                  <a:tint val="75000"/>
                </a:prstClr>
              </a:solidFill>
            </a:endParaRPr>
          </a:p>
        </p:txBody>
      </p:sp>
      <p:sp>
        <p:nvSpPr>
          <p:cNvPr id="5" name="页脚占位符 4">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a:extLst/>
          </p:cNvPr>
          <p:cNvSpPr>
            <a:spLocks noGrp="1"/>
          </p:cNvSpPr>
          <p:nvPr>
            <p:ph type="sldNum" sz="quarter" idx="12"/>
          </p:nvPr>
        </p:nvSpPr>
        <p:spPr/>
        <p:txBody>
          <a:bodyPr/>
          <a:lstStyle>
            <a:lvl1pPr>
              <a:defRPr/>
            </a:lvl1pPr>
          </a:lstStyle>
          <a:p>
            <a:pPr defTabSz="685800">
              <a:defRPr/>
            </a:pPr>
            <a:fld id="{C41AEB01-6F54-4125-BD7F-BC395CA918FE}"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2100052225"/>
      </p:ext>
    </p:extLst>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9A53D100-23FF-4ADE-9545-AC8A4B7D1087}" type="slidenum">
              <a:rPr lang="zh-TW" altLang="en-US"/>
              <a:pPr>
                <a:defRPr/>
              </a:pPr>
              <a:t>‹#›</a:t>
            </a:fld>
            <a:endParaRPr lang="zh-TW"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p:cNvPr>
          <p:cNvSpPr>
            <a:spLocks noGrp="1"/>
          </p:cNvSpPr>
          <p:nvPr>
            <p:ph type="dt" sz="half" idx="10"/>
          </p:nvPr>
        </p:nvSpPr>
        <p:spPr/>
        <p:txBody>
          <a:bodyPr/>
          <a:lstStyle>
            <a:lvl1pPr>
              <a:defRPr/>
            </a:lvl1pPr>
          </a:lstStyle>
          <a:p>
            <a:pPr defTabSz="685800">
              <a:defRPr/>
            </a:pPr>
            <a:fld id="{74E7E230-9501-448F-85A6-F9A148E84C4C}" type="datetime1">
              <a:rPr kumimoji="0" lang="zh-TW" altLang="en-US" smtClean="0">
                <a:solidFill>
                  <a:prstClr val="black">
                    <a:tint val="75000"/>
                  </a:prstClr>
                </a:solidFill>
              </a:rPr>
              <a:pPr defTabSz="685800">
                <a:defRPr/>
              </a:pPr>
              <a:t>2019/9/4</a:t>
            </a:fld>
            <a:endParaRPr kumimoji="0" lang="zh-CN" altLang="en-US">
              <a:solidFill>
                <a:prstClr val="black">
                  <a:tint val="75000"/>
                </a:prstClr>
              </a:solidFill>
            </a:endParaRPr>
          </a:p>
        </p:txBody>
      </p:sp>
      <p:sp>
        <p:nvSpPr>
          <p:cNvPr id="5" name="页脚占位符 4">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a:extLst/>
          </p:cNvPr>
          <p:cNvSpPr>
            <a:spLocks noGrp="1"/>
          </p:cNvSpPr>
          <p:nvPr>
            <p:ph type="sldNum" sz="quarter" idx="12"/>
          </p:nvPr>
        </p:nvSpPr>
        <p:spPr/>
        <p:txBody>
          <a:bodyPr/>
          <a:lstStyle>
            <a:lvl1pPr>
              <a:defRPr/>
            </a:lvl1pPr>
          </a:lstStyle>
          <a:p>
            <a:pPr defTabSz="685800">
              <a:defRPr/>
            </a:pPr>
            <a:fld id="{DD8D99C7-8628-48E7-8645-241C41EA22DC}"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3339094234"/>
      </p:ext>
    </p:extLst>
  </p:cSld>
  <p:clrMapOvr>
    <a:masterClrMapping/>
  </p:clrMapOvr>
  <p:transition spd="slow">
    <p:split orient="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p:cNvPr>
          <p:cNvSpPr>
            <a:spLocks noGrp="1"/>
          </p:cNvSpPr>
          <p:nvPr>
            <p:ph type="dt" sz="half" idx="10"/>
          </p:nvPr>
        </p:nvSpPr>
        <p:spPr/>
        <p:txBody>
          <a:bodyPr/>
          <a:lstStyle>
            <a:lvl1pPr>
              <a:defRPr/>
            </a:lvl1pPr>
          </a:lstStyle>
          <a:p>
            <a:pPr defTabSz="685800">
              <a:defRPr/>
            </a:pPr>
            <a:fld id="{BFB3186A-DDEB-486E-A9CC-44FCB6CFB126}" type="datetime1">
              <a:rPr kumimoji="0" lang="zh-TW" altLang="en-US" smtClean="0">
                <a:solidFill>
                  <a:prstClr val="black">
                    <a:tint val="75000"/>
                  </a:prstClr>
                </a:solidFill>
              </a:rPr>
              <a:pPr defTabSz="685800">
                <a:defRPr/>
              </a:pPr>
              <a:t>2019/9/4</a:t>
            </a:fld>
            <a:endParaRPr kumimoji="0" lang="zh-CN" altLang="en-US">
              <a:solidFill>
                <a:prstClr val="black">
                  <a:tint val="75000"/>
                </a:prstClr>
              </a:solidFill>
            </a:endParaRPr>
          </a:p>
        </p:txBody>
      </p:sp>
      <p:sp>
        <p:nvSpPr>
          <p:cNvPr id="6" name="页脚占位符 4">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7" name="灯片编号占位符 5">
            <a:extLst/>
          </p:cNvPr>
          <p:cNvSpPr>
            <a:spLocks noGrp="1"/>
          </p:cNvSpPr>
          <p:nvPr>
            <p:ph type="sldNum" sz="quarter" idx="12"/>
          </p:nvPr>
        </p:nvSpPr>
        <p:spPr/>
        <p:txBody>
          <a:bodyPr/>
          <a:lstStyle>
            <a:lvl1pPr>
              <a:defRPr/>
            </a:lvl1pPr>
          </a:lstStyle>
          <a:p>
            <a:pPr defTabSz="685800">
              <a:defRPr/>
            </a:pPr>
            <a:fld id="{4D7EE5D2-D418-4F55-98AF-50E6B3C81489}"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1999588551"/>
      </p:ext>
    </p:extLst>
  </p:cSld>
  <p:clrMapOvr>
    <a:masterClrMapping/>
  </p:clrMapOvr>
  <p:transition spd="slow">
    <p:split orient="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p:cNvPr>
          <p:cNvSpPr>
            <a:spLocks noGrp="1"/>
          </p:cNvSpPr>
          <p:nvPr>
            <p:ph type="dt" sz="half" idx="10"/>
          </p:nvPr>
        </p:nvSpPr>
        <p:spPr/>
        <p:txBody>
          <a:bodyPr/>
          <a:lstStyle>
            <a:lvl1pPr>
              <a:defRPr/>
            </a:lvl1pPr>
          </a:lstStyle>
          <a:p>
            <a:pPr defTabSz="685800">
              <a:defRPr/>
            </a:pPr>
            <a:fld id="{24326FDA-8488-481E-BC0A-2A10529C7209}" type="datetime1">
              <a:rPr kumimoji="0" lang="zh-TW" altLang="en-US" smtClean="0">
                <a:solidFill>
                  <a:prstClr val="black">
                    <a:tint val="75000"/>
                  </a:prstClr>
                </a:solidFill>
              </a:rPr>
              <a:pPr defTabSz="685800">
                <a:defRPr/>
              </a:pPr>
              <a:t>2019/9/4</a:t>
            </a:fld>
            <a:endParaRPr kumimoji="0" lang="zh-CN" altLang="en-US">
              <a:solidFill>
                <a:prstClr val="black">
                  <a:tint val="75000"/>
                </a:prstClr>
              </a:solidFill>
            </a:endParaRPr>
          </a:p>
        </p:txBody>
      </p:sp>
      <p:sp>
        <p:nvSpPr>
          <p:cNvPr id="8" name="页脚占位符 4">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9" name="灯片编号占位符 5">
            <a:extLst/>
          </p:cNvPr>
          <p:cNvSpPr>
            <a:spLocks noGrp="1"/>
          </p:cNvSpPr>
          <p:nvPr>
            <p:ph type="sldNum" sz="quarter" idx="12"/>
          </p:nvPr>
        </p:nvSpPr>
        <p:spPr/>
        <p:txBody>
          <a:bodyPr/>
          <a:lstStyle>
            <a:lvl1pPr>
              <a:defRPr/>
            </a:lvl1pPr>
          </a:lstStyle>
          <a:p>
            <a:pPr defTabSz="685800">
              <a:defRPr/>
            </a:pPr>
            <a:fld id="{7257D12E-750C-4F4A-A80F-77CAE060BD20}"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1908296038"/>
      </p:ext>
    </p:extLst>
  </p:cSld>
  <p:clrMapOvr>
    <a:masterClrMapping/>
  </p:clrMapOvr>
  <p:transition spd="slow">
    <p:split orient="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p:cNvPr>
          <p:cNvSpPr>
            <a:spLocks noGrp="1"/>
          </p:cNvSpPr>
          <p:nvPr>
            <p:ph type="dt" sz="half" idx="10"/>
          </p:nvPr>
        </p:nvSpPr>
        <p:spPr/>
        <p:txBody>
          <a:bodyPr/>
          <a:lstStyle>
            <a:lvl1pPr>
              <a:defRPr/>
            </a:lvl1pPr>
          </a:lstStyle>
          <a:p>
            <a:pPr defTabSz="685800">
              <a:defRPr/>
            </a:pPr>
            <a:fld id="{9536197F-8671-4170-A1C8-4B7A031D1DC5}" type="datetime1">
              <a:rPr kumimoji="0" lang="zh-TW" altLang="en-US" smtClean="0">
                <a:solidFill>
                  <a:prstClr val="black">
                    <a:tint val="75000"/>
                  </a:prstClr>
                </a:solidFill>
              </a:rPr>
              <a:pPr defTabSz="685800">
                <a:defRPr/>
              </a:pPr>
              <a:t>2019/9/4</a:t>
            </a:fld>
            <a:endParaRPr kumimoji="0" lang="zh-CN" altLang="en-US">
              <a:solidFill>
                <a:prstClr val="black">
                  <a:tint val="75000"/>
                </a:prstClr>
              </a:solidFill>
            </a:endParaRPr>
          </a:p>
        </p:txBody>
      </p:sp>
      <p:sp>
        <p:nvSpPr>
          <p:cNvPr id="4" name="页脚占位符 4">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5" name="灯片编号占位符 5">
            <a:extLst/>
          </p:cNvPr>
          <p:cNvSpPr>
            <a:spLocks noGrp="1"/>
          </p:cNvSpPr>
          <p:nvPr>
            <p:ph type="sldNum" sz="quarter" idx="12"/>
          </p:nvPr>
        </p:nvSpPr>
        <p:spPr/>
        <p:txBody>
          <a:bodyPr/>
          <a:lstStyle>
            <a:lvl1pPr>
              <a:defRPr/>
            </a:lvl1pPr>
          </a:lstStyle>
          <a:p>
            <a:pPr defTabSz="685800">
              <a:defRPr/>
            </a:pPr>
            <a:fld id="{83F707B2-EDDE-44B3-B889-335D33F54717}"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2575967736"/>
      </p:ext>
    </p:extLst>
  </p:cSld>
  <p:clrMapOvr>
    <a:masterClrMapping/>
  </p:clrMapOvr>
  <p:transition spd="slow">
    <p:split orient="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2" name="组合 8"/>
          <p:cNvGrpSpPr>
            <a:grpSpLocks/>
          </p:cNvGrpSpPr>
          <p:nvPr userDrawn="1"/>
        </p:nvGrpSpPr>
        <p:grpSpPr bwMode="auto">
          <a:xfrm>
            <a:off x="0" y="0"/>
            <a:ext cx="9144000" cy="6858000"/>
            <a:chOff x="0" y="0"/>
            <a:chExt cx="12192001" cy="6858000"/>
          </a:xfrm>
        </p:grpSpPr>
        <p:sp>
          <p:nvSpPr>
            <p:cNvPr id="3" name="矩形 2">
              <a:extLst/>
            </p:cNvPr>
            <p:cNvSpPr/>
            <p:nvPr userDrawn="1"/>
          </p:nvSpPr>
          <p:spPr>
            <a:xfrm>
              <a:off x="0" y="0"/>
              <a:ext cx="12192001"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panose="020F0502020204030204"/>
                <a:cs typeface="+mn-cs"/>
              </a:endParaRPr>
            </a:p>
          </p:txBody>
        </p:sp>
        <p:sp>
          <p:nvSpPr>
            <p:cNvPr id="4" name="矩形 3">
              <a:extLst/>
            </p:cNvPr>
            <p:cNvSpPr/>
            <p:nvPr userDrawn="1"/>
          </p:nvSpPr>
          <p:spPr>
            <a:xfrm>
              <a:off x="0" y="6519863"/>
              <a:ext cx="12192001"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panose="020F0502020204030204"/>
                <a:cs typeface="+mn-cs"/>
              </a:endParaRPr>
            </a:p>
          </p:txBody>
        </p:sp>
        <p:sp>
          <p:nvSpPr>
            <p:cNvPr id="5" name="矩形 4">
              <a:extLst/>
            </p:cNvPr>
            <p:cNvSpPr/>
            <p:nvPr userDrawn="1"/>
          </p:nvSpPr>
          <p:spPr>
            <a:xfrm rot="5400000">
              <a:off x="8757445" y="3286919"/>
              <a:ext cx="6530975"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panose="020F0502020204030204"/>
                <a:cs typeface="+mn-cs"/>
              </a:endParaRPr>
            </a:p>
          </p:txBody>
        </p:sp>
        <p:sp>
          <p:nvSpPr>
            <p:cNvPr id="6" name="矩形 5">
              <a:extLst/>
            </p:cNvPr>
            <p:cNvSpPr/>
            <p:nvPr userDrawn="1"/>
          </p:nvSpPr>
          <p:spPr>
            <a:xfrm rot="5400000">
              <a:off x="-3096419" y="3286919"/>
              <a:ext cx="6530975"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panose="020F0502020204030204"/>
                <a:cs typeface="+mn-cs"/>
              </a:endParaRPr>
            </a:p>
          </p:txBody>
        </p:sp>
      </p:grpSp>
      <p:sp>
        <p:nvSpPr>
          <p:cNvPr id="7" name="日期占位符 1">
            <a:extLst/>
          </p:cNvPr>
          <p:cNvSpPr>
            <a:spLocks noGrp="1"/>
          </p:cNvSpPr>
          <p:nvPr>
            <p:ph type="dt" sz="half" idx="10"/>
          </p:nvPr>
        </p:nvSpPr>
        <p:spPr/>
        <p:txBody>
          <a:bodyPr/>
          <a:lstStyle>
            <a:lvl1pPr>
              <a:defRPr/>
            </a:lvl1pPr>
          </a:lstStyle>
          <a:p>
            <a:pPr defTabSz="685800">
              <a:defRPr/>
            </a:pPr>
            <a:fld id="{F3452AAD-4BFE-401F-8BA8-DE6E736340AB}" type="datetime1">
              <a:rPr kumimoji="0" lang="zh-TW" altLang="en-US" smtClean="0">
                <a:solidFill>
                  <a:prstClr val="black">
                    <a:tint val="75000"/>
                  </a:prstClr>
                </a:solidFill>
              </a:rPr>
              <a:pPr defTabSz="685800">
                <a:defRPr/>
              </a:pPr>
              <a:t>2019/9/4</a:t>
            </a:fld>
            <a:endParaRPr kumimoji="0" lang="zh-CN" altLang="en-US">
              <a:solidFill>
                <a:prstClr val="black">
                  <a:tint val="75000"/>
                </a:prstClr>
              </a:solidFill>
            </a:endParaRPr>
          </a:p>
        </p:txBody>
      </p:sp>
      <p:sp>
        <p:nvSpPr>
          <p:cNvPr id="8" name="页脚占位符 2">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9" name="灯片编号占位符 3">
            <a:extLst/>
          </p:cNvPr>
          <p:cNvSpPr>
            <a:spLocks noGrp="1"/>
          </p:cNvSpPr>
          <p:nvPr>
            <p:ph type="sldNum" sz="quarter" idx="12"/>
          </p:nvPr>
        </p:nvSpPr>
        <p:spPr>
          <a:xfrm>
            <a:off x="7086600" y="6492876"/>
            <a:ext cx="2057400" cy="365125"/>
          </a:xfrm>
        </p:spPr>
        <p:txBody>
          <a:bodyPr/>
          <a:lstStyle>
            <a:lvl1pPr>
              <a:defRPr sz="1350">
                <a:solidFill>
                  <a:schemeClr val="bg1"/>
                </a:solidFill>
              </a:defRPr>
            </a:lvl1pPr>
          </a:lstStyle>
          <a:p>
            <a:pPr defTabSz="685800">
              <a:defRPr/>
            </a:pPr>
            <a:fld id="{FBCD2584-5F50-409F-9173-E45651911E53}" type="slidenum">
              <a:rPr kumimoji="0" lang="zh-CN" altLang="en-US" smtClean="0">
                <a:solidFill>
                  <a:prstClr val="white"/>
                </a:solidFill>
                <a:ea typeface="等线" pitchFamily="2" charset="-122"/>
              </a:rPr>
              <a:pPr defTabSz="685800">
                <a:defRPr/>
              </a:pPr>
              <a:t>‹#›</a:t>
            </a:fld>
            <a:endParaRPr kumimoji="0" lang="zh-CN" altLang="en-US">
              <a:solidFill>
                <a:prstClr val="white"/>
              </a:solidFill>
              <a:ea typeface="等线" pitchFamily="2" charset="-122"/>
            </a:endParaRPr>
          </a:p>
        </p:txBody>
      </p:sp>
    </p:spTree>
    <p:extLst>
      <p:ext uri="{BB962C8B-B14F-4D97-AF65-F5344CB8AC3E}">
        <p14:creationId xmlns:p14="http://schemas.microsoft.com/office/powerpoint/2010/main" val="3070052615"/>
      </p:ext>
    </p:extLst>
  </p:cSld>
  <p:clrMapOvr>
    <a:masterClrMapping/>
  </p:clrMapOvr>
  <p:transition spd="slow">
    <p:split orient="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文本框 7">
            <a:extLst/>
          </p:cNvPr>
          <p:cNvSpPr txBox="1">
            <a:spLocks noChangeArrowheads="1"/>
          </p:cNvSpPr>
          <p:nvPr userDrawn="1"/>
        </p:nvSpPr>
        <p:spPr bwMode="auto">
          <a:xfrm>
            <a:off x="2150269" y="1106489"/>
            <a:ext cx="4833938"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本模板由王鱼</a:t>
            </a:r>
            <a:r>
              <a:rPr kumimoji="0" lang="en-US" altLang="zh-CN"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(SEVEN)</a:t>
            </a:r>
            <a:r>
              <a:rPr kumimoji="0" lang="zh-CN" altLang="en-US"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原创设计发布</a:t>
            </a:r>
            <a:endParaRPr kumimoji="0" lang="en-US" altLang="zh-CN"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请勿用于商业用途</a:t>
            </a:r>
          </a:p>
        </p:txBody>
      </p:sp>
      <p:pic>
        <p:nvPicPr>
          <p:cNvPr id="3" name="图片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2219" y="2835275"/>
            <a:ext cx="1352550" cy="17907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 name="文本框 9">
            <a:extLst/>
          </p:cNvPr>
          <p:cNvSpPr txBox="1">
            <a:spLocks noChangeArrowheads="1"/>
          </p:cNvSpPr>
          <p:nvPr userDrawn="1"/>
        </p:nvSpPr>
        <p:spPr bwMode="auto">
          <a:xfrm>
            <a:off x="1760935" y="4884738"/>
            <a:ext cx="2853928" cy="5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扫码关注个人公众号“职场演示”</a:t>
            </a:r>
            <a:endPar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获取更多优质免费模板，学习</a:t>
            </a:r>
            <a:r>
              <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PPT</a:t>
            </a: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制作技巧</a:t>
            </a:r>
          </a:p>
        </p:txBody>
      </p:sp>
      <p:pic>
        <p:nvPicPr>
          <p:cNvPr id="5" name="图片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38801" y="2851150"/>
            <a:ext cx="1345406" cy="1760538"/>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 name="文本框 11">
            <a:extLst/>
          </p:cNvPr>
          <p:cNvSpPr txBox="1">
            <a:spLocks noChangeArrowheads="1"/>
          </p:cNvSpPr>
          <p:nvPr userDrawn="1"/>
        </p:nvSpPr>
        <p:spPr bwMode="auto">
          <a:xfrm>
            <a:off x="4852987" y="4884738"/>
            <a:ext cx="2853929" cy="5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模板虽美，原创不易</a:t>
            </a:r>
            <a:endPar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如果觉得物超所值，请随意打赏</a:t>
            </a:r>
            <a:endPar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p:txBody>
      </p:sp>
      <p:sp>
        <p:nvSpPr>
          <p:cNvPr id="7" name="矩形 6">
            <a:extLst/>
          </p:cNvPr>
          <p:cNvSpPr/>
          <p:nvPr userDrawn="1"/>
        </p:nvSpPr>
        <p:spPr>
          <a:xfrm>
            <a:off x="-4763" y="0"/>
            <a:ext cx="9144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ea typeface="等线" panose="020F0502020204030204"/>
              <a:cs typeface="+mn-cs"/>
            </a:endParaRPr>
          </a:p>
        </p:txBody>
      </p:sp>
      <p:grpSp>
        <p:nvGrpSpPr>
          <p:cNvPr id="8" name="组合 15"/>
          <p:cNvGrpSpPr>
            <a:grpSpLocks/>
          </p:cNvGrpSpPr>
          <p:nvPr userDrawn="1"/>
        </p:nvGrpSpPr>
        <p:grpSpPr bwMode="auto">
          <a:xfrm>
            <a:off x="0" y="0"/>
            <a:ext cx="9144000" cy="6858000"/>
            <a:chOff x="0" y="0"/>
            <a:chExt cx="12192001" cy="6858000"/>
          </a:xfrm>
        </p:grpSpPr>
        <p:sp>
          <p:nvSpPr>
            <p:cNvPr id="9" name="矩形 8">
              <a:extLst/>
            </p:cNvPr>
            <p:cNvSpPr/>
            <p:nvPr userDrawn="1"/>
          </p:nvSpPr>
          <p:spPr>
            <a:xfrm>
              <a:off x="0" y="0"/>
              <a:ext cx="12192001"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panose="020F0502020204030204"/>
                <a:cs typeface="+mn-cs"/>
              </a:endParaRPr>
            </a:p>
          </p:txBody>
        </p:sp>
        <p:sp>
          <p:nvSpPr>
            <p:cNvPr id="10" name="矩形 9">
              <a:extLst/>
            </p:cNvPr>
            <p:cNvSpPr/>
            <p:nvPr userDrawn="1"/>
          </p:nvSpPr>
          <p:spPr>
            <a:xfrm>
              <a:off x="0" y="6519863"/>
              <a:ext cx="12192001"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panose="020F0502020204030204"/>
                <a:cs typeface="+mn-cs"/>
              </a:endParaRPr>
            </a:p>
          </p:txBody>
        </p:sp>
        <p:sp>
          <p:nvSpPr>
            <p:cNvPr id="11" name="矩形 10">
              <a:extLst/>
            </p:cNvPr>
            <p:cNvSpPr/>
            <p:nvPr userDrawn="1"/>
          </p:nvSpPr>
          <p:spPr>
            <a:xfrm rot="5400000">
              <a:off x="8757445" y="3286919"/>
              <a:ext cx="6530975"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panose="020F0502020204030204"/>
                <a:cs typeface="+mn-cs"/>
              </a:endParaRPr>
            </a:p>
          </p:txBody>
        </p:sp>
        <p:sp>
          <p:nvSpPr>
            <p:cNvPr id="12" name="矩形 11">
              <a:extLst/>
            </p:cNvPr>
            <p:cNvSpPr/>
            <p:nvPr userDrawn="1"/>
          </p:nvSpPr>
          <p:spPr>
            <a:xfrm rot="5400000">
              <a:off x="-3096419" y="3286919"/>
              <a:ext cx="6530975"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panose="020F0502020204030204"/>
                <a:cs typeface="+mn-cs"/>
              </a:endParaRPr>
            </a:p>
          </p:txBody>
        </p:sp>
      </p:grpSp>
      <p:sp>
        <p:nvSpPr>
          <p:cNvPr id="13" name="文本框 20">
            <a:extLst/>
          </p:cNvPr>
          <p:cNvSpPr txBox="1">
            <a:spLocks noChangeArrowheads="1"/>
          </p:cNvSpPr>
          <p:nvPr userDrawn="1"/>
        </p:nvSpPr>
        <p:spPr bwMode="auto">
          <a:xfrm>
            <a:off x="2886075" y="6184900"/>
            <a:ext cx="34575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zh-CN" altLang="en-US" sz="900" b="0" i="0" u="none" strike="noStrike" kern="1200" cap="none" spc="0" normalizeH="0" baseline="0" noProof="0">
                <a:ln>
                  <a:noFill/>
                </a:ln>
                <a:solidFill>
                  <a:srgbClr val="FF0000"/>
                </a:solidFill>
                <a:effectLst/>
                <a:uLnTx/>
                <a:uFillTx/>
                <a:ea typeface="等线" pitchFamily="2" charset="-122"/>
                <a:cs typeface="+mn-cs"/>
              </a:rPr>
              <a:t>视图</a:t>
            </a:r>
            <a:r>
              <a:rPr kumimoji="0" lang="en-US" altLang="zh-CN"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a:t>
            </a:r>
            <a:r>
              <a:rPr kumimoji="0" lang="zh-CN" altLang="en-US"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母版</a:t>
            </a:r>
            <a:r>
              <a:rPr kumimoji="0" lang="en-US" altLang="zh-CN"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a:t>
            </a:r>
            <a:r>
              <a:rPr kumimoji="0" lang="zh-CN" altLang="en-US"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幻灯片母版中删除本页</a:t>
            </a:r>
            <a:endParaRPr kumimoji="0" lang="zh-CN" altLang="en-US" sz="900" b="0" i="0" u="none" strike="noStrike" kern="1200" cap="none" spc="0" normalizeH="0" baseline="0" noProof="0">
              <a:ln>
                <a:noFill/>
              </a:ln>
              <a:solidFill>
                <a:srgbClr val="FF0000"/>
              </a:solidFill>
              <a:effectLst/>
              <a:uLnTx/>
              <a:uFillTx/>
              <a:ea typeface="等线" pitchFamily="2" charset="-122"/>
              <a:cs typeface="+mn-cs"/>
            </a:endParaRPr>
          </a:p>
        </p:txBody>
      </p:sp>
    </p:spTree>
    <p:extLst>
      <p:ext uri="{BB962C8B-B14F-4D97-AF65-F5344CB8AC3E}">
        <p14:creationId xmlns:p14="http://schemas.microsoft.com/office/powerpoint/2010/main" val="1985850705"/>
      </p:ext>
    </p:extLst>
  </p:cSld>
  <p:clrMapOvr>
    <a:masterClrMapping/>
  </p:clrMapOvr>
  <p:transition spd="slow">
    <p:split orient="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3">
            <a:extLst/>
          </p:cNvPr>
          <p:cNvSpPr>
            <a:spLocks noGrp="1"/>
          </p:cNvSpPr>
          <p:nvPr>
            <p:ph type="dt" sz="half" idx="10"/>
          </p:nvPr>
        </p:nvSpPr>
        <p:spPr/>
        <p:txBody>
          <a:bodyPr/>
          <a:lstStyle>
            <a:lvl1pPr>
              <a:defRPr/>
            </a:lvl1pPr>
          </a:lstStyle>
          <a:p>
            <a:pPr defTabSz="685800">
              <a:defRPr/>
            </a:pPr>
            <a:fld id="{3C0162BA-A832-40D8-8A27-26EDA71F7F6C}" type="datetime1">
              <a:rPr kumimoji="0" lang="zh-TW" altLang="en-US" smtClean="0">
                <a:solidFill>
                  <a:prstClr val="black">
                    <a:tint val="75000"/>
                  </a:prstClr>
                </a:solidFill>
              </a:rPr>
              <a:pPr defTabSz="685800">
                <a:defRPr/>
              </a:pPr>
              <a:t>2019/9/4</a:t>
            </a:fld>
            <a:endParaRPr kumimoji="0" lang="zh-CN" altLang="en-US">
              <a:solidFill>
                <a:prstClr val="black">
                  <a:tint val="75000"/>
                </a:prstClr>
              </a:solidFill>
            </a:endParaRPr>
          </a:p>
        </p:txBody>
      </p:sp>
      <p:sp>
        <p:nvSpPr>
          <p:cNvPr id="6" name="页脚占位符 4">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7" name="灯片编号占位符 5">
            <a:extLst/>
          </p:cNvPr>
          <p:cNvSpPr>
            <a:spLocks noGrp="1"/>
          </p:cNvSpPr>
          <p:nvPr>
            <p:ph type="sldNum" sz="quarter" idx="12"/>
          </p:nvPr>
        </p:nvSpPr>
        <p:spPr/>
        <p:txBody>
          <a:bodyPr/>
          <a:lstStyle>
            <a:lvl1pPr>
              <a:defRPr/>
            </a:lvl1pPr>
          </a:lstStyle>
          <a:p>
            <a:pPr defTabSz="685800">
              <a:defRPr/>
            </a:pPr>
            <a:fld id="{25E8587A-022B-44D4-8697-C5F7884F2683}"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3131046393"/>
      </p:ext>
    </p:extLst>
  </p:cSld>
  <p:clrMapOvr>
    <a:masterClrMapping/>
  </p:clrMapOvr>
  <p:transition spd="slow">
    <p:split orient="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p:cNvPr>
          <p:cNvSpPr>
            <a:spLocks noGrp="1"/>
          </p:cNvSpPr>
          <p:nvPr>
            <p:ph type="dt" sz="half" idx="10"/>
          </p:nvPr>
        </p:nvSpPr>
        <p:spPr/>
        <p:txBody>
          <a:bodyPr/>
          <a:lstStyle>
            <a:lvl1pPr>
              <a:defRPr/>
            </a:lvl1pPr>
          </a:lstStyle>
          <a:p>
            <a:pPr defTabSz="685800">
              <a:defRPr/>
            </a:pPr>
            <a:fld id="{3FDD610E-0F02-4C39-BA78-B0440227FE40}" type="datetime1">
              <a:rPr kumimoji="0" lang="zh-TW" altLang="en-US" smtClean="0">
                <a:solidFill>
                  <a:prstClr val="black">
                    <a:tint val="75000"/>
                  </a:prstClr>
                </a:solidFill>
              </a:rPr>
              <a:pPr defTabSz="685800">
                <a:defRPr/>
              </a:pPr>
              <a:t>2019/9/4</a:t>
            </a:fld>
            <a:endParaRPr kumimoji="0" lang="zh-CN" altLang="en-US">
              <a:solidFill>
                <a:prstClr val="black">
                  <a:tint val="75000"/>
                </a:prstClr>
              </a:solidFill>
            </a:endParaRPr>
          </a:p>
        </p:txBody>
      </p:sp>
      <p:sp>
        <p:nvSpPr>
          <p:cNvPr id="5" name="页脚占位符 4">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a:extLst/>
          </p:cNvPr>
          <p:cNvSpPr>
            <a:spLocks noGrp="1"/>
          </p:cNvSpPr>
          <p:nvPr>
            <p:ph type="sldNum" sz="quarter" idx="12"/>
          </p:nvPr>
        </p:nvSpPr>
        <p:spPr/>
        <p:txBody>
          <a:bodyPr/>
          <a:lstStyle>
            <a:lvl1pPr>
              <a:defRPr/>
            </a:lvl1pPr>
          </a:lstStyle>
          <a:p>
            <a:pPr defTabSz="685800">
              <a:defRPr/>
            </a:pPr>
            <a:fld id="{4A4EAF79-1543-4CEC-9B4F-E41D6BF06000}"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3212036549"/>
      </p:ext>
    </p:extLst>
  </p:cSld>
  <p:clrMapOvr>
    <a:masterClrMapping/>
  </p:clrMapOvr>
  <p:transition spd="slow">
    <p:split orient="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p:cNvPr>
          <p:cNvSpPr>
            <a:spLocks noGrp="1"/>
          </p:cNvSpPr>
          <p:nvPr>
            <p:ph type="dt" sz="half" idx="10"/>
          </p:nvPr>
        </p:nvSpPr>
        <p:spPr/>
        <p:txBody>
          <a:bodyPr/>
          <a:lstStyle>
            <a:lvl1pPr>
              <a:defRPr/>
            </a:lvl1pPr>
          </a:lstStyle>
          <a:p>
            <a:pPr defTabSz="685800">
              <a:defRPr/>
            </a:pPr>
            <a:fld id="{2397CE8E-1072-4C31-9AD5-ABF60147A6A8}" type="datetime1">
              <a:rPr kumimoji="0" lang="zh-TW" altLang="en-US" smtClean="0">
                <a:solidFill>
                  <a:prstClr val="black">
                    <a:tint val="75000"/>
                  </a:prstClr>
                </a:solidFill>
              </a:rPr>
              <a:pPr defTabSz="685800">
                <a:defRPr/>
              </a:pPr>
              <a:t>2019/9/4</a:t>
            </a:fld>
            <a:endParaRPr kumimoji="0" lang="zh-CN" altLang="en-US">
              <a:solidFill>
                <a:prstClr val="black">
                  <a:tint val="75000"/>
                </a:prstClr>
              </a:solidFill>
            </a:endParaRPr>
          </a:p>
        </p:txBody>
      </p:sp>
      <p:sp>
        <p:nvSpPr>
          <p:cNvPr id="5" name="页脚占位符 4">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a:extLst/>
          </p:cNvPr>
          <p:cNvSpPr>
            <a:spLocks noGrp="1"/>
          </p:cNvSpPr>
          <p:nvPr>
            <p:ph type="sldNum" sz="quarter" idx="12"/>
          </p:nvPr>
        </p:nvSpPr>
        <p:spPr/>
        <p:txBody>
          <a:bodyPr/>
          <a:lstStyle>
            <a:lvl1pPr>
              <a:defRPr/>
            </a:lvl1pPr>
          </a:lstStyle>
          <a:p>
            <a:pPr defTabSz="685800">
              <a:defRPr/>
            </a:pPr>
            <a:fld id="{D6588E13-CF47-4F8F-8478-90EB4308EE5B}"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597709030"/>
      </p:ext>
    </p:extLst>
  </p:cSld>
  <p:clrMapOvr>
    <a:masterClrMapping/>
  </p:clrMapOvr>
  <p:transition spd="slow">
    <p:split orient="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96944CD-86AB-4D36-90CB-88D5B8037613}"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2019/9/4</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9BDBE42-963B-4A89-B8FA-AC9CE5C016B4}"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428659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95C1E4ED-E28C-416C-9262-A413AB15A5F6}" type="slidenum">
              <a:rPr lang="zh-TW" altLang="en-US"/>
              <a:pPr>
                <a:defRPr/>
              </a:pPr>
              <a:t>‹#›</a:t>
            </a:fld>
            <a:endParaRPr lang="zh-TW"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A2C2361-C66D-4F13-83B3-E58B45368C99}"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2019/9/4</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43862D-E695-4545-88C2-9979944A62DB}"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2356490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60777E1-E4E5-446F-8AE7-C7673F9D1F1C}"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2019/9/4</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9B45D53-F8B9-4901-9DCA-60BA82F13500}"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9975456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8061440-D158-40E8-859B-8042D407BFDA}"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2019/9/4</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7"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E391785-7487-416D-BDA9-E8D9B923F876}"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5000057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8C5BB9-B2FE-4905-B4A9-CDF9E754941F}"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2019/9/4</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8"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9"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15F3D5-A9DB-4CD8-BA07-E1D501DDB0B0}"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9550305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5905CBA-6A8C-4967-9E8C-EFD4AED72B1F}"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2019/9/4</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4"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012E899-C6CC-4E61-8AF7-6432D2F3773E}"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3348007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32C462F-465D-4753-BB82-E87C5B9D5FFB}"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2019/9/4</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3"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4"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C69C6E-5B5B-42A0-A246-D25A55335186}"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878810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0CC6F2C-8CA2-4388-8532-C5FD682BE2B4}"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2019/9/4</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7"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CA4C13-F245-498B-A070-61E9C3862A5C}"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1531717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43908D8-933B-419F-BB47-76F0CABB3C4D}"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2019/9/4</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7"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7B661A0-FF3C-429E-ADAC-1214161B86DF}"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7825208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0FB13F9-D2B8-4C9B-9186-3BBD96218079}"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2019/9/4</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66CC41-A7C1-43EF-85E4-32A70571D091}"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756222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8E69C45-8EF8-4C63-B5FD-3FAB9C35A4A7}"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2019/9/4</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78CDAB-7FF3-43EA-ABC0-28B03FD15798}"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293297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8598CAF7-0B11-4355-B351-D1350E429BEE}" type="slidenum">
              <a:rPr lang="zh-TW" altLang="en-US"/>
              <a:pPr>
                <a:defRPr/>
              </a:pPr>
              <a:t>‹#›</a:t>
            </a:fld>
            <a:endParaRPr lang="zh-TW"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FFFB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6499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1" y="593367"/>
            <a:ext cx="8520599" cy="763599"/>
          </a:xfrm>
          <a:prstGeom prst="rect">
            <a:avLst/>
          </a:prstGeom>
        </p:spPr>
        <p:txBody>
          <a:bodyPr lIns="91425" tIns="91425" rIns="91425" bIns="91425" anchor="t"/>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1" y="1536633"/>
            <a:ext cx="8520599" cy="4555200"/>
          </a:xfrm>
          <a:prstGeom prst="rect">
            <a:avLst/>
          </a:prstGeom>
        </p:spPr>
        <p:txBody>
          <a:bodyPr lIns="91425" tIns="91425" rIns="91425" b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19"/>
          <p:cNvSpPr txBox="1">
            <a:spLocks noGrp="1"/>
          </p:cNvSpPr>
          <p:nvPr>
            <p:ph type="sldNum" idx="10"/>
          </p:nvPr>
        </p:nvSpPr>
        <p:spPr>
          <a:xfrm>
            <a:off x="8472488" y="6218238"/>
            <a:ext cx="549275" cy="523875"/>
          </a:xfrm>
        </p:spPr>
        <p:txBody>
          <a:bodyPr lIns="91425" tIns="91425" rIns="91425" bIns="91425" anchorCtr="0">
            <a:noAutofit/>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9460B3-9ABE-4C9D-A384-F253A5F08D44}" type="slidenum">
              <a:rPr kumimoji="0" lang="en-US" altLang="zh-TW"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318538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solidFill>
        <a:effectLst/>
      </p:bgPr>
    </p:bg>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8598CAF7-0B11-4355-B351-D1350E429BEE}" type="slidenum">
              <a:rPr lang="zh-TW" altLang="en-US"/>
              <a:pPr>
                <a:defRPr/>
              </a:pPr>
              <a:t>‹#›</a:t>
            </a:fld>
            <a:endParaRPr lang="zh-TW" altLang="en-US"/>
          </a:p>
        </p:txBody>
      </p:sp>
    </p:spTree>
    <p:extLst>
      <p:ext uri="{BB962C8B-B14F-4D97-AF65-F5344CB8AC3E}">
        <p14:creationId xmlns:p14="http://schemas.microsoft.com/office/powerpoint/2010/main" val="724764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灰白">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pPr>
              <a:defRPr/>
            </a:pPr>
            <a:endParaRPr lang="zh-TW" altLang="en-US"/>
          </a:p>
        </p:txBody>
      </p:sp>
      <p:sp>
        <p:nvSpPr>
          <p:cNvPr id="4" name="頁尾版面配置區 3"/>
          <p:cNvSpPr>
            <a:spLocks noGrp="1"/>
          </p:cNvSpPr>
          <p:nvPr>
            <p:ph type="ftr" sz="quarter" idx="11"/>
          </p:nvPr>
        </p:nvSpPr>
        <p:spPr/>
        <p:txBody>
          <a:bodyPr/>
          <a:lstStyle/>
          <a:p>
            <a:pPr>
              <a:defRPr/>
            </a:pPr>
            <a:endParaRPr lang="zh-TW" altLang="en-US"/>
          </a:p>
        </p:txBody>
      </p:sp>
      <p:sp>
        <p:nvSpPr>
          <p:cNvPr id="5" name="投影片編號版面配置區 4"/>
          <p:cNvSpPr>
            <a:spLocks noGrp="1"/>
          </p:cNvSpPr>
          <p:nvPr>
            <p:ph type="sldNum" sz="quarter" idx="12"/>
          </p:nvPr>
        </p:nvSpPr>
        <p:spPr/>
        <p:txBody>
          <a:bodyPr/>
          <a:lstStyle/>
          <a:p>
            <a:pPr>
              <a:defRPr/>
            </a:pPr>
            <a:fld id="{902F1BDF-C873-4593-B488-1F64490A29C6}" type="slidenum">
              <a:rPr lang="zh-TW" altLang="en-US" smtClean="0"/>
              <a:pPr>
                <a:defRPr/>
              </a:pPr>
              <a:t>‹#›</a:t>
            </a:fld>
            <a:endParaRPr lang="zh-TW" altLang="en-US"/>
          </a:p>
        </p:txBody>
      </p:sp>
      <p:sp>
        <p:nvSpPr>
          <p:cNvPr id="6" name="矩形 5"/>
          <p:cNvSpPr/>
          <p:nvPr userDrawn="1"/>
        </p:nvSpPr>
        <p:spPr>
          <a:xfrm>
            <a:off x="0" y="0"/>
            <a:ext cx="9144000" cy="6858000"/>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50039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76482"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276483"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新細明體" charset="-120"/>
              </a:defRPr>
            </a:lvl1pPr>
          </a:lstStyle>
          <a:p>
            <a:pPr>
              <a:defRPr/>
            </a:pPr>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新細明體" charset="-120"/>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itchFamily="34" charset="0"/>
                <a:ea typeface="新細明體" pitchFamily="18" charset="-120"/>
              </a:defRPr>
            </a:lvl1pPr>
          </a:lstStyle>
          <a:p>
            <a:pPr>
              <a:defRPr/>
            </a:pPr>
            <a:fld id="{902F1BDF-C873-4593-B488-1F64490A29C6}"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14" r:id="rId8"/>
    <p:sldLayoutId id="2147483820" r:id="rId9"/>
    <p:sldLayoutId id="2147483815" r:id="rId10"/>
    <p:sldLayoutId id="2147483816" r:id="rId11"/>
    <p:sldLayoutId id="2147483817" r:id="rId12"/>
    <p:sldLayoutId id="2147483818" r:id="rId13"/>
    <p:sldLayoutId id="2147483819" r:id="rId14"/>
    <p:sldLayoutId id="2147483806" r:id="rId15"/>
    <p:sldLayoutId id="2147483807" r:id="rId16"/>
    <p:sldLayoutId id="2147483808" r:id="rId17"/>
    <p:sldLayoutId id="2147483809" r:id="rId18"/>
    <p:sldLayoutId id="2147483813" r:id="rId19"/>
    <p:sldLayoutId id="2147483810" r:id="rId20"/>
    <p:sldLayoutId id="2147483861" r:id="rId21"/>
  </p:sldLayoutIdLst>
  <p:hf hdr="0" ftr="0" dt="0"/>
  <p:txStyles>
    <p:title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n-ea"/>
              </a:defRPr>
            </a:lvl1pPr>
          </a:lstStyle>
          <a:p>
            <a:pPr defTabSz="685800">
              <a:defRPr/>
            </a:pPr>
            <a:fld id="{A0683940-F2FF-42A8-B5FB-0375453323AC}" type="datetime1">
              <a:rPr kumimoji="0" lang="zh-TW" altLang="en-US" smtClean="0">
                <a:solidFill>
                  <a:prstClr val="black">
                    <a:tint val="75000"/>
                  </a:prstClr>
                </a:solidFill>
              </a:rPr>
              <a:pPr defTabSz="685800">
                <a:defRPr/>
              </a:pPr>
              <a:t>2019/9/4</a:t>
            </a:fld>
            <a:endParaRPr kumimoji="0" lang="zh-CN" altLang="en-US">
              <a:solidFill>
                <a:prstClr val="black">
                  <a:tint val="75000"/>
                </a:prstClr>
              </a:solidFill>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defTabSz="685800">
              <a:defRPr/>
            </a:pPr>
            <a:fld id="{D03DA8B6-6F0E-4BFD-99C7-670392E9E1EE}" type="slidenum">
              <a:rPr kumimoji="0" lang="zh-CN" altLang="en-US" smtClean="0">
                <a:ea typeface="等线" pitchFamily="2" charset="-122"/>
              </a:rPr>
              <a:pPr defTabSz="685800">
                <a:defRPr/>
              </a:pPr>
              <a:t>‹#›</a:t>
            </a:fld>
            <a:endParaRPr kumimoji="0" lang="zh-CN" altLang="en-US">
              <a:ea typeface="等线" pitchFamily="2" charset="-122"/>
            </a:endParaRPr>
          </a:p>
        </p:txBody>
      </p:sp>
      <p:pic>
        <p:nvPicPr>
          <p:cNvPr id="1031" name="图片 6"/>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290115"/>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ransition spd="slow">
    <p:split orient="vert"/>
  </p:transition>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5pPr>
      <a:lvl6pPr marL="3429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6pPr>
      <a:lvl7pPr marL="6858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7pPr>
      <a:lvl8pPr marL="10287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8pPr>
      <a:lvl9pPr marL="13716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9pPr>
    </p:titleStyle>
    <p:bodyStyle>
      <a:lvl1pPr marL="171450" indent="-171450" algn="l"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defRPr/>
            </a:pPr>
            <a:fld id="{E69D4DD0-44BC-4C9A-8B4C-162DB9AE321B}"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defRPr/>
              </a:pPr>
              <a:t>2019/9/4</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defRPr/>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defRPr/>
            </a:pPr>
            <a:fld id="{83546068-6173-4BCB-987B-408BBF85F947}"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defRPr/>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71772160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n-ea"/>
              </a:defRPr>
            </a:lvl1pPr>
          </a:lstStyle>
          <a:p>
            <a:pPr defTabSz="685800">
              <a:defRPr/>
            </a:pPr>
            <a:fld id="{A0683940-F2FF-42A8-B5FB-0375453323AC}" type="datetime1">
              <a:rPr kumimoji="0" lang="zh-TW" altLang="en-US" smtClean="0">
                <a:solidFill>
                  <a:prstClr val="black">
                    <a:tint val="75000"/>
                  </a:prstClr>
                </a:solidFill>
              </a:rPr>
              <a:pPr defTabSz="685800">
                <a:defRPr/>
              </a:pPr>
              <a:t>2019/9/4</a:t>
            </a:fld>
            <a:endParaRPr kumimoji="0" lang="zh-CN" altLang="en-US">
              <a:solidFill>
                <a:prstClr val="black">
                  <a:tint val="75000"/>
                </a:prstClr>
              </a:solidFill>
            </a:endParaRPr>
          </a:p>
        </p:txBody>
      </p:sp>
      <p:sp>
        <p:nvSpPr>
          <p:cNvPr id="5" name="页脚占位符 4">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defRPr>
            </a:lvl1pPr>
          </a:lstStyle>
          <a:p>
            <a:pPr defTabSz="685800">
              <a:defRPr/>
            </a:pPr>
            <a:endParaRPr kumimoji="0" lang="zh-CN" altLang="en-US">
              <a:solidFill>
                <a:prstClr val="black">
                  <a:tint val="75000"/>
                </a:prstClr>
              </a:solidFill>
            </a:endParaRPr>
          </a:p>
        </p:txBody>
      </p:sp>
      <p:sp>
        <p:nvSpPr>
          <p:cNvPr id="6" name="灯片编号占位符 5">
            <a:extLst/>
          </p:cNvPr>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defTabSz="685800">
              <a:defRPr/>
            </a:pPr>
            <a:fld id="{D03DA8B6-6F0E-4BFD-99C7-670392E9E1EE}" type="slidenum">
              <a:rPr kumimoji="0" lang="zh-CN" altLang="en-US" smtClean="0">
                <a:ea typeface="等线" pitchFamily="2" charset="-122"/>
              </a:rPr>
              <a:pPr defTabSz="685800">
                <a:defRPr/>
              </a:pPr>
              <a:t>‹#›</a:t>
            </a:fld>
            <a:endParaRPr kumimoji="0" lang="zh-CN" altLang="en-US">
              <a:ea typeface="等线" pitchFamily="2" charset="-122"/>
            </a:endParaRPr>
          </a:p>
        </p:txBody>
      </p:sp>
      <p:pic>
        <p:nvPicPr>
          <p:cNvPr id="1031"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560434"/>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ransition spd="slow">
    <p:split orient="vert"/>
  </p:transition>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5pPr>
      <a:lvl6pPr marL="3429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6pPr>
      <a:lvl7pPr marL="6858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7pPr>
      <a:lvl8pPr marL="10287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8pPr>
      <a:lvl9pPr marL="13716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9pPr>
    </p:titleStyle>
    <p:bodyStyle>
      <a:lvl1pPr marL="171450" indent="-171450" algn="l"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15B5058-0EB5-4E45-98CC-26889F0FAD88}"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2019/9/4</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1DE31F-632F-41BB-B749-AF26ADD073E4}"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085521334"/>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12basic.edu.tw/temp/brochure2.pdf"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hyperlink" Target="http://www.naer.edu.tw/bin/home.php"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1.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8.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1.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27.jpg"/></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549906" y="1859340"/>
            <a:ext cx="8280920" cy="1569660"/>
          </a:xfrm>
          <a:prstGeom prst="rect">
            <a:avLst/>
          </a:prstGeom>
          <a:noFill/>
        </p:spPr>
        <p:txBody>
          <a:bodyPr>
            <a:spAutoFit/>
          </a:bodyPr>
          <a:lstStyle/>
          <a:p>
            <a:pPr algn="ctr" eaLnBrk="0" hangingPunct="0">
              <a:defRPr/>
            </a:pPr>
            <a:r>
              <a:rPr lang="zh-TW" altLang="en-US"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十二年國民基本教育課程綱要 </a:t>
            </a:r>
            <a:r>
              <a:rPr lang="en-US" altLang="zh-TW"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
            </a:r>
            <a:br>
              <a:rPr lang="en-US" altLang="zh-TW"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br>
            <a:r>
              <a:rPr lang="zh-TW" altLang="en-US"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總綱宣講</a:t>
            </a:r>
            <a:r>
              <a:rPr lang="en-US" altLang="zh-TW" sz="4800" b="1" dirty="0" smtClean="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a:t>
            </a:r>
            <a:r>
              <a:rPr lang="zh-TW" altLang="en-US" sz="4800" b="1" dirty="0" smtClean="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臺南市版</a:t>
            </a:r>
            <a:r>
              <a:rPr lang="en-US" altLang="zh-TW"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a:t>
            </a:r>
            <a:endParaRPr lang="zh-TW" altLang="en-US" sz="4800" b="1" dirty="0">
              <a:ln w="1905">
                <a:solidFill>
                  <a:schemeClr val="accent1"/>
                </a:solidFill>
              </a:ln>
              <a:solidFill>
                <a:srgbClr val="1E88E5"/>
              </a:solidFill>
              <a:effectLst>
                <a:innerShdw blurRad="69850" dist="43180" dir="5400000">
                  <a:srgbClr val="000000">
                    <a:alpha val="65000"/>
                  </a:srgbClr>
                </a:innerShdw>
              </a:effectLst>
              <a:latin typeface="Arial" pitchFamily="34" charset="0"/>
              <a:ea typeface="新細明體" pitchFamily="18" charset="-120"/>
            </a:endParaRPr>
          </a:p>
        </p:txBody>
      </p:sp>
      <p:pic>
        <p:nvPicPr>
          <p:cNvPr id="3" name="圖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6021288"/>
            <a:ext cx="772847" cy="723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5517232"/>
            <a:ext cx="9144000" cy="1340768"/>
          </a:xfrm>
          <a:prstGeom prst="rect">
            <a:avLst/>
          </a:prstGeom>
          <a:solidFill>
            <a:srgbClr val="AD1457"/>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17" name="群組 16"/>
          <p:cNvGrpSpPr/>
          <p:nvPr/>
        </p:nvGrpSpPr>
        <p:grpSpPr>
          <a:xfrm>
            <a:off x="823944" y="1916832"/>
            <a:ext cx="3127429" cy="2786390"/>
            <a:chOff x="-1620688" y="3140968"/>
            <a:chExt cx="1152128" cy="1656184"/>
          </a:xfrm>
        </p:grpSpPr>
        <p:sp>
          <p:nvSpPr>
            <p:cNvPr id="18" name="等腰三角形 17"/>
            <p:cNvSpPr/>
            <p:nvPr/>
          </p:nvSpPr>
          <p:spPr>
            <a:xfrm>
              <a:off x="-1620688" y="3140968"/>
              <a:ext cx="1152128" cy="720080"/>
            </a:xfrm>
            <a:prstGeom prst="triangle">
              <a:avLst/>
            </a:prstGeom>
            <a:solidFill>
              <a:srgbClr val="0070C0"/>
            </a:solid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 name="矩形 19"/>
            <p:cNvSpPr/>
            <p:nvPr/>
          </p:nvSpPr>
          <p:spPr>
            <a:xfrm>
              <a:off x="-1620688" y="3861048"/>
              <a:ext cx="1152128" cy="936104"/>
            </a:xfrm>
            <a:prstGeom prst="rect">
              <a:avLst/>
            </a:prstGeom>
            <a:solidFill>
              <a:srgbClr val="0070C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13" name="手繪多邊形 12"/>
          <p:cNvSpPr/>
          <p:nvPr/>
        </p:nvSpPr>
        <p:spPr>
          <a:xfrm>
            <a:off x="1601972" y="3055088"/>
            <a:ext cx="1566530" cy="1899684"/>
          </a:xfrm>
          <a:custGeom>
            <a:avLst/>
            <a:gdLst>
              <a:gd name="connsiteX0" fmla="*/ 0 w 1566530"/>
              <a:gd name="connsiteY0" fmla="*/ 1892596 h 1899684"/>
              <a:gd name="connsiteX1" fmla="*/ 0 w 1566530"/>
              <a:gd name="connsiteY1" fmla="*/ 793898 h 1899684"/>
              <a:gd name="connsiteX2" fmla="*/ 786809 w 1566530"/>
              <a:gd name="connsiteY2" fmla="*/ 0 h 1899684"/>
              <a:gd name="connsiteX3" fmla="*/ 1566530 w 1566530"/>
              <a:gd name="connsiteY3" fmla="*/ 800986 h 1899684"/>
              <a:gd name="connsiteX4" fmla="*/ 1559442 w 1566530"/>
              <a:gd name="connsiteY4" fmla="*/ 1899684 h 1899684"/>
              <a:gd name="connsiteX5" fmla="*/ 0 w 1566530"/>
              <a:gd name="connsiteY5" fmla="*/ 1892596 h 189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530" h="1899684">
                <a:moveTo>
                  <a:pt x="0" y="1892596"/>
                </a:moveTo>
                <a:lnTo>
                  <a:pt x="0" y="793898"/>
                </a:lnTo>
                <a:lnTo>
                  <a:pt x="786809" y="0"/>
                </a:lnTo>
                <a:lnTo>
                  <a:pt x="1566530" y="800986"/>
                </a:lnTo>
                <a:cubicBezTo>
                  <a:pt x="1564167" y="1167219"/>
                  <a:pt x="1561805" y="1533451"/>
                  <a:pt x="1559442" y="1899684"/>
                </a:cubicBezTo>
                <a:lnTo>
                  <a:pt x="0" y="1892596"/>
                </a:lnTo>
                <a:close/>
              </a:path>
            </a:pathLst>
          </a:custGeom>
          <a:solidFill>
            <a:srgbClr val="920049"/>
          </a:solidFill>
          <a:ln w="76200">
            <a:solidFill>
              <a:schemeClr val="bg1"/>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4956726" y="2140776"/>
            <a:ext cx="180761" cy="523220"/>
          </a:xfrm>
          <a:prstGeom prst="rect">
            <a:avLst/>
          </a:prstGeom>
          <a:noFill/>
        </p:spPr>
        <p:txBody>
          <a:bodyPr wrap="square" rtlCol="0">
            <a:spAutoFit/>
          </a:bodyPr>
          <a:lstStyle/>
          <a:p>
            <a:endParaRPr lang="zh-TW" altLang="en-US" sz="2800"/>
          </a:p>
        </p:txBody>
      </p:sp>
      <p:sp>
        <p:nvSpPr>
          <p:cNvPr id="19" name="文字方塊 18"/>
          <p:cNvSpPr txBox="1"/>
          <p:nvPr/>
        </p:nvSpPr>
        <p:spPr>
          <a:xfrm>
            <a:off x="629692" y="5714092"/>
            <a:ext cx="8291613" cy="523220"/>
          </a:xfrm>
          <a:prstGeom prst="rect">
            <a:avLst/>
          </a:prstGeom>
          <a:noFill/>
        </p:spPr>
        <p:txBody>
          <a:bodyPr wrap="square" rtlCol="0">
            <a:spAutoFit/>
          </a:bodyPr>
          <a:lstStyle/>
          <a:p>
            <a:r>
              <a:rPr lang="zh-TW" altLang="en-US" sz="2800">
                <a:solidFill>
                  <a:schemeClr val="bg1"/>
                </a:solidFill>
                <a:latin typeface="微軟正黑體" panose="020B0604030504040204" pitchFamily="34" charset="-120"/>
                <a:ea typeface="微軟正黑體" panose="020B0604030504040204" pitchFamily="34" charset="-120"/>
              </a:rPr>
              <a:t>教育改革奠基於九年一貫課程的基礎，從有到更好</a:t>
            </a:r>
          </a:p>
        </p:txBody>
      </p:sp>
      <p:grpSp>
        <p:nvGrpSpPr>
          <p:cNvPr id="34" name="群組 33"/>
          <p:cNvGrpSpPr/>
          <p:nvPr/>
        </p:nvGrpSpPr>
        <p:grpSpPr>
          <a:xfrm>
            <a:off x="2094232" y="4570591"/>
            <a:ext cx="586852" cy="407488"/>
            <a:chOff x="4187222" y="395028"/>
            <a:chExt cx="1944212" cy="1349989"/>
          </a:xfrm>
          <a:solidFill>
            <a:schemeClr val="bg1"/>
          </a:solidFill>
        </p:grpSpPr>
        <p:sp>
          <p:nvSpPr>
            <p:cNvPr id="35"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6"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7"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5" name="群組 44"/>
          <p:cNvGrpSpPr/>
          <p:nvPr/>
        </p:nvGrpSpPr>
        <p:grpSpPr>
          <a:xfrm>
            <a:off x="3260761" y="4322648"/>
            <a:ext cx="586852" cy="407488"/>
            <a:chOff x="4187222" y="395028"/>
            <a:chExt cx="1944212" cy="1349989"/>
          </a:xfrm>
          <a:solidFill>
            <a:schemeClr val="bg1"/>
          </a:solidFill>
        </p:grpSpPr>
        <p:sp>
          <p:nvSpPr>
            <p:cNvPr id="46"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7"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8"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50" name="群組 49"/>
          <p:cNvGrpSpPr/>
          <p:nvPr/>
        </p:nvGrpSpPr>
        <p:grpSpPr>
          <a:xfrm>
            <a:off x="924482" y="4349428"/>
            <a:ext cx="586852" cy="407488"/>
            <a:chOff x="4187222" y="395028"/>
            <a:chExt cx="1944212" cy="1349989"/>
          </a:xfrm>
          <a:solidFill>
            <a:schemeClr val="bg1"/>
          </a:solidFill>
        </p:grpSpPr>
        <p:sp>
          <p:nvSpPr>
            <p:cNvPr id="51"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2"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3"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54" name="群組 53"/>
          <p:cNvGrpSpPr/>
          <p:nvPr/>
        </p:nvGrpSpPr>
        <p:grpSpPr>
          <a:xfrm>
            <a:off x="25685" y="6292047"/>
            <a:ext cx="9031035" cy="577667"/>
            <a:chOff x="25685" y="6268343"/>
            <a:chExt cx="9031035" cy="601371"/>
          </a:xfrm>
          <a:solidFill>
            <a:srgbClr val="C8195D"/>
          </a:solidFill>
        </p:grpSpPr>
        <p:grpSp>
          <p:nvGrpSpPr>
            <p:cNvPr id="55" name="群組 54"/>
            <p:cNvGrpSpPr/>
            <p:nvPr/>
          </p:nvGrpSpPr>
          <p:grpSpPr>
            <a:xfrm>
              <a:off x="4621601" y="6268343"/>
              <a:ext cx="4435119" cy="601371"/>
              <a:chOff x="-5484118" y="5157192"/>
              <a:chExt cx="4435119" cy="608869"/>
            </a:xfrm>
            <a:grpFill/>
          </p:grpSpPr>
          <p:grpSp>
            <p:nvGrpSpPr>
              <p:cNvPr id="90" name="群組 89"/>
              <p:cNvGrpSpPr/>
              <p:nvPr/>
            </p:nvGrpSpPr>
            <p:grpSpPr>
              <a:xfrm>
                <a:off x="-3193926" y="5157192"/>
                <a:ext cx="2144927" cy="586573"/>
                <a:chOff x="-3218928" y="3252179"/>
                <a:chExt cx="2144927" cy="586573"/>
              </a:xfrm>
              <a:grpFill/>
            </p:grpSpPr>
            <p:sp>
              <p:nvSpPr>
                <p:cNvPr id="106" name="流程圖: 接點 105"/>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7" name="流程圖: 接點 106"/>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8" name="流程圖: 接點 107"/>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9" name="流程圖: 接點 108"/>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0" name="流程圖: 接點 109"/>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1" name="流程圖: 接點 110"/>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2" name="流程圖: 接點 111"/>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3" name="流程圖: 接點 112"/>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4" name="流程圖: 接點 113"/>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5" name="流程圖: 接點 114"/>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6" name="流程圖: 接點 115"/>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7" name="流程圖: 接點 116"/>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8" name="流程圖: 接點 117"/>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9" name="流程圖: 接點 118"/>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91" name="群組 90"/>
              <p:cNvGrpSpPr/>
              <p:nvPr/>
            </p:nvGrpSpPr>
            <p:grpSpPr>
              <a:xfrm>
                <a:off x="-5484118" y="5179488"/>
                <a:ext cx="2144927" cy="586573"/>
                <a:chOff x="-5077072" y="3404579"/>
                <a:chExt cx="2144927" cy="586573"/>
              </a:xfrm>
              <a:grpFill/>
            </p:grpSpPr>
            <p:sp>
              <p:nvSpPr>
                <p:cNvPr id="92" name="流程圖: 接點 91"/>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3" name="流程圖: 接點 92"/>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4" name="流程圖: 接點 93"/>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5" name="流程圖: 接點 94"/>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6" name="流程圖: 接點 95"/>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7" name="流程圖: 接點 96"/>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8" name="流程圖: 接點 97"/>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9" name="流程圖: 接點 98"/>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0" name="流程圖: 接點 99"/>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1" name="流程圖: 接點 100"/>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2" name="流程圖: 接點 101"/>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3" name="流程圖: 接點 102"/>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4" name="流程圖: 接點 103"/>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5" name="流程圖: 接點 104"/>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56" name="群組 55"/>
            <p:cNvGrpSpPr/>
            <p:nvPr/>
          </p:nvGrpSpPr>
          <p:grpSpPr>
            <a:xfrm>
              <a:off x="25685" y="6268343"/>
              <a:ext cx="4435119" cy="601371"/>
              <a:chOff x="-5484118" y="5157192"/>
              <a:chExt cx="4435119" cy="608869"/>
            </a:xfrm>
            <a:grpFill/>
          </p:grpSpPr>
          <p:grpSp>
            <p:nvGrpSpPr>
              <p:cNvPr id="60" name="群組 59"/>
              <p:cNvGrpSpPr/>
              <p:nvPr/>
            </p:nvGrpSpPr>
            <p:grpSpPr>
              <a:xfrm>
                <a:off x="-3193926" y="5157192"/>
                <a:ext cx="2144927" cy="586573"/>
                <a:chOff x="-3218928" y="3252179"/>
                <a:chExt cx="2144927" cy="586573"/>
              </a:xfrm>
              <a:grpFill/>
            </p:grpSpPr>
            <p:sp>
              <p:nvSpPr>
                <p:cNvPr id="76" name="流程圖: 接點 75"/>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7" name="流程圖: 接點 76"/>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8" name="流程圖: 接點 77"/>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9" name="流程圖: 接點 78"/>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0" name="流程圖: 接點 79"/>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1" name="流程圖: 接點 80"/>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2" name="流程圖: 接點 81"/>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3" name="流程圖: 接點 82"/>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4" name="流程圖: 接點 83"/>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5" name="流程圖: 接點 84"/>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6" name="流程圖: 接點 85"/>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7" name="流程圖: 接點 86"/>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8" name="流程圖: 接點 87"/>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9" name="流程圖: 接點 88"/>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61" name="群組 60"/>
              <p:cNvGrpSpPr/>
              <p:nvPr/>
            </p:nvGrpSpPr>
            <p:grpSpPr>
              <a:xfrm>
                <a:off x="-5484118" y="5179488"/>
                <a:ext cx="2144927" cy="586573"/>
                <a:chOff x="-5077072" y="3404579"/>
                <a:chExt cx="2144927" cy="586573"/>
              </a:xfrm>
              <a:grpFill/>
            </p:grpSpPr>
            <p:sp>
              <p:nvSpPr>
                <p:cNvPr id="62" name="流程圖: 接點 61"/>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3" name="流程圖: 接點 62"/>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4" name="流程圖: 接點 63"/>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5" name="流程圖: 接點 64"/>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6" name="流程圖: 接點 65"/>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流程圖: 接點 66"/>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流程圖: 接點 67"/>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流程圖: 接點 68"/>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流程圖: 接點 69"/>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流程圖: 接點 70"/>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2" name="流程圖: 接點 71"/>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3" name="流程圖: 接點 72"/>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4" name="流程圖: 接點 73"/>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5" name="流程圖: 接點 74"/>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57" name="流程圖: 接點 56"/>
            <p:cNvSpPr/>
            <p:nvPr/>
          </p:nvSpPr>
          <p:spPr>
            <a:xfrm flipV="1">
              <a:off x="2207756"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8" name="流程圖: 接點 57"/>
            <p:cNvSpPr/>
            <p:nvPr/>
          </p:nvSpPr>
          <p:spPr>
            <a:xfrm flipV="1">
              <a:off x="4440004"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9" name="流程圖: 接點 58"/>
            <p:cNvSpPr/>
            <p:nvPr/>
          </p:nvSpPr>
          <p:spPr>
            <a:xfrm flipV="1">
              <a:off x="6744260"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26" name="群組 125"/>
          <p:cNvGrpSpPr/>
          <p:nvPr/>
        </p:nvGrpSpPr>
        <p:grpSpPr>
          <a:xfrm>
            <a:off x="890405" y="1640226"/>
            <a:ext cx="837792" cy="469805"/>
            <a:chOff x="1603544" y="537738"/>
            <a:chExt cx="970575" cy="544265"/>
          </a:xfrm>
          <a:solidFill>
            <a:srgbClr val="FFC000"/>
          </a:solidFill>
        </p:grpSpPr>
        <p:sp>
          <p:nvSpPr>
            <p:cNvPr id="128" name="橢圓 127"/>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9" name="橢圓 128"/>
            <p:cNvSpPr/>
            <p:nvPr/>
          </p:nvSpPr>
          <p:spPr>
            <a:xfrm>
              <a:off x="1786879" y="537738"/>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0" name="橢圓 129"/>
            <p:cNvSpPr/>
            <p:nvPr/>
          </p:nvSpPr>
          <p:spPr>
            <a:xfrm>
              <a:off x="2153024" y="661351"/>
              <a:ext cx="421095" cy="35107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1" name="橢圓 130"/>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2" name="橢圓 131"/>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9</a:t>
            </a:fld>
            <a:endParaRPr lang="zh-TW" altLang="en-US"/>
          </a:p>
        </p:txBody>
      </p:sp>
      <p:grpSp>
        <p:nvGrpSpPr>
          <p:cNvPr id="7" name="群組 6"/>
          <p:cNvGrpSpPr/>
          <p:nvPr/>
        </p:nvGrpSpPr>
        <p:grpSpPr>
          <a:xfrm>
            <a:off x="1934431" y="3402519"/>
            <a:ext cx="6587987" cy="1898689"/>
            <a:chOff x="1934431" y="3402519"/>
            <a:chExt cx="6587987" cy="1898689"/>
          </a:xfrm>
        </p:grpSpPr>
        <p:sp>
          <p:nvSpPr>
            <p:cNvPr id="40" name="圓角矩形 39"/>
            <p:cNvSpPr/>
            <p:nvPr/>
          </p:nvSpPr>
          <p:spPr>
            <a:xfrm>
              <a:off x="4640368" y="3402519"/>
              <a:ext cx="3816424" cy="1898689"/>
            </a:xfrm>
            <a:prstGeom prst="roundRect">
              <a:avLst>
                <a:gd name="adj" fmla="val 7770"/>
              </a:avLst>
            </a:prstGeom>
            <a:solidFill>
              <a:srgbClr val="FFCCFF"/>
            </a:solid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 name="矩形 5"/>
            <p:cNvSpPr/>
            <p:nvPr/>
          </p:nvSpPr>
          <p:spPr>
            <a:xfrm>
              <a:off x="4856392" y="3438465"/>
              <a:ext cx="3666026" cy="1815882"/>
            </a:xfrm>
            <a:prstGeom prst="rect">
              <a:avLst/>
            </a:prstGeom>
          </p:spPr>
          <p:txBody>
            <a:bodyPr wrap="square">
              <a:spAutoFit/>
            </a:bodyPr>
            <a:lstStyle/>
            <a:p>
              <a:r>
                <a:rPr lang="zh-TW" altLang="en-US" sz="2800">
                  <a:latin typeface="微軟正黑體" panose="020B0604030504040204" pitchFamily="34" charset="-120"/>
                  <a:ea typeface="微軟正黑體" panose="020B0604030504040204" pitchFamily="34" charset="-120"/>
                </a:rPr>
                <a:t>教育現場正在改變，創造教育新風貌，我們必須積極營造正向支持的環境</a:t>
              </a:r>
            </a:p>
          </p:txBody>
        </p:sp>
        <p:cxnSp>
          <p:nvCxnSpPr>
            <p:cNvPr id="3" name="直線單箭頭接點 2"/>
            <p:cNvCxnSpPr/>
            <p:nvPr/>
          </p:nvCxnSpPr>
          <p:spPr>
            <a:xfrm>
              <a:off x="2408120" y="4119145"/>
              <a:ext cx="2232248" cy="0"/>
            </a:xfrm>
            <a:prstGeom prst="straightConnector1">
              <a:avLst/>
            </a:prstGeom>
            <a:ln w="76200">
              <a:solidFill>
                <a:srgbClr val="FFCCFF"/>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文字方塊 4"/>
            <p:cNvSpPr txBox="1"/>
            <p:nvPr/>
          </p:nvSpPr>
          <p:spPr>
            <a:xfrm>
              <a:off x="1934431" y="3911795"/>
              <a:ext cx="441146" cy="400110"/>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內</a:t>
              </a:r>
            </a:p>
          </p:txBody>
        </p:sp>
      </p:grpSp>
      <p:grpSp>
        <p:nvGrpSpPr>
          <p:cNvPr id="8" name="群組 7"/>
          <p:cNvGrpSpPr/>
          <p:nvPr/>
        </p:nvGrpSpPr>
        <p:grpSpPr>
          <a:xfrm>
            <a:off x="1889103" y="1850952"/>
            <a:ext cx="6715345" cy="1434032"/>
            <a:chOff x="1889103" y="1850952"/>
            <a:chExt cx="6715345" cy="1434032"/>
          </a:xfrm>
        </p:grpSpPr>
        <p:sp>
          <p:nvSpPr>
            <p:cNvPr id="2" name="圓角矩形 1"/>
            <p:cNvSpPr/>
            <p:nvPr/>
          </p:nvSpPr>
          <p:spPr>
            <a:xfrm>
              <a:off x="4640368" y="1850952"/>
              <a:ext cx="3816424" cy="1434032"/>
            </a:xfrm>
            <a:prstGeom prst="roundRect">
              <a:avLst>
                <a:gd name="adj" fmla="val 7770"/>
              </a:avLst>
            </a:prstGeom>
            <a:solidFill>
              <a:schemeClr val="tx2">
                <a:lumMod val="20000"/>
                <a:lumOff val="80000"/>
              </a:schemeClr>
            </a:solid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4879928" y="1850952"/>
              <a:ext cx="3724520" cy="1384995"/>
            </a:xfrm>
            <a:prstGeom prst="rect">
              <a:avLst/>
            </a:prstGeom>
            <a:noFill/>
          </p:spPr>
          <p:txBody>
            <a:bodyPr wrap="square" rtlCol="0">
              <a:spAutoFit/>
            </a:bodyPr>
            <a:lstStyle/>
            <a:p>
              <a:r>
                <a:rPr lang="zh-TW" altLang="en-US" sz="2800">
                  <a:latin typeface="微軟正黑體" panose="020B0604030504040204" pitchFamily="34" charset="-120"/>
                  <a:ea typeface="微軟正黑體" panose="020B0604030504040204" pitchFamily="34" charset="-120"/>
                </a:rPr>
                <a:t>迫切需要因應時代需求及社會變遷，持續精進</a:t>
              </a:r>
            </a:p>
          </p:txBody>
        </p:sp>
        <p:cxnSp>
          <p:nvCxnSpPr>
            <p:cNvPr id="16" name="直線單箭頭接點 15"/>
            <p:cNvCxnSpPr/>
            <p:nvPr/>
          </p:nvCxnSpPr>
          <p:spPr>
            <a:xfrm>
              <a:off x="2408120" y="2564904"/>
              <a:ext cx="2232248" cy="0"/>
            </a:xfrm>
            <a:prstGeom prst="straightConnector1">
              <a:avLst/>
            </a:prstGeom>
            <a:ln w="76200">
              <a:solidFill>
                <a:schemeClr val="tx2">
                  <a:lumMod val="20000"/>
                  <a:lumOff val="8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文字方塊 133"/>
            <p:cNvSpPr txBox="1"/>
            <p:nvPr/>
          </p:nvSpPr>
          <p:spPr>
            <a:xfrm>
              <a:off x="1889103" y="2373278"/>
              <a:ext cx="441146" cy="400110"/>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外</a:t>
              </a:r>
            </a:p>
          </p:txBody>
        </p:sp>
      </p:grpSp>
      <p:sp>
        <p:nvSpPr>
          <p:cNvPr id="13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二、教育現場與課程改革的需求</a:t>
            </a:r>
          </a:p>
        </p:txBody>
      </p:sp>
    </p:spTree>
    <p:extLst>
      <p:ext uri="{BB962C8B-B14F-4D97-AF65-F5344CB8AC3E}">
        <p14:creationId xmlns:p14="http://schemas.microsoft.com/office/powerpoint/2010/main" val="26624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fade">
                                      <p:cBhvr>
                                        <p:cTn id="23" dur="500"/>
                                        <p:tgtEl>
                                          <p:spTgt spid="126"/>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群組 31"/>
          <p:cNvGrpSpPr>
            <a:grpSpLocks/>
          </p:cNvGrpSpPr>
          <p:nvPr/>
        </p:nvGrpSpPr>
        <p:grpSpPr bwMode="auto">
          <a:xfrm>
            <a:off x="544781" y="4416589"/>
            <a:ext cx="2803083" cy="596587"/>
            <a:chOff x="597403" y="4293096"/>
            <a:chExt cx="2938293" cy="625475"/>
          </a:xfrm>
        </p:grpSpPr>
        <p:grpSp>
          <p:nvGrpSpPr>
            <p:cNvPr id="37905" name="群組 16"/>
            <p:cNvGrpSpPr>
              <a:grpSpLocks/>
            </p:cNvGrpSpPr>
            <p:nvPr/>
          </p:nvGrpSpPr>
          <p:grpSpPr bwMode="auto">
            <a:xfrm>
              <a:off x="597403" y="4293096"/>
              <a:ext cx="2636369" cy="625475"/>
              <a:chOff x="87134" y="1615017"/>
              <a:chExt cx="2277301" cy="809544"/>
            </a:xfrm>
          </p:grpSpPr>
          <p:sp>
            <p:nvSpPr>
              <p:cNvPr id="18" name="圓角矩形 17"/>
              <p:cNvSpPr/>
              <p:nvPr/>
            </p:nvSpPr>
            <p:spPr>
              <a:xfrm>
                <a:off x="87134" y="1615017"/>
                <a:ext cx="2277301" cy="745850"/>
              </a:xfrm>
              <a:prstGeom prst="roundRect">
                <a:avLst/>
              </a:prstGeom>
              <a:solidFill>
                <a:srgbClr val="E651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圓角矩形 4"/>
              <p:cNvSpPr/>
              <p:nvPr/>
            </p:nvSpPr>
            <p:spPr>
              <a:xfrm>
                <a:off x="131615" y="1615017"/>
                <a:ext cx="2167618" cy="809544"/>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a:lnSpc>
                    <a:spcPct val="90000"/>
                  </a:lnSpc>
                  <a:spcAft>
                    <a:spcPct val="35000"/>
                  </a:spcAft>
                  <a:defRPr/>
                </a:pPr>
                <a:r>
                  <a:rPr lang="zh-TW" altLang="en-US" sz="2800" b="1" dirty="0">
                    <a:latin typeface="微軟正黑體" panose="020B0604030504040204" pitchFamily="34" charset="-120"/>
                    <a:ea typeface="微軟正黑體" panose="020B0604030504040204" pitchFamily="34" charset="-120"/>
                  </a:rPr>
                  <a:t>盱衡社會變遷</a:t>
                </a:r>
                <a:endParaRPr lang="en-US" altLang="zh-TW" sz="2800" b="1" dirty="0">
                  <a:latin typeface="微軟正黑體" panose="020B0604030504040204" pitchFamily="34" charset="-120"/>
                  <a:ea typeface="微軟正黑體" panose="020B0604030504040204" pitchFamily="34" charset="-120"/>
                </a:endParaRPr>
              </a:p>
            </p:txBody>
          </p:sp>
        </p:grpSp>
        <p:cxnSp>
          <p:nvCxnSpPr>
            <p:cNvPr id="25" name="直線接點 24"/>
            <p:cNvCxnSpPr/>
            <p:nvPr/>
          </p:nvCxnSpPr>
          <p:spPr>
            <a:xfrm>
              <a:off x="3248410" y="4580434"/>
              <a:ext cx="287286" cy="0"/>
            </a:xfrm>
            <a:prstGeom prst="line">
              <a:avLst/>
            </a:prstGeom>
            <a:ln w="76200">
              <a:solidFill>
                <a:srgbClr val="920000"/>
              </a:solidFill>
            </a:ln>
          </p:spPr>
          <p:style>
            <a:lnRef idx="1">
              <a:schemeClr val="accent1"/>
            </a:lnRef>
            <a:fillRef idx="0">
              <a:schemeClr val="accent1"/>
            </a:fillRef>
            <a:effectRef idx="0">
              <a:schemeClr val="accent1"/>
            </a:effectRef>
            <a:fontRef idx="minor">
              <a:schemeClr val="tx1"/>
            </a:fontRef>
          </p:style>
        </p:cxnSp>
      </p:grpSp>
      <p:grpSp>
        <p:nvGrpSpPr>
          <p:cNvPr id="36" name="群組 35"/>
          <p:cNvGrpSpPr>
            <a:grpSpLocks/>
          </p:cNvGrpSpPr>
          <p:nvPr/>
        </p:nvGrpSpPr>
        <p:grpSpPr bwMode="auto">
          <a:xfrm>
            <a:off x="3408442" y="4438128"/>
            <a:ext cx="2781834" cy="549647"/>
            <a:chOff x="3491880" y="4293096"/>
            <a:chExt cx="2604277" cy="576262"/>
          </a:xfrm>
        </p:grpSpPr>
        <p:sp>
          <p:nvSpPr>
            <p:cNvPr id="20" name="圓角矩形 19"/>
            <p:cNvSpPr/>
            <p:nvPr/>
          </p:nvSpPr>
          <p:spPr>
            <a:xfrm>
              <a:off x="3491880" y="4293096"/>
              <a:ext cx="2304909" cy="576262"/>
            </a:xfrm>
            <a:prstGeom prst="roundRect">
              <a:avLst/>
            </a:prstGeom>
            <a:solidFill>
              <a:srgbClr val="E651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defRPr/>
              </a:pPr>
              <a:r>
                <a:rPr lang="zh-TW" altLang="en-US" sz="2800" b="1" dirty="0">
                  <a:solidFill>
                    <a:schemeClr val="bg1"/>
                  </a:solidFill>
                  <a:latin typeface="微軟正黑體" panose="020B0604030504040204" pitchFamily="34" charset="-120"/>
                  <a:ea typeface="微軟正黑體" panose="020B0604030504040204" pitchFamily="34" charset="-120"/>
                </a:rPr>
                <a:t>全球發展趨勢</a:t>
              </a:r>
            </a:p>
          </p:txBody>
        </p:sp>
        <p:cxnSp>
          <p:nvCxnSpPr>
            <p:cNvPr id="27" name="直線接點 26"/>
            <p:cNvCxnSpPr/>
            <p:nvPr/>
          </p:nvCxnSpPr>
          <p:spPr>
            <a:xfrm>
              <a:off x="5806980" y="4580433"/>
              <a:ext cx="289177" cy="0"/>
            </a:xfrm>
            <a:prstGeom prst="line">
              <a:avLst/>
            </a:prstGeom>
            <a:ln w="76200">
              <a:solidFill>
                <a:srgbClr val="920000"/>
              </a:solidFill>
            </a:ln>
          </p:spPr>
          <p:style>
            <a:lnRef idx="1">
              <a:schemeClr val="accent1"/>
            </a:lnRef>
            <a:fillRef idx="0">
              <a:schemeClr val="accent1"/>
            </a:fillRef>
            <a:effectRef idx="0">
              <a:schemeClr val="accent1"/>
            </a:effectRef>
            <a:fontRef idx="minor">
              <a:schemeClr val="tx1"/>
            </a:fontRef>
          </p:style>
        </p:cxnSp>
      </p:grpSp>
      <p:grpSp>
        <p:nvGrpSpPr>
          <p:cNvPr id="26" name="群組 25"/>
          <p:cNvGrpSpPr>
            <a:grpSpLocks/>
          </p:cNvGrpSpPr>
          <p:nvPr/>
        </p:nvGrpSpPr>
        <p:grpSpPr bwMode="auto">
          <a:xfrm>
            <a:off x="489028" y="5057202"/>
            <a:ext cx="8078514" cy="1540151"/>
            <a:chOff x="279537" y="4983295"/>
            <a:chExt cx="8467794" cy="1614779"/>
          </a:xfrm>
          <a:solidFill>
            <a:schemeClr val="accent6">
              <a:lumMod val="50000"/>
            </a:schemeClr>
          </a:solidFill>
        </p:grpSpPr>
        <p:sp>
          <p:nvSpPr>
            <p:cNvPr id="9" name="向上箭號 8"/>
            <p:cNvSpPr/>
            <p:nvPr/>
          </p:nvSpPr>
          <p:spPr>
            <a:xfrm>
              <a:off x="4372128" y="4983295"/>
              <a:ext cx="485666" cy="547803"/>
            </a:xfrm>
            <a:prstGeom prst="upArrow">
              <a:avLst/>
            </a:prstGeom>
            <a:solidFill>
              <a:srgbClr val="65B5F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grpSp>
          <p:nvGrpSpPr>
            <p:cNvPr id="5" name="群組 27"/>
            <p:cNvGrpSpPr/>
            <p:nvPr/>
          </p:nvGrpSpPr>
          <p:grpSpPr>
            <a:xfrm>
              <a:off x="279537" y="5618749"/>
              <a:ext cx="8467794" cy="979325"/>
              <a:chOff x="-1916194" y="3223977"/>
              <a:chExt cx="8467794" cy="979325"/>
            </a:xfrm>
            <a:grpFill/>
          </p:grpSpPr>
          <p:sp>
            <p:nvSpPr>
              <p:cNvPr id="29" name="圓角矩形 28"/>
              <p:cNvSpPr/>
              <p:nvPr/>
            </p:nvSpPr>
            <p:spPr>
              <a:xfrm>
                <a:off x="-1916194" y="3223977"/>
                <a:ext cx="8467794" cy="979325"/>
              </a:xfrm>
              <a:prstGeom prst="roundRect">
                <a:avLst/>
              </a:prstGeom>
              <a:solidFill>
                <a:srgbClr val="C2185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圓角矩形 4"/>
              <p:cNvSpPr/>
              <p:nvPr/>
            </p:nvSpPr>
            <p:spPr>
              <a:xfrm>
                <a:off x="-359421" y="3339203"/>
                <a:ext cx="5760640" cy="792088"/>
              </a:xfrm>
              <a:prstGeom prst="rect">
                <a:avLst/>
              </a:prstGeom>
              <a:no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defRPr/>
                </a:pPr>
                <a:r>
                  <a:rPr lang="zh-TW" altLang="en-US" sz="4000" b="1" dirty="0">
                    <a:latin typeface="微軟正黑體" panose="020B0604030504040204" pitchFamily="34" charset="-120"/>
                    <a:ea typeface="微軟正黑體" panose="020B0604030504040204" pitchFamily="34" charset="-120"/>
                  </a:rPr>
                  <a:t>檢視現行課程實施成效</a:t>
                </a:r>
              </a:p>
            </p:txBody>
          </p:sp>
        </p:grpSp>
      </p:grpSp>
      <p:grpSp>
        <p:nvGrpSpPr>
          <p:cNvPr id="39" name="群組 38"/>
          <p:cNvGrpSpPr>
            <a:grpSpLocks/>
          </p:cNvGrpSpPr>
          <p:nvPr/>
        </p:nvGrpSpPr>
        <p:grpSpPr bwMode="auto">
          <a:xfrm>
            <a:off x="4395977" y="3818842"/>
            <a:ext cx="4208471" cy="1155319"/>
            <a:chOff x="4003724" y="3707349"/>
            <a:chExt cx="4412382" cy="1211222"/>
          </a:xfrm>
        </p:grpSpPr>
        <p:grpSp>
          <p:nvGrpSpPr>
            <p:cNvPr id="37899" name="群組 20"/>
            <p:cNvGrpSpPr>
              <a:grpSpLocks/>
            </p:cNvGrpSpPr>
            <p:nvPr/>
          </p:nvGrpSpPr>
          <p:grpSpPr bwMode="auto">
            <a:xfrm>
              <a:off x="5834757" y="4293117"/>
              <a:ext cx="2581349" cy="625454"/>
              <a:chOff x="205446" y="1987557"/>
              <a:chExt cx="2277478" cy="809516"/>
            </a:xfrm>
          </p:grpSpPr>
          <p:sp>
            <p:nvSpPr>
              <p:cNvPr id="22" name="圓角矩形 21"/>
              <p:cNvSpPr/>
              <p:nvPr/>
            </p:nvSpPr>
            <p:spPr>
              <a:xfrm>
                <a:off x="205446" y="2031516"/>
                <a:ext cx="2277478" cy="745824"/>
              </a:xfrm>
              <a:prstGeom prst="roundRect">
                <a:avLst/>
              </a:prstGeom>
              <a:solidFill>
                <a:srgbClr val="E651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圓角矩形 4"/>
              <p:cNvSpPr/>
              <p:nvPr/>
            </p:nvSpPr>
            <p:spPr>
              <a:xfrm>
                <a:off x="246942" y="1987557"/>
                <a:ext cx="2211647" cy="809516"/>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defRPr/>
                </a:pPr>
                <a:r>
                  <a:rPr lang="zh-TW" altLang="en-US" sz="2800" b="1" dirty="0">
                    <a:latin typeface="微軟正黑體" panose="020B0604030504040204" pitchFamily="34" charset="-120"/>
                    <a:ea typeface="微軟正黑體" panose="020B0604030504040204" pitchFamily="34" charset="-120"/>
                  </a:rPr>
                  <a:t>未來人才培育</a:t>
                </a:r>
              </a:p>
            </p:txBody>
          </p:sp>
        </p:grpSp>
        <p:sp>
          <p:nvSpPr>
            <p:cNvPr id="31" name="向上箭號 30"/>
            <p:cNvSpPr/>
            <p:nvPr/>
          </p:nvSpPr>
          <p:spPr>
            <a:xfrm>
              <a:off x="4003724" y="3707349"/>
              <a:ext cx="485789" cy="531795"/>
            </a:xfrm>
            <a:prstGeom prst="upArrow">
              <a:avLst/>
            </a:prstGeom>
            <a:solidFill>
              <a:srgbClr val="65B5F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grpSp>
      <p:grpSp>
        <p:nvGrpSpPr>
          <p:cNvPr id="40" name="群組 39"/>
          <p:cNvGrpSpPr>
            <a:grpSpLocks/>
          </p:cNvGrpSpPr>
          <p:nvPr/>
        </p:nvGrpSpPr>
        <p:grpSpPr bwMode="auto">
          <a:xfrm>
            <a:off x="2311478" y="2299015"/>
            <a:ext cx="4786322" cy="1452099"/>
            <a:chOff x="2145732" y="2132856"/>
            <a:chExt cx="5019383" cy="1522358"/>
          </a:xfrm>
        </p:grpSpPr>
        <p:grpSp>
          <p:nvGrpSpPr>
            <p:cNvPr id="8" name="群組 31"/>
            <p:cNvGrpSpPr/>
            <p:nvPr/>
          </p:nvGrpSpPr>
          <p:grpSpPr>
            <a:xfrm>
              <a:off x="2145732" y="2675889"/>
              <a:ext cx="5019383" cy="979325"/>
              <a:chOff x="-1120309" y="-58520"/>
              <a:chExt cx="7107775" cy="979325"/>
            </a:xfrm>
            <a:solidFill>
              <a:srgbClr val="C00000"/>
            </a:solidFill>
          </p:grpSpPr>
          <p:sp>
            <p:nvSpPr>
              <p:cNvPr id="33" name="圓角矩形 32"/>
              <p:cNvSpPr/>
              <p:nvPr/>
            </p:nvSpPr>
            <p:spPr>
              <a:xfrm>
                <a:off x="-1120309" y="-58520"/>
                <a:ext cx="6934917" cy="979325"/>
              </a:xfrm>
              <a:prstGeom prst="roundRect">
                <a:avLst/>
              </a:prstGeom>
              <a:solidFill>
                <a:srgbClr val="2E7D3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圓角矩形 4"/>
              <p:cNvSpPr/>
              <p:nvPr/>
            </p:nvSpPr>
            <p:spPr>
              <a:xfrm>
                <a:off x="-996923" y="-25489"/>
                <a:ext cx="6984389" cy="883711"/>
              </a:xfrm>
              <a:prstGeom prst="rect">
                <a:avLst/>
              </a:prstGeom>
              <a:no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defRPr/>
                </a:pPr>
                <a:r>
                  <a:rPr lang="zh-TW" altLang="en-US" sz="2800" b="1" dirty="0">
                    <a:latin typeface="微軟正黑體" panose="020B0604030504040204" pitchFamily="34" charset="-120"/>
                    <a:ea typeface="微軟正黑體" panose="020B0604030504040204" pitchFamily="34" charset="-120"/>
                  </a:rPr>
                  <a:t>強化連貫統整 實踐素養導向</a:t>
                </a:r>
              </a:p>
            </p:txBody>
          </p:sp>
        </p:grpSp>
        <p:sp>
          <p:nvSpPr>
            <p:cNvPr id="35" name="向上箭號 34"/>
            <p:cNvSpPr/>
            <p:nvPr/>
          </p:nvSpPr>
          <p:spPr>
            <a:xfrm>
              <a:off x="4329108" y="2132856"/>
              <a:ext cx="485900" cy="474646"/>
            </a:xfrm>
            <a:prstGeom prst="upArrow">
              <a:avLst/>
            </a:prstGeom>
            <a:solidFill>
              <a:srgbClr val="65B5F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grpSp>
      <p:grpSp>
        <p:nvGrpSpPr>
          <p:cNvPr id="10" name="群組 35"/>
          <p:cNvGrpSpPr>
            <a:grpSpLocks/>
          </p:cNvGrpSpPr>
          <p:nvPr/>
        </p:nvGrpSpPr>
        <p:grpSpPr bwMode="auto">
          <a:xfrm>
            <a:off x="2299792" y="1404243"/>
            <a:ext cx="4669634" cy="823714"/>
            <a:chOff x="-1355848" y="-1981459"/>
            <a:chExt cx="6624734" cy="979325"/>
          </a:xfrm>
          <a:solidFill>
            <a:schemeClr val="accent5">
              <a:lumMod val="75000"/>
            </a:schemeClr>
          </a:solidFill>
        </p:grpSpPr>
        <p:sp>
          <p:nvSpPr>
            <p:cNvPr id="37" name="圓角矩形 36"/>
            <p:cNvSpPr/>
            <p:nvPr/>
          </p:nvSpPr>
          <p:spPr>
            <a:xfrm>
              <a:off x="-1355848" y="-1981459"/>
              <a:ext cx="6624734" cy="979325"/>
            </a:xfrm>
            <a:prstGeom prst="roundRect">
              <a:avLst/>
            </a:prstGeom>
            <a:solidFill>
              <a:srgbClr val="7B1F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圓角矩形 4"/>
            <p:cNvSpPr/>
            <p:nvPr/>
          </p:nvSpPr>
          <p:spPr>
            <a:xfrm>
              <a:off x="-1167744" y="-1838870"/>
              <a:ext cx="6328035" cy="768699"/>
            </a:xfrm>
            <a:prstGeom prst="rect">
              <a:avLst/>
            </a:prstGeom>
            <a:no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a:defRPr/>
              </a:pPr>
              <a:r>
                <a:rPr lang="zh-TW" altLang="en-US" sz="2800" b="1" dirty="0">
                  <a:latin typeface="微軟正黑體" panose="020B0604030504040204" pitchFamily="34" charset="-120"/>
                  <a:ea typeface="微軟正黑體" panose="020B0604030504040204" pitchFamily="34" charset="-120"/>
                </a:rPr>
                <a:t>落實適性揚才 終身學習</a:t>
              </a:r>
            </a:p>
          </p:txBody>
        </p:sp>
      </p:gr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10</a:t>
            </a:fld>
            <a:endParaRPr lang="zh-TW" altLang="en-US"/>
          </a:p>
        </p:txBody>
      </p:sp>
      <p:sp>
        <p:nvSpPr>
          <p:cNvPr id="50"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三、</a:t>
            </a:r>
            <a:r>
              <a:rPr kumimoji="0" lang="en-US" altLang="zh-TW" sz="3600" b="1">
                <a:solidFill>
                  <a:schemeClr val="bg1"/>
                </a:solidFill>
                <a:cs typeface="Times New Roman" pitchFamily="18" charset="0"/>
              </a:rPr>
              <a:t>12</a:t>
            </a:r>
            <a:r>
              <a:rPr kumimoji="0" lang="zh-TW" altLang="en-US" sz="3600" b="1">
                <a:solidFill>
                  <a:schemeClr val="bg1"/>
                </a:solidFill>
                <a:cs typeface="Times New Roman" pitchFamily="18" charset="0"/>
              </a:rPr>
              <a:t>年國教課程願景發展歷程</a:t>
            </a:r>
          </a:p>
        </p:txBody>
      </p:sp>
    </p:spTree>
    <p:extLst>
      <p:ext uri="{BB962C8B-B14F-4D97-AF65-F5344CB8AC3E}">
        <p14:creationId xmlns:p14="http://schemas.microsoft.com/office/powerpoint/2010/main" val="3199431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文字方塊 6">
            <a:hlinkClick r:id="rId3"/>
          </p:cNvPr>
          <p:cNvSpPr txBox="1">
            <a:spLocks noChangeArrowheads="1"/>
          </p:cNvSpPr>
          <p:nvPr/>
        </p:nvSpPr>
        <p:spPr bwMode="auto">
          <a:xfrm>
            <a:off x="5222028" y="5601372"/>
            <a:ext cx="3851920" cy="523220"/>
          </a:xfrm>
          <a:prstGeom prst="rect">
            <a:avLst/>
          </a:prstGeom>
          <a:noFill/>
          <a:ln w="9525">
            <a:noFill/>
            <a:miter lim="800000"/>
            <a:headEnd/>
            <a:tailEnd/>
          </a:ln>
        </p:spPr>
        <p:txBody>
          <a:bodyPr wrap="square">
            <a:spAutoFit/>
          </a:bodyPr>
          <a:lstStyle/>
          <a:p>
            <a:pPr algn="r"/>
            <a:r>
              <a:rPr lang="zh-TW" altLang="en-US" sz="1400">
                <a:solidFill>
                  <a:schemeClr val="tx1">
                    <a:lumMod val="50000"/>
                    <a:lumOff val="50000"/>
                  </a:schemeClr>
                </a:solidFill>
                <a:latin typeface="微軟正黑體" panose="020B0604030504040204" pitchFamily="34" charset="-120"/>
                <a:ea typeface="微軟正黑體" panose="020B0604030504040204" pitchFamily="34" charset="-120"/>
              </a:rPr>
              <a:t>圖片來源：十二年國民基本教育</a:t>
            </a:r>
            <a:endParaRPr lang="en-US" altLang="zh-TW" sz="1400">
              <a:solidFill>
                <a:schemeClr val="tx1">
                  <a:lumMod val="50000"/>
                  <a:lumOff val="50000"/>
                </a:schemeClr>
              </a:solidFill>
              <a:latin typeface="微軟正黑體" panose="020B0604030504040204" pitchFamily="34" charset="-120"/>
              <a:ea typeface="微軟正黑體" panose="020B0604030504040204" pitchFamily="34" charset="-120"/>
            </a:endParaRPr>
          </a:p>
          <a:p>
            <a:pPr algn="r"/>
            <a:r>
              <a:rPr lang="en-US" altLang="zh-TW" sz="1400">
                <a:solidFill>
                  <a:schemeClr val="tx1">
                    <a:lumMod val="50000"/>
                    <a:lumOff val="50000"/>
                  </a:schemeClr>
                </a:solidFill>
                <a:latin typeface="微軟正黑體" panose="020B0604030504040204" pitchFamily="34" charset="-120"/>
                <a:ea typeface="微軟正黑體" panose="020B0604030504040204" pitchFamily="34" charset="-120"/>
              </a:rPr>
              <a:t>http://12basic.edu.tw/temp/brochure2.pdf</a:t>
            </a:r>
            <a:endParaRPr lang="zh-TW" altLang="en-US" sz="140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nvGrpSpPr>
          <p:cNvPr id="29" name="群組 28"/>
          <p:cNvGrpSpPr/>
          <p:nvPr/>
        </p:nvGrpSpPr>
        <p:grpSpPr>
          <a:xfrm>
            <a:off x="7996405" y="655564"/>
            <a:ext cx="730788" cy="507432"/>
            <a:chOff x="4187222" y="395028"/>
            <a:chExt cx="1944212" cy="1349989"/>
          </a:xfrm>
          <a:solidFill>
            <a:srgbClr val="FCE4EC"/>
          </a:solidFill>
        </p:grpSpPr>
        <p:sp>
          <p:nvSpPr>
            <p:cNvPr id="30"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1"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2"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9" name="流程圖: 接點 8"/>
          <p:cNvSpPr/>
          <p:nvPr/>
        </p:nvSpPr>
        <p:spPr>
          <a:xfrm>
            <a:off x="2644628" y="2215476"/>
            <a:ext cx="3554818" cy="3554818"/>
          </a:xfrm>
          <a:prstGeom prst="flowChartConnector">
            <a:avLst/>
          </a:prstGeom>
          <a:solidFill>
            <a:schemeClr val="bg1"/>
          </a:solidFill>
          <a:ln>
            <a:solidFill>
              <a:schemeClr val="bg1">
                <a:lumMod val="7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 name="流程圖: 接點 1"/>
          <p:cNvSpPr/>
          <p:nvPr/>
        </p:nvSpPr>
        <p:spPr>
          <a:xfrm>
            <a:off x="3217465" y="4264358"/>
            <a:ext cx="1191873" cy="1191873"/>
          </a:xfrm>
          <a:prstGeom prst="flowChartConnector">
            <a:avLst/>
          </a:prstGeom>
          <a:solidFill>
            <a:srgbClr val="E6510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2" name="流程圖: 接點 21"/>
          <p:cNvSpPr/>
          <p:nvPr/>
        </p:nvSpPr>
        <p:spPr>
          <a:xfrm>
            <a:off x="4785690" y="3118263"/>
            <a:ext cx="1191873" cy="1191873"/>
          </a:xfrm>
          <a:prstGeom prst="flowChartConnector">
            <a:avLst/>
          </a:prstGeom>
          <a:solidFill>
            <a:srgbClr val="9C27B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3" name="流程圖: 接點 22"/>
          <p:cNvSpPr/>
          <p:nvPr/>
        </p:nvSpPr>
        <p:spPr>
          <a:xfrm>
            <a:off x="2894846" y="3117622"/>
            <a:ext cx="1191873" cy="1191873"/>
          </a:xfrm>
          <a:prstGeom prst="flowChartConnector">
            <a:avLst/>
          </a:prstGeom>
          <a:solidFill>
            <a:srgbClr val="3D964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 name="流程圖: 接點 23"/>
          <p:cNvSpPr/>
          <p:nvPr/>
        </p:nvSpPr>
        <p:spPr>
          <a:xfrm>
            <a:off x="3838155" y="2395217"/>
            <a:ext cx="1191873" cy="1191873"/>
          </a:xfrm>
          <a:prstGeom prst="flowChartConnector">
            <a:avLst/>
          </a:prstGeom>
          <a:solidFill>
            <a:srgbClr val="1E88E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5" name="流程圖: 接點 24"/>
          <p:cNvSpPr/>
          <p:nvPr/>
        </p:nvSpPr>
        <p:spPr>
          <a:xfrm>
            <a:off x="4406314" y="4248587"/>
            <a:ext cx="1191873" cy="1191873"/>
          </a:xfrm>
          <a:prstGeom prst="flowChartConnector">
            <a:avLst/>
          </a:prstGeom>
          <a:solidFill>
            <a:srgbClr val="D81B6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4028131" y="3598831"/>
            <a:ext cx="800219" cy="830997"/>
          </a:xfrm>
          <a:prstGeom prst="rect">
            <a:avLst/>
          </a:prstGeom>
          <a:noFill/>
        </p:spPr>
        <p:txBody>
          <a:bodyPr wrap="none" rtlCol="0">
            <a:spAutoFit/>
          </a:bodyPr>
          <a:lstStyle/>
          <a:p>
            <a:r>
              <a:rPr lang="zh-TW" altLang="en-US" sz="2400" b="1">
                <a:latin typeface="微軟正黑體" panose="020B0604030504040204" pitchFamily="34" charset="-120"/>
                <a:ea typeface="微軟正黑體" panose="020B0604030504040204" pitchFamily="34" charset="-120"/>
              </a:rPr>
              <a:t>五大</a:t>
            </a:r>
            <a:endParaRPr lang="en-US" altLang="zh-TW" sz="2400" b="1">
              <a:latin typeface="微軟正黑體" panose="020B0604030504040204" pitchFamily="34" charset="-120"/>
              <a:ea typeface="微軟正黑體" panose="020B0604030504040204" pitchFamily="34" charset="-120"/>
            </a:endParaRPr>
          </a:p>
          <a:p>
            <a:r>
              <a:rPr lang="zh-TW" altLang="en-US" sz="2400" b="1">
                <a:latin typeface="微軟正黑體" panose="020B0604030504040204" pitchFamily="34" charset="-120"/>
                <a:ea typeface="微軟正黑體" panose="020B0604030504040204" pitchFamily="34" charset="-120"/>
              </a:rPr>
              <a:t>理念</a:t>
            </a:r>
          </a:p>
        </p:txBody>
      </p:sp>
      <p:grpSp>
        <p:nvGrpSpPr>
          <p:cNvPr id="6" name="群組 5"/>
          <p:cNvGrpSpPr/>
          <p:nvPr/>
        </p:nvGrpSpPr>
        <p:grpSpPr>
          <a:xfrm>
            <a:off x="3135962" y="2622811"/>
            <a:ext cx="2626439" cy="2609390"/>
            <a:chOff x="3278560" y="3137196"/>
            <a:chExt cx="2626439" cy="2609390"/>
          </a:xfrm>
        </p:grpSpPr>
        <p:sp>
          <p:nvSpPr>
            <p:cNvPr id="3" name="文字方塊 2"/>
            <p:cNvSpPr txBox="1"/>
            <p:nvPr/>
          </p:nvSpPr>
          <p:spPr>
            <a:xfrm>
              <a:off x="4203122" y="3137196"/>
              <a:ext cx="697627" cy="707886"/>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有教</a:t>
              </a:r>
              <a:endParaRPr lang="en-US" altLang="zh-TW" sz="2000" b="1">
                <a:solidFill>
                  <a:schemeClr val="bg1"/>
                </a:solidFill>
                <a:latin typeface="微軟正黑體" panose="020B0604030504040204" pitchFamily="34" charset="-120"/>
                <a:ea typeface="微軟正黑體" panose="020B0604030504040204" pitchFamily="34" charset="-120"/>
              </a:endParaRPr>
            </a:p>
            <a:p>
              <a:r>
                <a:rPr lang="zh-TW" altLang="en-US" sz="2000" b="1">
                  <a:solidFill>
                    <a:schemeClr val="bg1"/>
                  </a:solidFill>
                  <a:latin typeface="微軟正黑體" panose="020B0604030504040204" pitchFamily="34" charset="-120"/>
                  <a:ea typeface="微軟正黑體" panose="020B0604030504040204" pitchFamily="34" charset="-120"/>
                </a:rPr>
                <a:t>無類</a:t>
              </a:r>
            </a:p>
          </p:txBody>
        </p:sp>
        <p:sp>
          <p:nvSpPr>
            <p:cNvPr id="17" name="文字方塊 16"/>
            <p:cNvSpPr txBox="1"/>
            <p:nvPr/>
          </p:nvSpPr>
          <p:spPr>
            <a:xfrm>
              <a:off x="5207372" y="3914025"/>
              <a:ext cx="697627" cy="707886"/>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因材</a:t>
              </a:r>
              <a:endParaRPr lang="en-US" altLang="zh-TW" sz="2000" b="1">
                <a:solidFill>
                  <a:schemeClr val="bg1"/>
                </a:solidFill>
                <a:latin typeface="微軟正黑體" panose="020B0604030504040204" pitchFamily="34" charset="-120"/>
                <a:ea typeface="微軟正黑體" panose="020B0604030504040204" pitchFamily="34" charset="-120"/>
              </a:endParaRPr>
            </a:p>
            <a:p>
              <a:r>
                <a:rPr lang="zh-TW" altLang="en-US" sz="2000" b="1">
                  <a:solidFill>
                    <a:schemeClr val="bg1"/>
                  </a:solidFill>
                  <a:latin typeface="微軟正黑體" panose="020B0604030504040204" pitchFamily="34" charset="-120"/>
                  <a:ea typeface="微軟正黑體" panose="020B0604030504040204" pitchFamily="34" charset="-120"/>
                </a:rPr>
                <a:t>施教</a:t>
              </a:r>
            </a:p>
          </p:txBody>
        </p:sp>
        <p:sp>
          <p:nvSpPr>
            <p:cNvPr id="18" name="文字方塊 17"/>
            <p:cNvSpPr txBox="1"/>
            <p:nvPr/>
          </p:nvSpPr>
          <p:spPr>
            <a:xfrm>
              <a:off x="4823812" y="5038700"/>
              <a:ext cx="697627" cy="707886"/>
            </a:xfrm>
            <a:prstGeom prst="rect">
              <a:avLst/>
            </a:prstGeom>
            <a:noFill/>
          </p:spPr>
          <p:txBody>
            <a:bodyPr wrap="none" rtlCol="0">
              <a:spAutoFit/>
            </a:bodyPr>
            <a:lstStyle/>
            <a:p>
              <a:r>
                <a:rPr lang="zh-TW" altLang="en-US" sz="2000" b="1" dirty="0">
                  <a:solidFill>
                    <a:schemeClr val="bg1"/>
                  </a:solidFill>
                  <a:latin typeface="微軟正黑體" panose="020B0604030504040204" pitchFamily="34" charset="-120"/>
                  <a:ea typeface="微軟正黑體" panose="020B0604030504040204" pitchFamily="34" charset="-120"/>
                </a:rPr>
                <a:t>適性</a:t>
              </a:r>
              <a:endParaRPr lang="en-US" altLang="zh-TW" sz="2000" b="1" dirty="0">
                <a:solidFill>
                  <a:schemeClr val="bg1"/>
                </a:solidFill>
                <a:latin typeface="微軟正黑體" panose="020B0604030504040204" pitchFamily="34" charset="-120"/>
                <a:ea typeface="微軟正黑體" panose="020B0604030504040204" pitchFamily="34" charset="-120"/>
              </a:endParaRPr>
            </a:p>
            <a:p>
              <a:r>
                <a:rPr lang="zh-TW" altLang="en-US" sz="2000" b="1" dirty="0">
                  <a:solidFill>
                    <a:schemeClr val="bg1"/>
                  </a:solidFill>
                  <a:latin typeface="微軟正黑體" panose="020B0604030504040204" pitchFamily="34" charset="-120"/>
                  <a:ea typeface="微軟正黑體" panose="020B0604030504040204" pitchFamily="34" charset="-120"/>
                </a:rPr>
                <a:t>揚才</a:t>
              </a:r>
            </a:p>
          </p:txBody>
        </p:sp>
        <p:sp>
          <p:nvSpPr>
            <p:cNvPr id="19" name="文字方塊 18"/>
            <p:cNvSpPr txBox="1"/>
            <p:nvPr/>
          </p:nvSpPr>
          <p:spPr>
            <a:xfrm>
              <a:off x="3607185" y="5038700"/>
              <a:ext cx="697627" cy="707886"/>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多元</a:t>
              </a:r>
              <a:endParaRPr lang="en-US" altLang="zh-TW" sz="2000" b="1">
                <a:solidFill>
                  <a:schemeClr val="bg1"/>
                </a:solidFill>
                <a:latin typeface="微軟正黑體" panose="020B0604030504040204" pitchFamily="34" charset="-120"/>
                <a:ea typeface="微軟正黑體" panose="020B0604030504040204" pitchFamily="34" charset="-120"/>
              </a:endParaRPr>
            </a:p>
            <a:p>
              <a:r>
                <a:rPr lang="zh-TW" altLang="en-US" sz="2000" b="1">
                  <a:solidFill>
                    <a:schemeClr val="bg1"/>
                  </a:solidFill>
                  <a:latin typeface="微軟正黑體" panose="020B0604030504040204" pitchFamily="34" charset="-120"/>
                  <a:ea typeface="微軟正黑體" panose="020B0604030504040204" pitchFamily="34" charset="-120"/>
                </a:rPr>
                <a:t>進路</a:t>
              </a:r>
            </a:p>
          </p:txBody>
        </p:sp>
        <p:sp>
          <p:nvSpPr>
            <p:cNvPr id="20" name="文字方塊 19"/>
            <p:cNvSpPr txBox="1"/>
            <p:nvPr/>
          </p:nvSpPr>
          <p:spPr>
            <a:xfrm>
              <a:off x="3278560" y="3923087"/>
              <a:ext cx="697627" cy="707886"/>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優質</a:t>
              </a:r>
              <a:endParaRPr lang="en-US" altLang="zh-TW" sz="2000" b="1">
                <a:solidFill>
                  <a:schemeClr val="bg1"/>
                </a:solidFill>
                <a:latin typeface="微軟正黑體" panose="020B0604030504040204" pitchFamily="34" charset="-120"/>
                <a:ea typeface="微軟正黑體" panose="020B0604030504040204" pitchFamily="34" charset="-120"/>
              </a:endParaRPr>
            </a:p>
            <a:p>
              <a:r>
                <a:rPr lang="zh-TW" altLang="en-US" sz="2000" b="1">
                  <a:solidFill>
                    <a:schemeClr val="bg1"/>
                  </a:solidFill>
                  <a:latin typeface="微軟正黑體" panose="020B0604030504040204" pitchFamily="34" charset="-120"/>
                  <a:ea typeface="微軟正黑體" panose="020B0604030504040204" pitchFamily="34" charset="-120"/>
                </a:rPr>
                <a:t>銜接</a:t>
              </a:r>
            </a:p>
          </p:txBody>
        </p:sp>
      </p:gr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11</a:t>
            </a:fld>
            <a:endParaRPr lang="zh-TW" altLang="en-US"/>
          </a:p>
        </p:txBody>
      </p:sp>
      <p:sp>
        <p:nvSpPr>
          <p:cNvPr id="104"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三、</a:t>
            </a:r>
            <a:r>
              <a:rPr kumimoji="0" lang="en-US" altLang="zh-TW" sz="3600" b="1">
                <a:solidFill>
                  <a:schemeClr val="bg1"/>
                </a:solidFill>
                <a:cs typeface="Times New Roman" pitchFamily="18" charset="0"/>
              </a:rPr>
              <a:t>12</a:t>
            </a:r>
            <a:r>
              <a:rPr kumimoji="0" lang="zh-TW" altLang="en-US" sz="3600" b="1">
                <a:solidFill>
                  <a:schemeClr val="bg1"/>
                </a:solidFill>
                <a:cs typeface="Times New Roman" pitchFamily="18" charset="0"/>
              </a:rPr>
              <a:t>年國教課程願景發展歷程</a:t>
            </a:r>
          </a:p>
        </p:txBody>
      </p:sp>
      <p:sp>
        <p:nvSpPr>
          <p:cNvPr id="107" name="矩形 106"/>
          <p:cNvSpPr/>
          <p:nvPr/>
        </p:nvSpPr>
        <p:spPr>
          <a:xfrm>
            <a:off x="766762" y="1351591"/>
            <a:ext cx="8377237" cy="461665"/>
          </a:xfrm>
          <a:prstGeom prst="rect">
            <a:avLst/>
          </a:prstGeom>
        </p:spPr>
        <p:txBody>
          <a:bodyPr wrap="square">
            <a:spAutoFit/>
          </a:bodyPr>
          <a:lstStyle/>
          <a:p>
            <a:pPr defTabSz="1600200">
              <a:spcAft>
                <a:spcPct val="35000"/>
              </a:spcAft>
              <a:defRPr/>
            </a:pPr>
            <a:r>
              <a:rPr lang="zh-TW" altLang="en-US" sz="2400">
                <a:latin typeface="微軟正黑體" pitchFamily="34" charset="-120"/>
                <a:ea typeface="微軟正黑體" pitchFamily="34" charset="-120"/>
                <a:cs typeface="Times New Roman" pitchFamily="18" charset="0"/>
              </a:rPr>
              <a:t>透過十二年國教的契機，落實課程連貫及統整</a:t>
            </a:r>
          </a:p>
        </p:txBody>
      </p:sp>
      <p:sp>
        <p:nvSpPr>
          <p:cNvPr id="106" name="矩形 105"/>
          <p:cNvSpPr/>
          <p:nvPr/>
        </p:nvSpPr>
        <p:spPr>
          <a:xfrm>
            <a:off x="0" y="6101957"/>
            <a:ext cx="9143999" cy="756042"/>
          </a:xfrm>
          <a:prstGeom prst="rect">
            <a:avLst/>
          </a:prstGeom>
          <a:solidFill>
            <a:srgbClr val="AD1457"/>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109" name="群組 108"/>
          <p:cNvGrpSpPr/>
          <p:nvPr/>
        </p:nvGrpSpPr>
        <p:grpSpPr>
          <a:xfrm>
            <a:off x="25685" y="6292047"/>
            <a:ext cx="9031035" cy="577667"/>
            <a:chOff x="25685" y="6268343"/>
            <a:chExt cx="9031035" cy="601371"/>
          </a:xfrm>
          <a:solidFill>
            <a:srgbClr val="C8195D"/>
          </a:solidFill>
        </p:grpSpPr>
        <p:grpSp>
          <p:nvGrpSpPr>
            <p:cNvPr id="110" name="群組 109"/>
            <p:cNvGrpSpPr/>
            <p:nvPr/>
          </p:nvGrpSpPr>
          <p:grpSpPr>
            <a:xfrm>
              <a:off x="4621601" y="6268343"/>
              <a:ext cx="4435119" cy="601371"/>
              <a:chOff x="-5484118" y="5157192"/>
              <a:chExt cx="4435119" cy="608869"/>
            </a:xfrm>
            <a:grpFill/>
          </p:grpSpPr>
          <p:grpSp>
            <p:nvGrpSpPr>
              <p:cNvPr id="145" name="群組 144"/>
              <p:cNvGrpSpPr/>
              <p:nvPr/>
            </p:nvGrpSpPr>
            <p:grpSpPr>
              <a:xfrm>
                <a:off x="-3193926" y="5157192"/>
                <a:ext cx="2144927" cy="586573"/>
                <a:chOff x="-3218928" y="3252179"/>
                <a:chExt cx="2144927" cy="586573"/>
              </a:xfrm>
              <a:grpFill/>
            </p:grpSpPr>
            <p:sp>
              <p:nvSpPr>
                <p:cNvPr id="161" name="流程圖: 接點 160"/>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2" name="流程圖: 接點 161"/>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3" name="流程圖: 接點 162"/>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4" name="流程圖: 接點 163"/>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5" name="流程圖: 接點 164"/>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6" name="流程圖: 接點 165"/>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7" name="流程圖: 接點 166"/>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8" name="流程圖: 接點 167"/>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9" name="流程圖: 接點 168"/>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0" name="流程圖: 接點 169"/>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1" name="流程圖: 接點 170"/>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2" name="流程圖: 接點 171"/>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3" name="流程圖: 接點 172"/>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4" name="流程圖: 接點 173"/>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46" name="群組 145"/>
              <p:cNvGrpSpPr/>
              <p:nvPr/>
            </p:nvGrpSpPr>
            <p:grpSpPr>
              <a:xfrm>
                <a:off x="-5484118" y="5179488"/>
                <a:ext cx="2144927" cy="586573"/>
                <a:chOff x="-5077072" y="3404579"/>
                <a:chExt cx="2144927" cy="586573"/>
              </a:xfrm>
              <a:grpFill/>
            </p:grpSpPr>
            <p:sp>
              <p:nvSpPr>
                <p:cNvPr id="147" name="流程圖: 接點 146"/>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8" name="流程圖: 接點 147"/>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9" name="流程圖: 接點 148"/>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0" name="流程圖: 接點 149"/>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1" name="流程圖: 接點 150"/>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2" name="流程圖: 接點 151"/>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3" name="流程圖: 接點 152"/>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4" name="流程圖: 接點 153"/>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5" name="流程圖: 接點 154"/>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6" name="流程圖: 接點 155"/>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7" name="流程圖: 接點 156"/>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8" name="流程圖: 接點 157"/>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9" name="流程圖: 接點 158"/>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0" name="流程圖: 接點 159"/>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111" name="群組 110"/>
            <p:cNvGrpSpPr/>
            <p:nvPr/>
          </p:nvGrpSpPr>
          <p:grpSpPr>
            <a:xfrm>
              <a:off x="25685" y="6268343"/>
              <a:ext cx="4435119" cy="601371"/>
              <a:chOff x="-5484118" y="5157192"/>
              <a:chExt cx="4435119" cy="608869"/>
            </a:xfrm>
            <a:grpFill/>
          </p:grpSpPr>
          <p:grpSp>
            <p:nvGrpSpPr>
              <p:cNvPr id="115" name="群組 114"/>
              <p:cNvGrpSpPr/>
              <p:nvPr/>
            </p:nvGrpSpPr>
            <p:grpSpPr>
              <a:xfrm>
                <a:off x="-3193926" y="5157192"/>
                <a:ext cx="2144927" cy="586573"/>
                <a:chOff x="-3218928" y="3252179"/>
                <a:chExt cx="2144927" cy="586573"/>
              </a:xfrm>
              <a:grpFill/>
            </p:grpSpPr>
            <p:sp>
              <p:nvSpPr>
                <p:cNvPr id="131" name="流程圖: 接點 130"/>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2" name="流程圖: 接點 131"/>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3" name="流程圖: 接點 132"/>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4" name="流程圖: 接點 133"/>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5" name="流程圖: 接點 134"/>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6" name="流程圖: 接點 135"/>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7" name="流程圖: 接點 136"/>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8" name="流程圖: 接點 137"/>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9" name="流程圖: 接點 138"/>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0" name="流程圖: 接點 139"/>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1" name="流程圖: 接點 140"/>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2" name="流程圖: 接點 141"/>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3" name="流程圖: 接點 142"/>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4" name="流程圖: 接點 143"/>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16" name="群組 115"/>
              <p:cNvGrpSpPr/>
              <p:nvPr/>
            </p:nvGrpSpPr>
            <p:grpSpPr>
              <a:xfrm>
                <a:off x="-5484118" y="5179488"/>
                <a:ext cx="2144927" cy="586573"/>
                <a:chOff x="-5077072" y="3404579"/>
                <a:chExt cx="2144927" cy="586573"/>
              </a:xfrm>
              <a:grpFill/>
            </p:grpSpPr>
            <p:sp>
              <p:nvSpPr>
                <p:cNvPr id="117" name="流程圖: 接點 116"/>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8" name="流程圖: 接點 117"/>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9" name="流程圖: 接點 118"/>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0" name="流程圖: 接點 119"/>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1" name="流程圖: 接點 120"/>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2" name="流程圖: 接點 121"/>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3" name="流程圖: 接點 122"/>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4" name="流程圖: 接點 123"/>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5" name="流程圖: 接點 124"/>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6" name="流程圖: 接點 125"/>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7" name="流程圖: 接點 126"/>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8" name="流程圖: 接點 127"/>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9" name="流程圖: 接點 128"/>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0" name="流程圖: 接點 129"/>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112" name="流程圖: 接點 111"/>
            <p:cNvSpPr/>
            <p:nvPr/>
          </p:nvSpPr>
          <p:spPr>
            <a:xfrm flipV="1">
              <a:off x="2207756"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3" name="流程圖: 接點 112"/>
            <p:cNvSpPr/>
            <p:nvPr/>
          </p:nvSpPr>
          <p:spPr>
            <a:xfrm flipV="1">
              <a:off x="4440004"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4" name="流程圖: 接點 113"/>
            <p:cNvSpPr/>
            <p:nvPr/>
          </p:nvSpPr>
          <p:spPr>
            <a:xfrm flipV="1">
              <a:off x="6744260"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48568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3000"/>
                            </p:stCondLst>
                            <p:childTnLst>
                              <p:par>
                                <p:cTn id="29" presetID="1"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22" grpId="0" animBg="1"/>
      <p:bldP spid="23" grpId="0" animBg="1"/>
      <p:bldP spid="24" grpId="0" animBg="1"/>
      <p:bldP spid="25"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圓角矩形 52"/>
          <p:cNvSpPr/>
          <p:nvPr/>
        </p:nvSpPr>
        <p:spPr>
          <a:xfrm>
            <a:off x="5113004" y="2852936"/>
            <a:ext cx="3707468" cy="1929725"/>
          </a:xfrm>
          <a:prstGeom prst="roundRect">
            <a:avLst>
              <a:gd name="adj" fmla="val 5645"/>
            </a:avLst>
          </a:prstGeom>
          <a:solidFill>
            <a:srgbClr val="FFF3E0"/>
          </a:solidFill>
          <a:ln w="38100" cap="rnd">
            <a:noFill/>
          </a:ln>
        </p:spPr>
        <p:txBody>
          <a:bodyPr rtlCol="0" anchor="ctr"/>
          <a:lstStyle/>
          <a:p>
            <a:pPr algn="ctr"/>
            <a:endParaRPr lang="zh-TW" altLang="en-US"/>
          </a:p>
        </p:txBody>
      </p:sp>
      <p:sp>
        <p:nvSpPr>
          <p:cNvPr id="2" name="圓角矩形 1"/>
          <p:cNvSpPr/>
          <p:nvPr/>
        </p:nvSpPr>
        <p:spPr>
          <a:xfrm>
            <a:off x="1187623" y="3318784"/>
            <a:ext cx="3960441" cy="599829"/>
          </a:xfrm>
          <a:prstGeom prst="roundRect">
            <a:avLst/>
          </a:prstGeom>
          <a:solidFill>
            <a:srgbClr val="FFF3E0"/>
          </a:solidFill>
          <a:ln w="38100" cap="rnd">
            <a:noFill/>
          </a:ln>
        </p:spPr>
        <p:txBody>
          <a:bodyPr rtlCol="0" anchor="ctr"/>
          <a:lstStyle/>
          <a:p>
            <a:pPr algn="ctr"/>
            <a:endParaRPr lang="zh-TW" altLang="en-US"/>
          </a:p>
        </p:txBody>
      </p:sp>
      <p:sp>
        <p:nvSpPr>
          <p:cNvPr id="184" name="圓角矩形 183"/>
          <p:cNvSpPr/>
          <p:nvPr/>
        </p:nvSpPr>
        <p:spPr>
          <a:xfrm>
            <a:off x="0" y="0"/>
            <a:ext cx="9144000" cy="1730525"/>
          </a:xfrm>
          <a:prstGeom prst="roundRect">
            <a:avLst>
              <a:gd name="adj" fmla="val 0"/>
            </a:avLst>
          </a:prstGeom>
          <a:solidFill>
            <a:srgbClr val="E65100"/>
          </a:solidFill>
          <a:effectLst>
            <a:outerShdw blurRad="50800" dist="38100" dir="5400000" algn="t" rotWithShape="0">
              <a:prstClr val="black">
                <a:alpha val="10000"/>
              </a:prstClr>
            </a:outerShdw>
          </a:effectLst>
        </p:spPr>
        <p:txBody>
          <a:bodyPr wrap="square" rtlCol="0" anchor="ctr">
            <a:spAutoFit/>
          </a:bodyPr>
          <a:lstStyle/>
          <a:p>
            <a:pPr algn="ctr"/>
            <a:endParaRPr lang="zh-TW" altLang="en-US" sz="2400">
              <a:solidFill>
                <a:srgbClr val="9C27B0"/>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6781791" y="433819"/>
            <a:ext cx="2398721" cy="1015663"/>
          </a:xfrm>
          <a:prstGeom prst="rect">
            <a:avLst/>
          </a:prstGeom>
          <a:noFill/>
        </p:spPr>
        <p:txBody>
          <a:bodyPr wrap="square" rtlCol="0">
            <a:spAutoFit/>
          </a:bodyPr>
          <a:lstStyle/>
          <a:p>
            <a:r>
              <a:rPr lang="zh-TW" altLang="en-US" sz="6000" b="1">
                <a:solidFill>
                  <a:schemeClr val="bg1"/>
                </a:solidFill>
                <a:latin typeface="微軟正黑體" panose="020B0604030504040204" pitchFamily="34" charset="-120"/>
                <a:ea typeface="微軟正黑體" panose="020B0604030504040204" pitchFamily="34" charset="-120"/>
              </a:rPr>
              <a:t>目錄</a:t>
            </a:r>
          </a:p>
        </p:txBody>
      </p:sp>
      <p:sp>
        <p:nvSpPr>
          <p:cNvPr id="34" name="矩形 33"/>
          <p:cNvSpPr/>
          <p:nvPr/>
        </p:nvSpPr>
        <p:spPr>
          <a:xfrm>
            <a:off x="6485222" y="602725"/>
            <a:ext cx="202295" cy="663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5" name="文字方塊 24"/>
          <p:cNvSpPr txBox="1"/>
          <p:nvPr/>
        </p:nvSpPr>
        <p:spPr>
          <a:xfrm>
            <a:off x="1293955" y="3374246"/>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貳、新課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修歷程</a:t>
            </a:r>
          </a:p>
        </p:txBody>
      </p:sp>
      <p:sp>
        <p:nvSpPr>
          <p:cNvPr id="26" name="文字方塊 25"/>
          <p:cNvSpPr txBox="1"/>
          <p:nvPr/>
        </p:nvSpPr>
        <p:spPr>
          <a:xfrm>
            <a:off x="1266224" y="4040021"/>
            <a:ext cx="4008714"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參、新課</a:t>
            </a:r>
            <a:r>
              <a:rPr lang="zh-TW" altLang="en-US" sz="2800" b="1">
                <a:latin typeface="微軟正黑體" panose="020B0604030504040204" pitchFamily="34" charset="-120"/>
                <a:ea typeface="微軟正黑體" panose="020B0604030504040204" pitchFamily="34" charset="-120"/>
              </a:rPr>
              <a:t>綱的重要</a:t>
            </a:r>
            <a:r>
              <a:rPr lang="zh-TW" altLang="en-US" sz="2800" b="1" dirty="0">
                <a:latin typeface="微軟正黑體" panose="020B0604030504040204" pitchFamily="34" charset="-120"/>
                <a:ea typeface="微軟正黑體" panose="020B0604030504040204" pitchFamily="34" charset="-120"/>
              </a:rPr>
              <a:t>內涵</a:t>
            </a:r>
          </a:p>
        </p:txBody>
      </p:sp>
      <p:sp>
        <p:nvSpPr>
          <p:cNvPr id="32" name="文字方塊 31"/>
          <p:cNvSpPr txBox="1"/>
          <p:nvPr/>
        </p:nvSpPr>
        <p:spPr>
          <a:xfrm>
            <a:off x="1293955" y="2735503"/>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壹、新課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修背景</a:t>
            </a:r>
          </a:p>
        </p:txBody>
      </p:sp>
      <p:sp>
        <p:nvSpPr>
          <p:cNvPr id="6" name="矩形 5"/>
          <p:cNvSpPr/>
          <p:nvPr/>
        </p:nvSpPr>
        <p:spPr>
          <a:xfrm>
            <a:off x="2771800" y="542787"/>
            <a:ext cx="3523481" cy="830997"/>
          </a:xfrm>
          <a:prstGeom prst="rect">
            <a:avLst/>
          </a:prstGeom>
        </p:spPr>
        <p:txBody>
          <a:bodyPr wrap="square">
            <a:spAutoFit/>
          </a:bodyPr>
          <a:lstStyle/>
          <a:p>
            <a:pPr algn="r"/>
            <a:r>
              <a:rPr lang="zh-TW" altLang="en-US" sz="2400" b="1">
                <a:solidFill>
                  <a:schemeClr val="bg1"/>
                </a:solidFill>
                <a:latin typeface="微軟正黑體" panose="020B0604030504040204" pitchFamily="34" charset="-120"/>
                <a:ea typeface="微軟正黑體" panose="020B0604030504040204" pitchFamily="34" charset="-120"/>
              </a:rPr>
              <a:t>十二年國民基本教育</a:t>
            </a:r>
          </a:p>
          <a:p>
            <a:pPr algn="r"/>
            <a:r>
              <a:rPr lang="zh-TW" altLang="en-US" sz="2400" b="1">
                <a:solidFill>
                  <a:schemeClr val="bg1"/>
                </a:solidFill>
                <a:latin typeface="微軟正黑體" panose="020B0604030504040204" pitchFamily="34" charset="-120"/>
                <a:ea typeface="微軟正黑體" panose="020B0604030504040204" pitchFamily="34" charset="-120"/>
              </a:rPr>
              <a:t>課程綱要總綱宣講</a:t>
            </a:r>
          </a:p>
        </p:txBody>
      </p:sp>
      <p:pic>
        <p:nvPicPr>
          <p:cNvPr id="87" name="圖片 86"/>
          <p:cNvPicPr>
            <a:picLocks noChangeAspect="1"/>
          </p:cNvPicPr>
          <p:nvPr/>
        </p:nvPicPr>
        <p:blipFill rotWithShape="1">
          <a:blip r:embed="rId3">
            <a:extLst>
              <a:ext uri="{28A0092B-C50C-407E-A947-70E740481C1C}">
                <a14:useLocalDpi xmlns:a14="http://schemas.microsoft.com/office/drawing/2010/main"/>
              </a:ext>
            </a:extLst>
          </a:blip>
          <a:srcRect l="5238" r="70154" b="72050"/>
          <a:stretch/>
        </p:blipFill>
        <p:spPr>
          <a:xfrm>
            <a:off x="432596" y="3158130"/>
            <a:ext cx="1033993" cy="880842"/>
          </a:xfrm>
          <a:prstGeom prst="rect">
            <a:avLst/>
          </a:prstGeom>
          <a:effectLst>
            <a:outerShdw blurRad="50800" dist="38100" dir="5400000" algn="t" rotWithShape="0">
              <a:prstClr val="black">
                <a:alpha val="10000"/>
              </a:prstClr>
            </a:outerShdw>
          </a:effectLst>
        </p:spPr>
      </p:pic>
      <p:sp>
        <p:nvSpPr>
          <p:cNvPr id="52" name="文字方塊 51"/>
          <p:cNvSpPr txBox="1"/>
          <p:nvPr/>
        </p:nvSpPr>
        <p:spPr>
          <a:xfrm>
            <a:off x="5381271" y="2960401"/>
            <a:ext cx="3223178" cy="1723549"/>
          </a:xfrm>
          <a:prstGeom prst="rect">
            <a:avLst/>
          </a:prstGeom>
          <a:noFill/>
        </p:spPr>
        <p:txBody>
          <a:bodyPr wrap="square">
            <a:spAutoFit/>
          </a:bodyPr>
          <a:lstStyle/>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一、新課綱研修機制</a:t>
            </a: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二、總綱公布</a:t>
            </a: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三、十二年國民基本</a:t>
            </a:r>
            <a:r>
              <a:rPr lang="en-US" altLang="zh-TW" sz="2400">
                <a:latin typeface="微軟正黑體" panose="020B0604030504040204" pitchFamily="34" charset="-120"/>
                <a:ea typeface="微軟正黑體" panose="020B0604030504040204" pitchFamily="34" charset="-120"/>
              </a:rPr>
              <a:t/>
            </a:r>
            <a:br>
              <a:rPr lang="en-US" altLang="zh-TW" sz="2400">
                <a:latin typeface="微軟正黑體" panose="020B0604030504040204" pitchFamily="34" charset="-120"/>
                <a:ea typeface="微軟正黑體" panose="020B0604030504040204" pitchFamily="34" charset="-120"/>
              </a:rPr>
            </a:br>
            <a:r>
              <a:rPr lang="en-US" altLang="zh-TW" sz="2400">
                <a:latin typeface="微軟正黑體" panose="020B0604030504040204" pitchFamily="34" charset="-120"/>
                <a:ea typeface="微軟正黑體" panose="020B0604030504040204" pitchFamily="34" charset="-120"/>
              </a:rPr>
              <a:t>        </a:t>
            </a:r>
            <a:r>
              <a:rPr lang="zh-TW" altLang="en-US" sz="2400">
                <a:latin typeface="微軟正黑體" panose="020B0604030504040204" pitchFamily="34" charset="-120"/>
                <a:ea typeface="微軟正黑體" panose="020B0604030504040204" pitchFamily="34" charset="-120"/>
              </a:rPr>
              <a:t>教育課程綱要</a:t>
            </a:r>
          </a:p>
        </p:txBody>
      </p:sp>
      <p:grpSp>
        <p:nvGrpSpPr>
          <p:cNvPr id="54" name="群組 53"/>
          <p:cNvGrpSpPr/>
          <p:nvPr/>
        </p:nvGrpSpPr>
        <p:grpSpPr>
          <a:xfrm>
            <a:off x="6727054" y="5040739"/>
            <a:ext cx="1051764" cy="1324950"/>
            <a:chOff x="5824492" y="2760936"/>
            <a:chExt cx="2627381" cy="3309818"/>
          </a:xfrm>
        </p:grpSpPr>
        <p:grpSp>
          <p:nvGrpSpPr>
            <p:cNvPr id="55" name="群組 54"/>
            <p:cNvGrpSpPr/>
            <p:nvPr/>
          </p:nvGrpSpPr>
          <p:grpSpPr>
            <a:xfrm>
              <a:off x="5824492" y="2760936"/>
              <a:ext cx="2627381" cy="1690147"/>
              <a:chOff x="5771788" y="3043525"/>
              <a:chExt cx="514470" cy="294608"/>
            </a:xfrm>
            <a:solidFill>
              <a:srgbClr val="FFB74D"/>
            </a:solidFill>
            <a:effectLst>
              <a:outerShdw blurRad="50800" dist="38100" dir="5400000" algn="t" rotWithShape="0">
                <a:prstClr val="black">
                  <a:alpha val="20000"/>
                </a:prstClr>
              </a:outerShdw>
            </a:effectLst>
          </p:grpSpPr>
          <p:grpSp>
            <p:nvGrpSpPr>
              <p:cNvPr id="90" name="群組 89"/>
              <p:cNvGrpSpPr/>
              <p:nvPr/>
            </p:nvGrpSpPr>
            <p:grpSpPr>
              <a:xfrm>
                <a:off x="5771788" y="3043525"/>
                <a:ext cx="514470" cy="294608"/>
                <a:chOff x="1475656" y="2780928"/>
                <a:chExt cx="6248400" cy="3578101"/>
              </a:xfrm>
              <a:grpFill/>
            </p:grpSpPr>
            <p:sp>
              <p:nvSpPr>
                <p:cNvPr id="99" name="手繪多邊形 98"/>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0" name="手繪多邊形 99"/>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1" name="手繪多邊形 100"/>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91" name="群組 90"/>
              <p:cNvGrpSpPr/>
              <p:nvPr/>
            </p:nvGrpSpPr>
            <p:grpSpPr>
              <a:xfrm>
                <a:off x="5865134" y="3120178"/>
                <a:ext cx="93421" cy="142489"/>
                <a:chOff x="5865134" y="3120178"/>
                <a:chExt cx="93421" cy="142489"/>
              </a:xfrm>
              <a:grpFill/>
            </p:grpSpPr>
            <p:sp>
              <p:nvSpPr>
                <p:cNvPr id="96" name="圓角矩形 95"/>
                <p:cNvSpPr/>
                <p:nvPr/>
              </p:nvSpPr>
              <p:spPr>
                <a:xfrm rot="5832160">
                  <a:off x="5900305" y="3085008"/>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7" name="圓角矩形 96"/>
                <p:cNvSpPr/>
                <p:nvPr/>
              </p:nvSpPr>
              <p:spPr>
                <a:xfrm rot="5832160">
                  <a:off x="5900304" y="3140956"/>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8" name="圓角矩形 97"/>
                <p:cNvSpPr/>
                <p:nvPr/>
              </p:nvSpPr>
              <p:spPr>
                <a:xfrm rot="5832160">
                  <a:off x="5900551" y="3204664"/>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92" name="群組 91"/>
              <p:cNvGrpSpPr/>
              <p:nvPr/>
            </p:nvGrpSpPr>
            <p:grpSpPr>
              <a:xfrm flipH="1">
                <a:off x="6096665" y="3116784"/>
                <a:ext cx="93421" cy="142489"/>
                <a:chOff x="5865134" y="3120178"/>
                <a:chExt cx="93421" cy="142489"/>
              </a:xfrm>
              <a:grpFill/>
            </p:grpSpPr>
            <p:sp>
              <p:nvSpPr>
                <p:cNvPr id="93" name="圓角矩形 92"/>
                <p:cNvSpPr/>
                <p:nvPr/>
              </p:nvSpPr>
              <p:spPr>
                <a:xfrm rot="5832160">
                  <a:off x="5900305" y="3085008"/>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4" name="圓角矩形 93"/>
                <p:cNvSpPr/>
                <p:nvPr/>
              </p:nvSpPr>
              <p:spPr>
                <a:xfrm rot="5832160">
                  <a:off x="5900304" y="3140956"/>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5" name="圓角矩形 94"/>
                <p:cNvSpPr/>
                <p:nvPr/>
              </p:nvSpPr>
              <p:spPr>
                <a:xfrm rot="5832160">
                  <a:off x="5900551" y="3204664"/>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58" name="群組 57"/>
            <p:cNvGrpSpPr/>
            <p:nvPr/>
          </p:nvGrpSpPr>
          <p:grpSpPr>
            <a:xfrm flipH="1">
              <a:off x="7256192" y="4036333"/>
              <a:ext cx="760927" cy="2034421"/>
              <a:chOff x="8017743" y="1806754"/>
              <a:chExt cx="760927" cy="2034421"/>
            </a:xfrm>
            <a:solidFill>
              <a:srgbClr val="FFB74D"/>
            </a:solidFill>
          </p:grpSpPr>
          <p:grpSp>
            <p:nvGrpSpPr>
              <p:cNvPr id="59" name="群組 58"/>
              <p:cNvGrpSpPr/>
              <p:nvPr/>
            </p:nvGrpSpPr>
            <p:grpSpPr>
              <a:xfrm rot="19621599">
                <a:off x="8124860" y="1806754"/>
                <a:ext cx="653810" cy="1168618"/>
                <a:chOff x="-171537" y="3056620"/>
                <a:chExt cx="2038340" cy="3643323"/>
              </a:xfrm>
              <a:grpFill/>
            </p:grpSpPr>
            <p:sp>
              <p:nvSpPr>
                <p:cNvPr id="83" name="甜甜圈 82"/>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4" name="圓角矩形 83"/>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5" name="橢圓 84"/>
                <p:cNvSpPr/>
                <p:nvPr/>
              </p:nvSpPr>
              <p:spPr>
                <a:xfrm>
                  <a:off x="69558" y="3286541"/>
                  <a:ext cx="1578494" cy="1578494"/>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6" name="圓角矩形 85"/>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8" name="圓角矩形 87"/>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9" name="圓角矩形 88"/>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60" name="群組 59"/>
              <p:cNvGrpSpPr/>
              <p:nvPr/>
            </p:nvGrpSpPr>
            <p:grpSpPr>
              <a:xfrm flipH="1">
                <a:off x="8017743" y="2598850"/>
                <a:ext cx="548076" cy="1242325"/>
                <a:chOff x="9890871" y="2661512"/>
                <a:chExt cx="1591112" cy="3606576"/>
              </a:xfrm>
              <a:grpFill/>
            </p:grpSpPr>
            <p:sp>
              <p:nvSpPr>
                <p:cNvPr id="61" name="流程圖: 接點 60"/>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2" name="圓角矩形 61"/>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2" name="圓角矩形 71"/>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9" name="圓角矩形 7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sp>
        <p:nvSpPr>
          <p:cNvPr id="44" name="文字方塊 43"/>
          <p:cNvSpPr txBox="1"/>
          <p:nvPr/>
        </p:nvSpPr>
        <p:spPr>
          <a:xfrm>
            <a:off x="1293955" y="4707133"/>
            <a:ext cx="466058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肆</a:t>
            </a:r>
            <a:r>
              <a:rPr lang="zh-TW" altLang="en-US" sz="2800" b="1" dirty="0" smtClean="0">
                <a:latin typeface="微軟正黑體" panose="020B0604030504040204" pitchFamily="34" charset="-120"/>
                <a:ea typeface="微軟正黑體" panose="020B0604030504040204" pitchFamily="34" charset="-120"/>
              </a:rPr>
              <a:t>、給家長的小</a:t>
            </a:r>
            <a:r>
              <a:rPr lang="zh-TW" altLang="en-US" sz="2800" b="1" dirty="0">
                <a:latin typeface="微軟正黑體" panose="020B0604030504040204" pitchFamily="34" charset="-120"/>
                <a:ea typeface="微軟正黑體" panose="020B0604030504040204" pitchFamily="34" charset="-120"/>
              </a:rPr>
              <a:t>叮嚀</a:t>
            </a:r>
          </a:p>
        </p:txBody>
      </p:sp>
    </p:spTree>
    <p:extLst>
      <p:ext uri="{BB962C8B-B14F-4D97-AF65-F5344CB8AC3E}">
        <p14:creationId xmlns:p14="http://schemas.microsoft.com/office/powerpoint/2010/main" val="346611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9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1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animBg="1"/>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資料庫圖表 6"/>
          <p:cNvGraphicFramePr/>
          <p:nvPr>
            <p:extLst>
              <p:ext uri="{D42A27DB-BD31-4B8C-83A1-F6EECF244321}">
                <p14:modId xmlns:p14="http://schemas.microsoft.com/office/powerpoint/2010/main" val="3992239217"/>
              </p:ext>
            </p:extLst>
          </p:nvPr>
        </p:nvGraphicFramePr>
        <p:xfrm>
          <a:off x="683568" y="2132856"/>
          <a:ext cx="7859216"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圓角化同側角落矩形 2"/>
          <p:cNvSpPr/>
          <p:nvPr/>
        </p:nvSpPr>
        <p:spPr>
          <a:xfrm>
            <a:off x="1268196" y="1629205"/>
            <a:ext cx="1368152" cy="537567"/>
          </a:xfrm>
          <a:prstGeom prst="round2SameRect">
            <a:avLst>
              <a:gd name="adj1" fmla="val 50000"/>
              <a:gd name="adj2" fmla="val 0"/>
            </a:avLst>
          </a:prstGeom>
          <a:solidFill>
            <a:srgbClr val="F8BBD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38" name="圓角化同側角落矩形 37"/>
          <p:cNvSpPr/>
          <p:nvPr/>
        </p:nvSpPr>
        <p:spPr>
          <a:xfrm>
            <a:off x="3923928" y="1621682"/>
            <a:ext cx="1368152" cy="537567"/>
          </a:xfrm>
          <a:prstGeom prst="round2SameRect">
            <a:avLst>
              <a:gd name="adj1" fmla="val 50000"/>
              <a:gd name="adj2" fmla="val 0"/>
            </a:avLst>
          </a:prstGeom>
          <a:solidFill>
            <a:srgbClr val="C8E6C9"/>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39" name="圓角化同側角落矩形 38"/>
          <p:cNvSpPr/>
          <p:nvPr/>
        </p:nvSpPr>
        <p:spPr>
          <a:xfrm>
            <a:off x="6610671" y="1621682"/>
            <a:ext cx="1368152" cy="537567"/>
          </a:xfrm>
          <a:prstGeom prst="round2SameRect">
            <a:avLst>
              <a:gd name="adj1" fmla="val 50000"/>
              <a:gd name="adj2" fmla="val 0"/>
            </a:avLst>
          </a:prstGeom>
          <a:solidFill>
            <a:srgbClr val="BBDEFB"/>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 name="矩形 3"/>
          <p:cNvSpPr/>
          <p:nvPr/>
        </p:nvSpPr>
        <p:spPr>
          <a:xfrm>
            <a:off x="1584109" y="1697584"/>
            <a:ext cx="800219" cy="461665"/>
          </a:xfrm>
          <a:prstGeom prst="rect">
            <a:avLst/>
          </a:prstGeom>
        </p:spPr>
        <p:txBody>
          <a:bodyPr wrap="none">
            <a:spAutoFit/>
          </a:bodyPr>
          <a:lstStyle/>
          <a:p>
            <a:r>
              <a:rPr lang="zh-TW" altLang="en-US" sz="2400">
                <a:latin typeface="微軟正黑體" pitchFamily="34" charset="-120"/>
                <a:ea typeface="微軟正黑體" pitchFamily="34" charset="-120"/>
              </a:rPr>
              <a:t>研發</a:t>
            </a:r>
            <a:endParaRPr lang="zh-TW" altLang="en-US" sz="2400"/>
          </a:p>
        </p:txBody>
      </p:sp>
      <p:sp>
        <p:nvSpPr>
          <p:cNvPr id="41" name="矩形 40"/>
          <p:cNvSpPr/>
          <p:nvPr/>
        </p:nvSpPr>
        <p:spPr>
          <a:xfrm>
            <a:off x="4211960" y="1697584"/>
            <a:ext cx="800219" cy="461665"/>
          </a:xfrm>
          <a:prstGeom prst="rect">
            <a:avLst/>
          </a:prstGeom>
        </p:spPr>
        <p:txBody>
          <a:bodyPr wrap="none">
            <a:spAutoFit/>
          </a:bodyPr>
          <a:lstStyle/>
          <a:p>
            <a:r>
              <a:rPr lang="zh-TW" altLang="en-US" sz="2400">
                <a:latin typeface="微軟正黑體" pitchFamily="34" charset="-120"/>
                <a:ea typeface="微軟正黑體" pitchFamily="34" charset="-120"/>
              </a:rPr>
              <a:t>審議</a:t>
            </a:r>
            <a:endParaRPr lang="zh-TW" altLang="en-US" sz="2400"/>
          </a:p>
        </p:txBody>
      </p:sp>
      <p:sp>
        <p:nvSpPr>
          <p:cNvPr id="42" name="矩形 41"/>
          <p:cNvSpPr/>
          <p:nvPr/>
        </p:nvSpPr>
        <p:spPr>
          <a:xfrm>
            <a:off x="6883620" y="1697584"/>
            <a:ext cx="800219" cy="461665"/>
          </a:xfrm>
          <a:prstGeom prst="rect">
            <a:avLst/>
          </a:prstGeom>
        </p:spPr>
        <p:txBody>
          <a:bodyPr wrap="none">
            <a:spAutoFit/>
          </a:bodyPr>
          <a:lstStyle/>
          <a:p>
            <a:r>
              <a:rPr lang="zh-TW" altLang="en-US" sz="2400">
                <a:latin typeface="微軟正黑體" panose="020B0604030504040204" pitchFamily="34" charset="-120"/>
                <a:ea typeface="微軟正黑體" panose="020B0604030504040204" pitchFamily="34" charset="-120"/>
              </a:rPr>
              <a:t>協作</a:t>
            </a:r>
          </a:p>
        </p:txBody>
      </p:sp>
      <p:sp>
        <p:nvSpPr>
          <p:cNvPr id="47" name="矩形 5">
            <a:hlinkClick r:id="rId8"/>
          </p:cNvPr>
          <p:cNvSpPr>
            <a:spLocks noChangeArrowheads="1"/>
          </p:cNvSpPr>
          <p:nvPr/>
        </p:nvSpPr>
        <p:spPr bwMode="auto">
          <a:xfrm>
            <a:off x="323528" y="6325319"/>
            <a:ext cx="8328311" cy="276999"/>
          </a:xfrm>
          <a:prstGeom prst="rect">
            <a:avLst/>
          </a:prstGeom>
          <a:noFill/>
          <a:ln w="9525">
            <a:noFill/>
            <a:miter lim="800000"/>
            <a:headEnd/>
            <a:tailEnd/>
          </a:ln>
        </p:spPr>
        <p:txBody>
          <a:bodyPr wrap="square">
            <a:spAutoFit/>
          </a:bodyPr>
          <a:lstStyle/>
          <a:p>
            <a:pPr algn="r" eaLnBrk="0" hangingPunct="0"/>
            <a:r>
              <a:rPr lang="zh-TW" altLang="en-US" sz="1200">
                <a:solidFill>
                  <a:schemeClr val="tx1">
                    <a:lumMod val="50000"/>
                    <a:lumOff val="50000"/>
                  </a:schemeClr>
                </a:solidFill>
                <a:latin typeface="微軟正黑體" panose="020B0604030504040204" pitchFamily="34" charset="-120"/>
                <a:ea typeface="微軟正黑體" panose="020B0604030504040204" pitchFamily="34" charset="-120"/>
              </a:rPr>
              <a:t>相關會議規則、紀錄等，請見國教院網頁</a:t>
            </a:r>
            <a:r>
              <a:rPr lang="en-US" altLang="zh-TW" sz="1200">
                <a:solidFill>
                  <a:schemeClr val="tx1">
                    <a:lumMod val="50000"/>
                    <a:lumOff val="50000"/>
                  </a:schemeClr>
                </a:solidFill>
                <a:latin typeface="微軟正黑體" panose="020B0604030504040204" pitchFamily="34" charset="-120"/>
                <a:ea typeface="微軟正黑體" panose="020B0604030504040204" pitchFamily="34" charset="-120"/>
              </a:rPr>
              <a:t> http://www.naer.edu.tw/bin/home.php</a:t>
            </a:r>
            <a:endParaRPr lang="zh-TW" altLang="en-US" sz="1200">
              <a:solidFill>
                <a:schemeClr val="tx1">
                  <a:lumMod val="50000"/>
                  <a:lumOff val="50000"/>
                </a:schemeClr>
              </a:solidFill>
              <a:latin typeface="微軟正黑體" panose="020B0604030504040204" pitchFamily="34" charset="-120"/>
              <a:ea typeface="微軟正黑體" panose="020B0604030504040204" pitchFamily="34" charset="-120"/>
              <a:cs typeface="Times New Roman" pitchFamily="18" charset="0"/>
            </a:endParaRPr>
          </a:p>
        </p:txBody>
      </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13</a:t>
            </a:fld>
            <a:endParaRPr lang="zh-TW" altLang="en-US"/>
          </a:p>
        </p:txBody>
      </p:sp>
      <p:sp>
        <p:nvSpPr>
          <p:cNvPr id="40" name="文字方塊 39"/>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2-1</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
        <p:nvSpPr>
          <p:cNvPr id="43"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一、新課綱研修機制</a:t>
            </a:r>
          </a:p>
        </p:txBody>
      </p:sp>
    </p:spTree>
    <p:extLst>
      <p:ext uri="{BB962C8B-B14F-4D97-AF65-F5344CB8AC3E}">
        <p14:creationId xmlns:p14="http://schemas.microsoft.com/office/powerpoint/2010/main" val="7567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 grpId="0" animBg="1"/>
      <p:bldP spid="39" grpId="0" animBg="1"/>
      <p:bldP spid="4"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20932" y="3307853"/>
            <a:ext cx="5057775" cy="2308324"/>
          </a:xfrm>
          <a:prstGeom prst="rect">
            <a:avLst/>
          </a:prstGeom>
        </p:spPr>
        <p:txBody>
          <a:bodyPr>
            <a:spAutoFit/>
          </a:bodyPr>
          <a:lstStyle/>
          <a:p>
            <a:pPr algn="just" eaLnBrk="0" hangingPunct="0">
              <a:spcBef>
                <a:spcPts val="1200"/>
              </a:spcBef>
              <a:buClr>
                <a:srgbClr val="C00000"/>
              </a:buClr>
              <a:defRPr/>
            </a:pPr>
            <a:r>
              <a:rPr lang="zh-TW" altLang="en-US" sz="2400" dirty="0">
                <a:latin typeface="微軟正黑體" panose="020B0604030504040204" pitchFamily="34" charset="-120"/>
                <a:ea typeface="微軟正黑體" panose="020B0604030504040204" pitchFamily="34" charset="-120"/>
              </a:rPr>
              <a:t>另於</a:t>
            </a:r>
            <a:r>
              <a:rPr lang="en-US" altLang="zh-TW" sz="2400" dirty="0">
                <a:latin typeface="微軟正黑體" panose="020B0604030504040204" pitchFamily="34" charset="-120"/>
                <a:ea typeface="微軟正黑體" panose="020B0604030504040204" pitchFamily="34" charset="-120"/>
              </a:rPr>
              <a:t>106</a:t>
            </a:r>
            <a:r>
              <a:rPr lang="zh-TW" altLang="en-US" sz="2400" dirty="0">
                <a:latin typeface="微軟正黑體" panose="020B0604030504040204" pitchFamily="34" charset="-120"/>
                <a:ea typeface="微軟正黑體" panose="020B0604030504040204" pitchFamily="34" charset="-120"/>
              </a:rPr>
              <a:t>年</a:t>
            </a:r>
            <a:r>
              <a:rPr lang="en-US" altLang="zh-TW" sz="2400" dirty="0">
                <a:latin typeface="微軟正黑體" panose="020B0604030504040204" pitchFamily="34" charset="-120"/>
                <a:ea typeface="微軟正黑體" panose="020B0604030504040204" pitchFamily="34" charset="-120"/>
              </a:rPr>
              <a:t>4</a:t>
            </a:r>
            <a:r>
              <a:rPr lang="zh-TW" altLang="en-US"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28</a:t>
            </a:r>
            <a:r>
              <a:rPr lang="zh-TW" altLang="en-US" sz="2400" dirty="0">
                <a:latin typeface="微軟正黑體" panose="020B0604030504040204" pitchFamily="34" charset="-120"/>
                <a:ea typeface="微軟正黑體" panose="020B0604030504040204" pitchFamily="34" charset="-120"/>
              </a:rPr>
              <a:t>日</a:t>
            </a:r>
            <a:r>
              <a:rPr lang="zh-TW" altLang="en-US" sz="2400">
                <a:latin typeface="微軟正黑體" panose="020B0604030504040204" pitchFamily="34" charset="-120"/>
                <a:ea typeface="微軟正黑體" panose="020B0604030504040204" pitchFamily="34" charset="-120"/>
              </a:rPr>
              <a:t>宣布：</a:t>
            </a:r>
            <a:endParaRPr lang="en-US" altLang="zh-TW" sz="2400">
              <a:latin typeface="微軟正黑體" panose="020B0604030504040204" pitchFamily="34" charset="-120"/>
              <a:ea typeface="微軟正黑體" panose="020B0604030504040204" pitchFamily="34" charset="-120"/>
            </a:endParaRPr>
          </a:p>
          <a:p>
            <a:pPr eaLnBrk="0" hangingPunct="0">
              <a:spcBef>
                <a:spcPts val="0"/>
              </a:spcBef>
              <a:buClr>
                <a:srgbClr val="C00000"/>
              </a:buClr>
              <a:defRPr/>
            </a:pPr>
            <a:r>
              <a:rPr lang="zh-TW" altLang="en-US" sz="2400">
                <a:latin typeface="微軟正黑體" panose="020B0604030504040204" pitchFamily="34" charset="-120"/>
                <a:ea typeface="微軟正黑體" panose="020B0604030504040204" pitchFamily="34" charset="-120"/>
              </a:rPr>
              <a:t>原</a:t>
            </a:r>
            <a:r>
              <a:rPr lang="zh-TW" altLang="en-US" sz="2400" dirty="0">
                <a:latin typeface="微軟正黑體" panose="020B0604030504040204" pitchFamily="34" charset="-120"/>
                <a:ea typeface="微軟正黑體" panose="020B0604030504040204" pitchFamily="34" charset="-120"/>
              </a:rPr>
              <a:t>訂自</a:t>
            </a:r>
            <a:r>
              <a:rPr lang="en-US" altLang="zh-TW" sz="2400" dirty="0">
                <a:latin typeface="微軟正黑體" panose="020B0604030504040204" pitchFamily="34" charset="-120"/>
                <a:ea typeface="微軟正黑體" panose="020B0604030504040204" pitchFamily="34" charset="-120"/>
              </a:rPr>
              <a:t>107</a:t>
            </a:r>
            <a:r>
              <a:rPr lang="zh-TW" altLang="en-US" sz="2400" dirty="0">
                <a:latin typeface="微軟正黑體" panose="020B0604030504040204" pitchFamily="34" charset="-120"/>
                <a:ea typeface="微軟正黑體" panose="020B0604030504040204" pitchFamily="34" charset="-120"/>
              </a:rPr>
              <a:t>學年度</a:t>
            </a:r>
            <a:r>
              <a:rPr lang="zh-TW" altLang="en-US" sz="2400">
                <a:latin typeface="微軟正黑體" panose="020B0604030504040204" pitchFamily="34" charset="-120"/>
                <a:ea typeface="微軟正黑體" panose="020B0604030504040204" pitchFamily="34" charset="-120"/>
              </a:rPr>
              <a:t>起，</a:t>
            </a:r>
            <a:endParaRPr lang="en-US" altLang="zh-TW" sz="2400">
              <a:latin typeface="微軟正黑體" panose="020B0604030504040204" pitchFamily="34" charset="-120"/>
              <a:ea typeface="微軟正黑體" panose="020B0604030504040204" pitchFamily="34" charset="-120"/>
            </a:endParaRPr>
          </a:p>
          <a:p>
            <a:pPr eaLnBrk="0" hangingPunct="0">
              <a:spcBef>
                <a:spcPts val="0"/>
              </a:spcBef>
              <a:buClr>
                <a:srgbClr val="C00000"/>
              </a:buClr>
              <a:defRPr/>
            </a:pPr>
            <a:r>
              <a:rPr lang="zh-TW" altLang="en-US" sz="2400">
                <a:latin typeface="微軟正黑體" panose="020B0604030504040204" pitchFamily="34" charset="-120"/>
                <a:ea typeface="微軟正黑體" panose="020B0604030504040204" pitchFamily="34" charset="-120"/>
              </a:rPr>
              <a:t>調整</a:t>
            </a:r>
            <a:r>
              <a:rPr lang="zh-TW" altLang="en-US" sz="2400" dirty="0">
                <a:latin typeface="微軟正黑體" pitchFamily="34" charset="-120"/>
                <a:ea typeface="微軟正黑體" pitchFamily="34" charset="-120"/>
              </a:rPr>
              <a:t>至</a:t>
            </a:r>
            <a:r>
              <a:rPr lang="en-US" altLang="zh-TW" sz="2400" dirty="0">
                <a:latin typeface="微軟正黑體" pitchFamily="34" charset="-120"/>
                <a:ea typeface="微軟正黑體" pitchFamily="34" charset="-120"/>
              </a:rPr>
              <a:t>108</a:t>
            </a:r>
            <a:r>
              <a:rPr lang="zh-TW" altLang="en-US" sz="2400">
                <a:latin typeface="微軟正黑體" pitchFamily="34" charset="-120"/>
                <a:ea typeface="微軟正黑體" pitchFamily="34" charset="-120"/>
              </a:rPr>
              <a:t>學年度</a:t>
            </a:r>
            <a:endParaRPr lang="en-US" altLang="zh-TW" sz="2400">
              <a:latin typeface="微軟正黑體" pitchFamily="34" charset="-120"/>
              <a:ea typeface="微軟正黑體" pitchFamily="34" charset="-120"/>
            </a:endParaRPr>
          </a:p>
          <a:p>
            <a:pPr eaLnBrk="0" hangingPunct="0">
              <a:spcBef>
                <a:spcPts val="0"/>
              </a:spcBef>
              <a:buClr>
                <a:srgbClr val="C00000"/>
              </a:buClr>
              <a:defRPr/>
            </a:pPr>
            <a:r>
              <a:rPr lang="zh-TW" altLang="en-US" sz="2400">
                <a:latin typeface="微軟正黑體" pitchFamily="34" charset="-120"/>
                <a:ea typeface="微軟正黑體" pitchFamily="34" charset="-120"/>
              </a:rPr>
              <a:t>從</a:t>
            </a:r>
            <a:r>
              <a:rPr lang="zh-TW" altLang="en-US" sz="2400" dirty="0">
                <a:latin typeface="微軟正黑體" pitchFamily="34" charset="-120"/>
                <a:ea typeface="微軟正黑體" pitchFamily="34" charset="-120"/>
              </a:rPr>
              <a:t>國民小學、</a:t>
            </a:r>
            <a:r>
              <a:rPr lang="zh-TW" altLang="en-US" sz="2400">
                <a:latin typeface="微軟正黑體" pitchFamily="34" charset="-120"/>
                <a:ea typeface="微軟正黑體" pitchFamily="34" charset="-120"/>
              </a:rPr>
              <a:t>國民中學</a:t>
            </a:r>
            <a:endParaRPr lang="en-US" altLang="zh-TW" sz="2400">
              <a:latin typeface="微軟正黑體" pitchFamily="34" charset="-120"/>
              <a:ea typeface="微軟正黑體" pitchFamily="34" charset="-120"/>
            </a:endParaRPr>
          </a:p>
          <a:p>
            <a:pPr eaLnBrk="0" hangingPunct="0">
              <a:spcBef>
                <a:spcPts val="0"/>
              </a:spcBef>
              <a:buClr>
                <a:srgbClr val="C00000"/>
              </a:buClr>
              <a:defRPr/>
            </a:pPr>
            <a:r>
              <a:rPr lang="zh-TW" altLang="en-US" sz="2400">
                <a:latin typeface="微軟正黑體" pitchFamily="34" charset="-120"/>
                <a:ea typeface="微軟正黑體" pitchFamily="34" charset="-120"/>
              </a:rPr>
              <a:t>及</a:t>
            </a:r>
            <a:r>
              <a:rPr lang="zh-TW" altLang="en-US" sz="2400" dirty="0">
                <a:latin typeface="微軟正黑體" pitchFamily="34" charset="-120"/>
                <a:ea typeface="微軟正黑體" pitchFamily="34" charset="-120"/>
              </a:rPr>
              <a:t>高級中等學校一年級</a:t>
            </a:r>
            <a:r>
              <a:rPr lang="zh-TW" altLang="en-US" sz="2400">
                <a:latin typeface="微軟正黑體" pitchFamily="34" charset="-120"/>
                <a:ea typeface="微軟正黑體" pitchFamily="34" charset="-120"/>
              </a:rPr>
              <a:t>起，</a:t>
            </a:r>
            <a:endParaRPr lang="en-US" altLang="zh-TW" sz="2400">
              <a:latin typeface="微軟正黑體" pitchFamily="34" charset="-120"/>
              <a:ea typeface="微軟正黑體" pitchFamily="34" charset="-120"/>
            </a:endParaRPr>
          </a:p>
          <a:p>
            <a:pPr eaLnBrk="0" hangingPunct="0">
              <a:spcBef>
                <a:spcPts val="0"/>
              </a:spcBef>
              <a:buClr>
                <a:srgbClr val="C00000"/>
              </a:buClr>
              <a:defRPr/>
            </a:pPr>
            <a:r>
              <a:rPr lang="zh-TW" altLang="en-US" sz="2400">
                <a:latin typeface="微軟正黑體" pitchFamily="34" charset="-120"/>
                <a:ea typeface="微軟正黑體" pitchFamily="34" charset="-120"/>
              </a:rPr>
              <a:t>逐年</a:t>
            </a:r>
            <a:r>
              <a:rPr lang="zh-TW" altLang="en-US" sz="2400" dirty="0">
                <a:latin typeface="微軟正黑體" pitchFamily="34" charset="-120"/>
                <a:ea typeface="微軟正黑體" pitchFamily="34" charset="-120"/>
              </a:rPr>
              <a:t>實施</a:t>
            </a:r>
            <a:endParaRPr lang="en-US" altLang="zh-TW" sz="2400" dirty="0">
              <a:latin typeface="微軟正黑體" pitchFamily="34" charset="-120"/>
              <a:ea typeface="微軟正黑體" pitchFamily="34" charset="-120"/>
            </a:endParaRPr>
          </a:p>
        </p:txBody>
      </p:sp>
      <p:grpSp>
        <p:nvGrpSpPr>
          <p:cNvPr id="2" name="群組 1"/>
          <p:cNvGrpSpPr/>
          <p:nvPr/>
        </p:nvGrpSpPr>
        <p:grpSpPr>
          <a:xfrm>
            <a:off x="5247793" y="1700807"/>
            <a:ext cx="3417711" cy="4838973"/>
            <a:chOff x="5867097" y="2577651"/>
            <a:chExt cx="2798407" cy="3962130"/>
          </a:xfrm>
        </p:grpSpPr>
        <p:pic>
          <p:nvPicPr>
            <p:cNvPr id="48131" name="圖片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67097" y="2577651"/>
              <a:ext cx="2798407" cy="3962130"/>
            </a:xfrm>
            <a:prstGeom prst="roundRect">
              <a:avLst>
                <a:gd name="adj" fmla="val 8594"/>
              </a:avLst>
            </a:prstGeom>
            <a:solidFill>
              <a:srgbClr val="FFFFFF">
                <a:shade val="85000"/>
              </a:srgbClr>
            </a:solidFill>
            <a:ln>
              <a:noFill/>
            </a:ln>
            <a:effectLst/>
          </p:spPr>
        </p:pic>
        <p:pic>
          <p:nvPicPr>
            <p:cNvPr id="33" name="圖片 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a:ext>
              </a:extLst>
            </a:blip>
            <a:srcRect l="51452" t="12517" r="9951" b="58404"/>
            <a:stretch/>
          </p:blipFill>
          <p:spPr bwMode="auto">
            <a:xfrm>
              <a:off x="7236296" y="3060530"/>
              <a:ext cx="1080120" cy="1152128"/>
            </a:xfrm>
            <a:prstGeom prst="roundRect">
              <a:avLst>
                <a:gd name="adj" fmla="val 0"/>
              </a:avLst>
            </a:prstGeom>
            <a:solidFill>
              <a:srgbClr val="FFFFFF">
                <a:shade val="85000"/>
              </a:srgbClr>
            </a:solidFill>
            <a:ln>
              <a:noFill/>
            </a:ln>
            <a:effectLst/>
          </p:spPr>
        </p:pic>
      </p:gr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14</a:t>
            </a:fld>
            <a:endParaRPr lang="zh-TW" altLang="en-US"/>
          </a:p>
        </p:txBody>
      </p:sp>
      <p:sp>
        <p:nvSpPr>
          <p:cNvPr id="36"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二、新課綱公布</a:t>
            </a:r>
          </a:p>
        </p:txBody>
      </p:sp>
      <p:sp>
        <p:nvSpPr>
          <p:cNvPr id="37" name="矩形 36"/>
          <p:cNvSpPr/>
          <p:nvPr/>
        </p:nvSpPr>
        <p:spPr>
          <a:xfrm>
            <a:off x="620933" y="2318271"/>
            <a:ext cx="5463236" cy="830997"/>
          </a:xfrm>
          <a:prstGeom prst="rect">
            <a:avLst/>
          </a:prstGeom>
        </p:spPr>
        <p:txBody>
          <a:bodyPr wrap="square">
            <a:spAutoFit/>
          </a:bodyPr>
          <a:lstStyle/>
          <a:p>
            <a:pPr defTabSz="1600200">
              <a:spcAft>
                <a:spcPct val="35000"/>
              </a:spcAft>
              <a:defRPr/>
            </a:pPr>
            <a:r>
              <a:rPr lang="zh-TW" altLang="en-US" sz="2400">
                <a:latin typeface="微軟正黑體" pitchFamily="34" charset="-120"/>
                <a:ea typeface="微軟正黑體" pitchFamily="34" charset="-120"/>
                <a:cs typeface="Times New Roman" pitchFamily="18" charset="0"/>
              </a:rPr>
              <a:t>十二年國民基本教育課程綱要總綱</a:t>
            </a:r>
            <a:br>
              <a:rPr lang="zh-TW" altLang="en-US" sz="2400">
                <a:latin typeface="微軟正黑體" pitchFamily="34" charset="-120"/>
                <a:ea typeface="微軟正黑體" pitchFamily="34" charset="-120"/>
                <a:cs typeface="Times New Roman" pitchFamily="18" charset="0"/>
              </a:rPr>
            </a:br>
            <a:r>
              <a:rPr lang="zh-TW" altLang="en-US" sz="2400">
                <a:latin typeface="微軟正黑體" pitchFamily="34" charset="-120"/>
                <a:ea typeface="微軟正黑體" pitchFamily="34" charset="-120"/>
                <a:cs typeface="Times New Roman" pitchFamily="18" charset="0"/>
              </a:rPr>
              <a:t>原已於</a:t>
            </a:r>
            <a:r>
              <a:rPr lang="en-US" altLang="zh-TW" sz="2400">
                <a:latin typeface="微軟正黑體" pitchFamily="34" charset="-120"/>
                <a:ea typeface="微軟正黑體" pitchFamily="34" charset="-120"/>
                <a:cs typeface="Times New Roman" pitchFamily="18" charset="0"/>
              </a:rPr>
              <a:t>103</a:t>
            </a:r>
            <a:r>
              <a:rPr lang="zh-TW" altLang="en-US" sz="2400">
                <a:latin typeface="微軟正黑體" pitchFamily="34" charset="-120"/>
                <a:ea typeface="微軟正黑體" pitchFamily="34" charset="-120"/>
                <a:cs typeface="Times New Roman" pitchFamily="18" charset="0"/>
              </a:rPr>
              <a:t>年</a:t>
            </a:r>
            <a:r>
              <a:rPr lang="en-US" altLang="zh-TW" sz="2400">
                <a:latin typeface="微軟正黑體" pitchFamily="34" charset="-120"/>
                <a:ea typeface="微軟正黑體" pitchFamily="34" charset="-120"/>
                <a:cs typeface="Times New Roman" pitchFamily="18" charset="0"/>
              </a:rPr>
              <a:t>11</a:t>
            </a:r>
            <a:r>
              <a:rPr lang="zh-TW" altLang="en-US" sz="2400">
                <a:latin typeface="微軟正黑體" pitchFamily="34" charset="-120"/>
                <a:ea typeface="微軟正黑體" pitchFamily="34" charset="-120"/>
                <a:cs typeface="Times New Roman" pitchFamily="18" charset="0"/>
              </a:rPr>
              <a:t>月</a:t>
            </a:r>
            <a:r>
              <a:rPr lang="en-US" altLang="zh-TW" sz="2400">
                <a:latin typeface="微軟正黑體" pitchFamily="34" charset="-120"/>
                <a:ea typeface="微軟正黑體" pitchFamily="34" charset="-120"/>
                <a:cs typeface="Times New Roman" pitchFamily="18" charset="0"/>
              </a:rPr>
              <a:t>28</a:t>
            </a:r>
            <a:r>
              <a:rPr lang="zh-TW" altLang="en-US" sz="2400">
                <a:latin typeface="微軟正黑體" pitchFamily="34" charset="-120"/>
                <a:ea typeface="微軟正黑體" pitchFamily="34" charset="-120"/>
                <a:cs typeface="Times New Roman" pitchFamily="18" charset="0"/>
              </a:rPr>
              <a:t>日由教育部發布</a:t>
            </a:r>
          </a:p>
        </p:txBody>
      </p:sp>
      <p:grpSp>
        <p:nvGrpSpPr>
          <p:cNvPr id="24" name="群組 23"/>
          <p:cNvGrpSpPr/>
          <p:nvPr/>
        </p:nvGrpSpPr>
        <p:grpSpPr>
          <a:xfrm flipH="1">
            <a:off x="4556339" y="5312053"/>
            <a:ext cx="726613" cy="1221710"/>
            <a:chOff x="3457972" y="1196752"/>
            <a:chExt cx="2895227" cy="4867968"/>
          </a:xfrm>
          <a:solidFill>
            <a:srgbClr val="2196F3"/>
          </a:solidFill>
        </p:grpSpPr>
        <p:sp>
          <p:nvSpPr>
            <p:cNvPr id="25" name="流程圖: 接點 24"/>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6" name="圓角矩形 25"/>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7" name="圓角矩形 26"/>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8" name="圓角矩形 27"/>
            <p:cNvSpPr/>
            <p:nvPr/>
          </p:nvSpPr>
          <p:spPr>
            <a:xfrm>
              <a:off x="4818278" y="3544439"/>
              <a:ext cx="489733" cy="2520281"/>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9"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30" name="群組 29"/>
            <p:cNvGrpSpPr/>
            <p:nvPr/>
          </p:nvGrpSpPr>
          <p:grpSpPr>
            <a:xfrm>
              <a:off x="3457972" y="2264172"/>
              <a:ext cx="1591573" cy="453107"/>
              <a:chOff x="723609" y="2530960"/>
              <a:chExt cx="1591573" cy="453107"/>
            </a:xfrm>
            <a:grpFill/>
          </p:grpSpPr>
          <p:sp>
            <p:nvSpPr>
              <p:cNvPr id="31" name="圓角矩形 30"/>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2" name="圓角矩形 31"/>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38" name="文字方塊 37"/>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2-2</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Tree>
    <p:extLst>
      <p:ext uri="{BB962C8B-B14F-4D97-AF65-F5344CB8AC3E}">
        <p14:creationId xmlns:p14="http://schemas.microsoft.com/office/powerpoint/2010/main" val="244419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15</a:t>
            </a:fld>
            <a:endParaRPr lang="zh-TW" altLang="en-US"/>
          </a:p>
        </p:txBody>
      </p:sp>
      <p:grpSp>
        <p:nvGrpSpPr>
          <p:cNvPr id="26" name="群組 25"/>
          <p:cNvGrpSpPr/>
          <p:nvPr/>
        </p:nvGrpSpPr>
        <p:grpSpPr>
          <a:xfrm>
            <a:off x="788704" y="1879438"/>
            <a:ext cx="7282249" cy="4170127"/>
            <a:chOff x="1475656" y="2780928"/>
            <a:chExt cx="6248400" cy="3578101"/>
          </a:xfrm>
        </p:grpSpPr>
        <p:sp>
          <p:nvSpPr>
            <p:cNvPr id="27" name="手繪多邊形 26"/>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8" name="手繪多邊形 27"/>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9" name="手繪多邊形 28"/>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0" name="矩形 29"/>
            <p:cNvSpPr/>
            <p:nvPr/>
          </p:nvSpPr>
          <p:spPr>
            <a:xfrm>
              <a:off x="1991230" y="3656060"/>
              <a:ext cx="2808312" cy="1800489"/>
            </a:xfrm>
            <a:prstGeom prst="rect">
              <a:avLst/>
            </a:prstGeom>
          </p:spPr>
          <p:txBody>
            <a:bodyPr wrap="square">
              <a:spAutoFit/>
            </a:bodyPr>
            <a:lstStyle/>
            <a:p>
              <a:pPr>
                <a:lnSpc>
                  <a:spcPts val="4000"/>
                </a:lnSpc>
              </a:pPr>
              <a:r>
                <a:rPr lang="zh-TW" altLang="en-US" sz="2800" dirty="0">
                  <a:latin typeface="微軟正黑體" panose="020B0604030504040204" pitchFamily="34" charset="-120"/>
                  <a:ea typeface="微軟正黑體" panose="020B0604030504040204" pitchFamily="34" charset="-120"/>
                </a:rPr>
                <a:t>壹、修訂背景</a:t>
              </a:r>
            </a:p>
            <a:p>
              <a:pPr>
                <a:lnSpc>
                  <a:spcPts val="4000"/>
                </a:lnSpc>
              </a:pPr>
              <a:r>
                <a:rPr lang="zh-TW" altLang="en-US" sz="2800" dirty="0">
                  <a:latin typeface="微軟正黑體" panose="020B0604030504040204" pitchFamily="34" charset="-120"/>
                  <a:ea typeface="微軟正黑體" panose="020B0604030504040204" pitchFamily="34" charset="-120"/>
                </a:rPr>
                <a:t>貳、基本理念</a:t>
              </a:r>
            </a:p>
            <a:p>
              <a:pPr>
                <a:lnSpc>
                  <a:spcPts val="4000"/>
                </a:lnSpc>
              </a:pPr>
              <a:r>
                <a:rPr lang="zh-TW" altLang="en-US" sz="2800" dirty="0">
                  <a:latin typeface="微軟正黑體" panose="020B0604030504040204" pitchFamily="34" charset="-120"/>
                  <a:ea typeface="微軟正黑體" panose="020B0604030504040204" pitchFamily="34" charset="-120"/>
                </a:rPr>
                <a:t>参、課程目標</a:t>
              </a:r>
            </a:p>
            <a:p>
              <a:pPr>
                <a:lnSpc>
                  <a:spcPts val="4000"/>
                </a:lnSpc>
              </a:pPr>
              <a:r>
                <a:rPr lang="zh-TW" altLang="en-US" sz="2800" dirty="0">
                  <a:latin typeface="微軟正黑體" panose="020B0604030504040204" pitchFamily="34" charset="-120"/>
                  <a:ea typeface="微軟正黑體" panose="020B0604030504040204" pitchFamily="34" charset="-120"/>
                </a:rPr>
                <a:t>肆、核心素養</a:t>
              </a:r>
            </a:p>
          </p:txBody>
        </p:sp>
        <p:sp>
          <p:nvSpPr>
            <p:cNvPr id="31" name="矩形 30"/>
            <p:cNvSpPr/>
            <p:nvPr/>
          </p:nvSpPr>
          <p:spPr>
            <a:xfrm>
              <a:off x="4875465" y="3644352"/>
              <a:ext cx="2808312" cy="1800489"/>
            </a:xfrm>
            <a:prstGeom prst="rect">
              <a:avLst/>
            </a:prstGeom>
          </p:spPr>
          <p:txBody>
            <a:bodyPr wrap="square">
              <a:spAutoFit/>
            </a:bodyPr>
            <a:lstStyle/>
            <a:p>
              <a:pPr>
                <a:lnSpc>
                  <a:spcPts val="4000"/>
                </a:lnSpc>
              </a:pPr>
              <a:r>
                <a:rPr lang="zh-TW" altLang="en-US" sz="2800">
                  <a:latin typeface="微軟正黑體" panose="020B0604030504040204" pitchFamily="34" charset="-120"/>
                  <a:ea typeface="微軟正黑體" panose="020B0604030504040204" pitchFamily="34" charset="-120"/>
                </a:rPr>
                <a:t>伍、學習階段</a:t>
              </a:r>
            </a:p>
            <a:p>
              <a:pPr>
                <a:lnSpc>
                  <a:spcPts val="4000"/>
                </a:lnSpc>
              </a:pPr>
              <a:r>
                <a:rPr lang="zh-TW" altLang="en-US" sz="2800">
                  <a:latin typeface="微軟正黑體" panose="020B0604030504040204" pitchFamily="34" charset="-120"/>
                  <a:ea typeface="微軟正黑體" panose="020B0604030504040204" pitchFamily="34" charset="-120"/>
                </a:rPr>
                <a:t>陸、課程架構</a:t>
              </a:r>
            </a:p>
            <a:p>
              <a:pPr>
                <a:lnSpc>
                  <a:spcPts val="4000"/>
                </a:lnSpc>
              </a:pPr>
              <a:r>
                <a:rPr lang="zh-TW" altLang="en-US" sz="2800">
                  <a:latin typeface="微軟正黑體" panose="020B0604030504040204" pitchFamily="34" charset="-120"/>
                  <a:ea typeface="微軟正黑體" panose="020B0604030504040204" pitchFamily="34" charset="-120"/>
                </a:rPr>
                <a:t>柒、實施要點</a:t>
              </a:r>
            </a:p>
            <a:p>
              <a:pPr>
                <a:lnSpc>
                  <a:spcPts val="4000"/>
                </a:lnSpc>
              </a:pPr>
              <a:r>
                <a:rPr lang="zh-TW" altLang="en-US" sz="2800">
                  <a:latin typeface="微軟正黑體" panose="020B0604030504040204" pitchFamily="34" charset="-120"/>
                  <a:ea typeface="微軟正黑體" panose="020B0604030504040204" pitchFamily="34" charset="-120"/>
                </a:rPr>
                <a:t>捌、附錄</a:t>
              </a:r>
            </a:p>
          </p:txBody>
        </p:sp>
        <p:sp>
          <p:nvSpPr>
            <p:cNvPr id="32" name="矩形 31"/>
            <p:cNvSpPr/>
            <p:nvPr/>
          </p:nvSpPr>
          <p:spPr>
            <a:xfrm>
              <a:off x="2742389" y="3141664"/>
              <a:ext cx="1469571" cy="448939"/>
            </a:xfrm>
            <a:prstGeom prst="rect">
              <a:avLst/>
            </a:prstGeom>
          </p:spPr>
          <p:txBody>
            <a:bodyPr wrap="square">
              <a:spAutoFit/>
            </a:bodyPr>
            <a:lstStyle/>
            <a:p>
              <a:r>
                <a:rPr lang="zh-TW" altLang="en-US" sz="2800">
                  <a:latin typeface="微軟正黑體" panose="020B0604030504040204" pitchFamily="34" charset="-120"/>
                  <a:ea typeface="微軟正黑體" panose="020B0604030504040204" pitchFamily="34" charset="-120"/>
                </a:rPr>
                <a:t>新課綱</a:t>
              </a:r>
            </a:p>
          </p:txBody>
        </p:sp>
        <p:grpSp>
          <p:nvGrpSpPr>
            <p:cNvPr id="33" name="群組 32"/>
            <p:cNvGrpSpPr/>
            <p:nvPr/>
          </p:nvGrpSpPr>
          <p:grpSpPr>
            <a:xfrm>
              <a:off x="2031540" y="3242821"/>
              <a:ext cx="493861" cy="342919"/>
              <a:chOff x="4187222" y="395028"/>
              <a:chExt cx="1944212" cy="1349989"/>
            </a:xfrm>
            <a:solidFill>
              <a:srgbClr val="92D050"/>
            </a:solidFill>
          </p:grpSpPr>
          <p:sp>
            <p:nvSpPr>
              <p:cNvPr id="34"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5"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6"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37"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三、十二年國民基本教育課程綱要</a:t>
            </a:r>
          </a:p>
        </p:txBody>
      </p:sp>
      <p:grpSp>
        <p:nvGrpSpPr>
          <p:cNvPr id="38" name="群組 37"/>
          <p:cNvGrpSpPr/>
          <p:nvPr/>
        </p:nvGrpSpPr>
        <p:grpSpPr>
          <a:xfrm>
            <a:off x="7865442" y="5116926"/>
            <a:ext cx="726613" cy="1221710"/>
            <a:chOff x="3457972" y="1196752"/>
            <a:chExt cx="2895227" cy="4867968"/>
          </a:xfrm>
          <a:solidFill>
            <a:srgbClr val="2196F3"/>
          </a:solidFill>
        </p:grpSpPr>
        <p:sp>
          <p:nvSpPr>
            <p:cNvPr id="39" name="流程圖: 接點 38"/>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0" name="圓角矩形 39"/>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1" name="圓角矩形 40"/>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2" name="圓角矩形 41"/>
            <p:cNvSpPr/>
            <p:nvPr/>
          </p:nvSpPr>
          <p:spPr>
            <a:xfrm>
              <a:off x="4767674" y="3544439"/>
              <a:ext cx="489733" cy="2520281"/>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3"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44" name="群組 43"/>
            <p:cNvGrpSpPr/>
            <p:nvPr/>
          </p:nvGrpSpPr>
          <p:grpSpPr>
            <a:xfrm>
              <a:off x="3457972" y="2264172"/>
              <a:ext cx="1591573" cy="453107"/>
              <a:chOff x="723609" y="2530960"/>
              <a:chExt cx="1591573" cy="453107"/>
            </a:xfrm>
            <a:grpFill/>
          </p:grpSpPr>
          <p:sp>
            <p:nvSpPr>
              <p:cNvPr id="45" name="圓角矩形 44"/>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6" name="圓角矩形 45"/>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47" name="文字方塊 46"/>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2-3</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Tree>
    <p:extLst>
      <p:ext uri="{BB962C8B-B14F-4D97-AF65-F5344CB8AC3E}">
        <p14:creationId xmlns:p14="http://schemas.microsoft.com/office/powerpoint/2010/main" val="181442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9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圓角矩形 52"/>
          <p:cNvSpPr/>
          <p:nvPr/>
        </p:nvSpPr>
        <p:spPr>
          <a:xfrm>
            <a:off x="5137065" y="2677880"/>
            <a:ext cx="3570372" cy="2404515"/>
          </a:xfrm>
          <a:prstGeom prst="roundRect">
            <a:avLst>
              <a:gd name="adj" fmla="val 4076"/>
            </a:avLst>
          </a:prstGeom>
          <a:solidFill>
            <a:srgbClr val="E8F5E9"/>
          </a:solidFill>
          <a:ln w="38100" cap="rnd">
            <a:noFill/>
          </a:ln>
        </p:spPr>
        <p:txBody>
          <a:bodyPr rtlCol="0" anchor="ctr"/>
          <a:lstStyle/>
          <a:p>
            <a:pPr algn="ctr"/>
            <a:endParaRPr lang="zh-TW" altLang="en-US"/>
          </a:p>
        </p:txBody>
      </p:sp>
      <p:sp>
        <p:nvSpPr>
          <p:cNvPr id="2" name="圓角矩形 1"/>
          <p:cNvSpPr/>
          <p:nvPr/>
        </p:nvSpPr>
        <p:spPr>
          <a:xfrm>
            <a:off x="1187624" y="4004956"/>
            <a:ext cx="4032448" cy="599829"/>
          </a:xfrm>
          <a:prstGeom prst="roundRect">
            <a:avLst/>
          </a:prstGeom>
          <a:solidFill>
            <a:srgbClr val="E8F5E9"/>
          </a:solidFill>
          <a:ln w="38100" cap="rnd">
            <a:noFill/>
          </a:ln>
        </p:spPr>
        <p:txBody>
          <a:bodyPr rtlCol="0" anchor="ctr"/>
          <a:lstStyle/>
          <a:p>
            <a:pPr algn="ctr"/>
            <a:endParaRPr lang="zh-TW" altLang="en-US"/>
          </a:p>
        </p:txBody>
      </p:sp>
      <p:sp>
        <p:nvSpPr>
          <p:cNvPr id="184" name="圓角矩形 183"/>
          <p:cNvSpPr/>
          <p:nvPr/>
        </p:nvSpPr>
        <p:spPr>
          <a:xfrm>
            <a:off x="0" y="0"/>
            <a:ext cx="9144000" cy="1730525"/>
          </a:xfrm>
          <a:prstGeom prst="roundRect">
            <a:avLst>
              <a:gd name="adj" fmla="val 0"/>
            </a:avLst>
          </a:prstGeom>
          <a:solidFill>
            <a:srgbClr val="388E3C"/>
          </a:solidFill>
          <a:effectLst>
            <a:outerShdw blurRad="50800" dist="38100" dir="5400000" algn="t" rotWithShape="0">
              <a:prstClr val="black">
                <a:alpha val="10000"/>
              </a:prstClr>
            </a:outerShdw>
          </a:effectLst>
        </p:spPr>
        <p:txBody>
          <a:bodyPr wrap="square" rtlCol="0" anchor="ctr">
            <a:spAutoFit/>
          </a:bodyPr>
          <a:lstStyle/>
          <a:p>
            <a:pPr algn="ctr"/>
            <a:endParaRPr lang="zh-TW" altLang="en-US" sz="2400">
              <a:solidFill>
                <a:srgbClr val="9C27B0"/>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6781791" y="433819"/>
            <a:ext cx="2398721" cy="1015663"/>
          </a:xfrm>
          <a:prstGeom prst="rect">
            <a:avLst/>
          </a:prstGeom>
          <a:noFill/>
        </p:spPr>
        <p:txBody>
          <a:bodyPr wrap="square" rtlCol="0">
            <a:spAutoFit/>
          </a:bodyPr>
          <a:lstStyle/>
          <a:p>
            <a:r>
              <a:rPr lang="zh-TW" altLang="en-US" sz="6000" b="1">
                <a:solidFill>
                  <a:schemeClr val="bg1"/>
                </a:solidFill>
                <a:latin typeface="微軟正黑體" panose="020B0604030504040204" pitchFamily="34" charset="-120"/>
                <a:ea typeface="微軟正黑體" panose="020B0604030504040204" pitchFamily="34" charset="-120"/>
              </a:rPr>
              <a:t>目錄</a:t>
            </a:r>
          </a:p>
        </p:txBody>
      </p:sp>
      <p:sp>
        <p:nvSpPr>
          <p:cNvPr id="34" name="矩形 33"/>
          <p:cNvSpPr/>
          <p:nvPr/>
        </p:nvSpPr>
        <p:spPr>
          <a:xfrm>
            <a:off x="6485222" y="602725"/>
            <a:ext cx="202295" cy="663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5" name="文字方塊 24"/>
          <p:cNvSpPr txBox="1"/>
          <p:nvPr/>
        </p:nvSpPr>
        <p:spPr>
          <a:xfrm>
            <a:off x="1293955" y="3374246"/>
            <a:ext cx="3994303"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貳、新課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修歷程</a:t>
            </a:r>
          </a:p>
        </p:txBody>
      </p:sp>
      <p:sp>
        <p:nvSpPr>
          <p:cNvPr id="26" name="文字方塊 25"/>
          <p:cNvSpPr txBox="1"/>
          <p:nvPr/>
        </p:nvSpPr>
        <p:spPr>
          <a:xfrm>
            <a:off x="1266224" y="4040021"/>
            <a:ext cx="377073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參、新課</a:t>
            </a:r>
            <a:r>
              <a:rPr lang="zh-TW" altLang="en-US" sz="2800" b="1">
                <a:latin typeface="微軟正黑體" panose="020B0604030504040204" pitchFamily="34" charset="-120"/>
                <a:ea typeface="微軟正黑體" panose="020B0604030504040204" pitchFamily="34" charset="-120"/>
              </a:rPr>
              <a:t>綱的重要</a:t>
            </a:r>
            <a:r>
              <a:rPr lang="zh-TW" altLang="en-US" sz="2800" b="1" dirty="0">
                <a:latin typeface="微軟正黑體" panose="020B0604030504040204" pitchFamily="34" charset="-120"/>
                <a:ea typeface="微軟正黑體" panose="020B0604030504040204" pitchFamily="34" charset="-120"/>
              </a:rPr>
              <a:t>內涵</a:t>
            </a:r>
          </a:p>
        </p:txBody>
      </p:sp>
      <p:sp>
        <p:nvSpPr>
          <p:cNvPr id="27" name="文字方塊 26"/>
          <p:cNvSpPr txBox="1"/>
          <p:nvPr/>
        </p:nvSpPr>
        <p:spPr>
          <a:xfrm>
            <a:off x="1293955" y="4707133"/>
            <a:ext cx="466058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肆</a:t>
            </a:r>
            <a:r>
              <a:rPr lang="zh-TW" altLang="en-US" sz="2800" b="1" dirty="0" smtClean="0">
                <a:latin typeface="微軟正黑體" panose="020B0604030504040204" pitchFamily="34" charset="-120"/>
                <a:ea typeface="微軟正黑體" panose="020B0604030504040204" pitchFamily="34" charset="-120"/>
              </a:rPr>
              <a:t>、給家長的小</a:t>
            </a:r>
            <a:r>
              <a:rPr lang="zh-TW" altLang="en-US" sz="2800" b="1" dirty="0">
                <a:latin typeface="微軟正黑體" panose="020B0604030504040204" pitchFamily="34" charset="-120"/>
                <a:ea typeface="微軟正黑體" panose="020B0604030504040204" pitchFamily="34" charset="-120"/>
              </a:rPr>
              <a:t>叮嚀</a:t>
            </a:r>
          </a:p>
        </p:txBody>
      </p:sp>
      <p:sp>
        <p:nvSpPr>
          <p:cNvPr id="32" name="文字方塊 31"/>
          <p:cNvSpPr txBox="1"/>
          <p:nvPr/>
        </p:nvSpPr>
        <p:spPr>
          <a:xfrm>
            <a:off x="1293955" y="2735503"/>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壹、新課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修背景</a:t>
            </a:r>
          </a:p>
        </p:txBody>
      </p:sp>
      <p:sp>
        <p:nvSpPr>
          <p:cNvPr id="6" name="矩形 5"/>
          <p:cNvSpPr/>
          <p:nvPr/>
        </p:nvSpPr>
        <p:spPr>
          <a:xfrm>
            <a:off x="2771800" y="542787"/>
            <a:ext cx="3523481" cy="830997"/>
          </a:xfrm>
          <a:prstGeom prst="rect">
            <a:avLst/>
          </a:prstGeom>
        </p:spPr>
        <p:txBody>
          <a:bodyPr wrap="square">
            <a:spAutoFit/>
          </a:bodyPr>
          <a:lstStyle/>
          <a:p>
            <a:pPr algn="r"/>
            <a:r>
              <a:rPr lang="zh-TW" altLang="en-US" sz="2400" b="1">
                <a:solidFill>
                  <a:schemeClr val="bg1"/>
                </a:solidFill>
                <a:latin typeface="微軟正黑體" panose="020B0604030504040204" pitchFamily="34" charset="-120"/>
                <a:ea typeface="微軟正黑體" panose="020B0604030504040204" pitchFamily="34" charset="-120"/>
              </a:rPr>
              <a:t>十二年國民基本教育</a:t>
            </a:r>
          </a:p>
          <a:p>
            <a:pPr algn="r"/>
            <a:r>
              <a:rPr lang="zh-TW" altLang="en-US" sz="2400" b="1">
                <a:solidFill>
                  <a:schemeClr val="bg1"/>
                </a:solidFill>
                <a:latin typeface="微軟正黑體" panose="020B0604030504040204" pitchFamily="34" charset="-120"/>
                <a:ea typeface="微軟正黑體" panose="020B0604030504040204" pitchFamily="34" charset="-120"/>
              </a:rPr>
              <a:t>課程綱要總綱宣講</a:t>
            </a:r>
          </a:p>
        </p:txBody>
      </p:sp>
      <p:grpSp>
        <p:nvGrpSpPr>
          <p:cNvPr id="3" name="群組 2"/>
          <p:cNvGrpSpPr/>
          <p:nvPr/>
        </p:nvGrpSpPr>
        <p:grpSpPr>
          <a:xfrm>
            <a:off x="6783775" y="5293154"/>
            <a:ext cx="957299" cy="1205948"/>
            <a:chOff x="5824492" y="2760936"/>
            <a:chExt cx="2627381" cy="3309818"/>
          </a:xfrm>
        </p:grpSpPr>
        <p:grpSp>
          <p:nvGrpSpPr>
            <p:cNvPr id="39" name="群組 38"/>
            <p:cNvGrpSpPr/>
            <p:nvPr/>
          </p:nvGrpSpPr>
          <p:grpSpPr>
            <a:xfrm>
              <a:off x="5824492" y="2760936"/>
              <a:ext cx="2627381" cy="1690147"/>
              <a:chOff x="5771788" y="3043525"/>
              <a:chExt cx="514470" cy="294608"/>
            </a:xfrm>
            <a:effectLst>
              <a:outerShdw blurRad="50800" dist="38100" dir="5400000" algn="t" rotWithShape="0">
                <a:prstClr val="black">
                  <a:alpha val="20000"/>
                </a:prstClr>
              </a:outerShdw>
            </a:effectLst>
          </p:grpSpPr>
          <p:grpSp>
            <p:nvGrpSpPr>
              <p:cNvPr id="42" name="群組 41"/>
              <p:cNvGrpSpPr/>
              <p:nvPr/>
            </p:nvGrpSpPr>
            <p:grpSpPr>
              <a:xfrm>
                <a:off x="5771788" y="3043525"/>
                <a:ext cx="514470" cy="294608"/>
                <a:chOff x="1475656" y="2780928"/>
                <a:chExt cx="6248400" cy="3578101"/>
              </a:xfrm>
            </p:grpSpPr>
            <p:sp>
              <p:nvSpPr>
                <p:cNvPr id="51" name="手繪多邊形 50"/>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solidFill>
                  <a:srgbClr val="81C78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手繪多邊形 55"/>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7" name="手繪多邊形 56"/>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3" name="群組 42"/>
              <p:cNvGrpSpPr/>
              <p:nvPr/>
            </p:nvGrpSpPr>
            <p:grpSpPr>
              <a:xfrm>
                <a:off x="5865134" y="3120178"/>
                <a:ext cx="93421" cy="142489"/>
                <a:chOff x="5865134" y="3120178"/>
                <a:chExt cx="93421" cy="142489"/>
              </a:xfrm>
            </p:grpSpPr>
            <p:sp>
              <p:nvSpPr>
                <p:cNvPr id="48" name="圓角矩形 47"/>
                <p:cNvSpPr/>
                <p:nvPr/>
              </p:nvSpPr>
              <p:spPr>
                <a:xfrm rot="5832160">
                  <a:off x="5900305" y="3085008"/>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9" name="圓角矩形 48"/>
                <p:cNvSpPr/>
                <p:nvPr/>
              </p:nvSpPr>
              <p:spPr>
                <a:xfrm rot="5832160">
                  <a:off x="5900304" y="3140956"/>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0" name="圓角矩形 49"/>
                <p:cNvSpPr/>
                <p:nvPr/>
              </p:nvSpPr>
              <p:spPr>
                <a:xfrm rot="5832160">
                  <a:off x="5900551" y="3204664"/>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096665" y="3116784"/>
                <a:ext cx="93421" cy="142489"/>
                <a:chOff x="5865134" y="3120178"/>
                <a:chExt cx="93421" cy="142489"/>
              </a:xfrm>
            </p:grpSpPr>
            <p:sp>
              <p:nvSpPr>
                <p:cNvPr id="45" name="圓角矩形 44"/>
                <p:cNvSpPr/>
                <p:nvPr/>
              </p:nvSpPr>
              <p:spPr>
                <a:xfrm rot="5832160">
                  <a:off x="5900305" y="3085008"/>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6" name="圓角矩形 45"/>
                <p:cNvSpPr/>
                <p:nvPr/>
              </p:nvSpPr>
              <p:spPr>
                <a:xfrm rot="5832160">
                  <a:off x="5900304" y="3140956"/>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7" name="圓角矩形 46"/>
                <p:cNvSpPr/>
                <p:nvPr/>
              </p:nvSpPr>
              <p:spPr>
                <a:xfrm rot="5832160">
                  <a:off x="5900551" y="3204664"/>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63" name="群組 62"/>
            <p:cNvGrpSpPr/>
            <p:nvPr/>
          </p:nvGrpSpPr>
          <p:grpSpPr>
            <a:xfrm flipH="1">
              <a:off x="7256192" y="4036333"/>
              <a:ext cx="760927" cy="2034421"/>
              <a:chOff x="8017743" y="1806754"/>
              <a:chExt cx="760927" cy="2034421"/>
            </a:xfrm>
            <a:solidFill>
              <a:srgbClr val="81C784"/>
            </a:solidFill>
          </p:grpSpPr>
          <p:grpSp>
            <p:nvGrpSpPr>
              <p:cNvPr id="64" name="群組 63"/>
              <p:cNvGrpSpPr/>
              <p:nvPr/>
            </p:nvGrpSpPr>
            <p:grpSpPr>
              <a:xfrm rot="19621599">
                <a:off x="8124860" y="1806754"/>
                <a:ext cx="653810" cy="1168618"/>
                <a:chOff x="-171537" y="3056620"/>
                <a:chExt cx="2038340" cy="3643323"/>
              </a:xfrm>
              <a:grpFill/>
            </p:grpSpPr>
            <p:sp>
              <p:nvSpPr>
                <p:cNvPr id="73" name="甜甜圈 72"/>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4" name="圓角矩形 73"/>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5" name="橢圓 74"/>
                <p:cNvSpPr/>
                <p:nvPr/>
              </p:nvSpPr>
              <p:spPr>
                <a:xfrm>
                  <a:off x="69558" y="3286541"/>
                  <a:ext cx="1578494" cy="1578494"/>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6" name="圓角矩形 75"/>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7" name="圓角矩形 76"/>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8" name="圓角矩形 77"/>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65" name="群組 64"/>
              <p:cNvGrpSpPr/>
              <p:nvPr/>
            </p:nvGrpSpPr>
            <p:grpSpPr>
              <a:xfrm flipH="1">
                <a:off x="8017743" y="2598850"/>
                <a:ext cx="548076" cy="1242325"/>
                <a:chOff x="9890871" y="2661512"/>
                <a:chExt cx="1591112" cy="3606576"/>
              </a:xfrm>
              <a:grpFill/>
            </p:grpSpPr>
            <p:sp>
              <p:nvSpPr>
                <p:cNvPr id="66" name="流程圖: 接點 65"/>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pic>
        <p:nvPicPr>
          <p:cNvPr id="87" name="圖片 86"/>
          <p:cNvPicPr>
            <a:picLocks noChangeAspect="1"/>
          </p:cNvPicPr>
          <p:nvPr/>
        </p:nvPicPr>
        <p:blipFill rotWithShape="1">
          <a:blip r:embed="rId3">
            <a:extLst>
              <a:ext uri="{28A0092B-C50C-407E-A947-70E740481C1C}">
                <a14:useLocalDpi xmlns:a14="http://schemas.microsoft.com/office/drawing/2010/main"/>
              </a:ext>
            </a:extLst>
          </a:blip>
          <a:srcRect l="5238" r="70154" b="72050"/>
          <a:stretch/>
        </p:blipFill>
        <p:spPr>
          <a:xfrm>
            <a:off x="432596" y="3844302"/>
            <a:ext cx="1033993" cy="880842"/>
          </a:xfrm>
          <a:prstGeom prst="rect">
            <a:avLst/>
          </a:prstGeom>
          <a:effectLst>
            <a:outerShdw blurRad="50800" dist="38100" dir="5400000" algn="t" rotWithShape="0">
              <a:prstClr val="black">
                <a:alpha val="10000"/>
              </a:prstClr>
            </a:outerShdw>
          </a:effectLst>
        </p:spPr>
      </p:pic>
      <p:sp>
        <p:nvSpPr>
          <p:cNvPr id="52" name="文字方塊 51"/>
          <p:cNvSpPr txBox="1"/>
          <p:nvPr/>
        </p:nvSpPr>
        <p:spPr>
          <a:xfrm>
            <a:off x="5580477" y="2762748"/>
            <a:ext cx="3126960" cy="2246769"/>
          </a:xfrm>
          <a:prstGeom prst="rect">
            <a:avLst/>
          </a:prstGeom>
          <a:noFill/>
        </p:spPr>
        <p:txBody>
          <a:bodyPr wrap="square">
            <a:spAutoFit/>
          </a:bodyPr>
          <a:lstStyle/>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一、課綱願景</a:t>
            </a: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二、總綱的基本理念</a:t>
            </a: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三、課程目標</a:t>
            </a:r>
            <a:endParaRPr lang="en-US" altLang="zh-TW" sz="2400">
              <a:latin typeface="微軟正黑體" panose="020B0604030504040204" pitchFamily="34" charset="-120"/>
              <a:ea typeface="微軟正黑體" panose="020B0604030504040204" pitchFamily="34" charset="-120"/>
            </a:endParaRP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四、核心素養</a:t>
            </a: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五、課程架構</a:t>
            </a:r>
          </a:p>
        </p:txBody>
      </p:sp>
    </p:spTree>
    <p:extLst>
      <p:ext uri="{BB962C8B-B14F-4D97-AF65-F5344CB8AC3E}">
        <p14:creationId xmlns:p14="http://schemas.microsoft.com/office/powerpoint/2010/main" val="292450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2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animBg="1"/>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圓角矩形 16"/>
          <p:cNvSpPr/>
          <p:nvPr/>
        </p:nvSpPr>
        <p:spPr>
          <a:xfrm>
            <a:off x="107504" y="2008183"/>
            <a:ext cx="8866556" cy="4104456"/>
          </a:xfrm>
          <a:prstGeom prst="roundRect">
            <a:avLst>
              <a:gd name="adj" fmla="val 7650"/>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pic>
        <p:nvPicPr>
          <p:cNvPr id="34" name="圖片 33"/>
          <p:cNvPicPr>
            <a:picLocks noChangeAspect="1"/>
          </p:cNvPicPr>
          <p:nvPr/>
        </p:nvPicPr>
        <p:blipFill rotWithShape="1">
          <a:blip r:embed="rId3">
            <a:extLst>
              <a:ext uri="{BEBA8EAE-BF5A-486C-A8C5-ECC9F3942E4B}">
                <a14:imgProps xmlns:a14="http://schemas.microsoft.com/office/drawing/2010/main">
                  <a14:imgLayer r:embed="rId4">
                    <a14:imgEffect>
                      <a14:backgroundRemoval t="0" b="27917" l="2500" r="40000">
                        <a14:foregroundMark x1="10833" y1="8333" x2="13333" y2="12222"/>
                        <a14:foregroundMark x1="9479" y1="14861" x2="13125" y2="14861"/>
                        <a14:foregroundMark x1="8333" y1="22361" x2="15937" y2="21111"/>
                        <a14:foregroundMark x1="18333" y1="24583" x2="17917" y2="18889"/>
                        <a14:foregroundMark x1="22083" y1="23889" x2="20417" y2="16944"/>
                        <a14:foregroundMark x1="25104" y1="19306" x2="19688" y2="14167"/>
                        <a14:foregroundMark x1="26354" y1="14444" x2="19375" y2="14722"/>
                        <a14:foregroundMark x1="25833" y1="9306" x2="23542" y2="11111"/>
                        <a14:foregroundMark x1="22813" y1="5417" x2="22813" y2="5417"/>
                        <a14:foregroundMark x1="18438" y1="3750" x2="18438" y2="3750"/>
                        <a14:foregroundMark x1="22813" y1="5694" x2="20104" y2="12222"/>
                        <a14:foregroundMark x1="26042" y1="8889" x2="21771" y2="12083"/>
                      </a14:backgroundRemoval>
                    </a14:imgEffect>
                  </a14:imgLayer>
                </a14:imgProps>
              </a:ext>
              <a:ext uri="{28A0092B-C50C-407E-A947-70E740481C1C}">
                <a14:useLocalDpi xmlns:a14="http://schemas.microsoft.com/office/drawing/2010/main"/>
              </a:ext>
            </a:extLst>
          </a:blip>
          <a:srcRect l="5238" r="70154" b="72050"/>
          <a:stretch/>
        </p:blipFill>
        <p:spPr>
          <a:xfrm>
            <a:off x="3974147" y="1359212"/>
            <a:ext cx="1133269" cy="965414"/>
          </a:xfrm>
          <a:prstGeom prst="rect">
            <a:avLst/>
          </a:prstGeom>
        </p:spPr>
      </p:pic>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17</a:t>
            </a:fld>
            <a:endParaRPr lang="zh-TW" altLang="en-US"/>
          </a:p>
        </p:txBody>
      </p:sp>
      <p:sp>
        <p:nvSpPr>
          <p:cNvPr id="47"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課綱的願景、理念與目標</a:t>
            </a:r>
          </a:p>
        </p:txBody>
      </p:sp>
      <p:pic>
        <p:nvPicPr>
          <p:cNvPr id="6" name="圖片 5"/>
          <p:cNvPicPr>
            <a:picLocks noChangeAspect="1"/>
          </p:cNvPicPr>
          <p:nvPr/>
        </p:nvPicPr>
        <p:blipFill>
          <a:blip r:embed="rId5"/>
          <a:stretch>
            <a:fillRect/>
          </a:stretch>
        </p:blipFill>
        <p:spPr>
          <a:xfrm>
            <a:off x="122822" y="1157842"/>
            <a:ext cx="8835918" cy="5700157"/>
          </a:xfrm>
          <a:prstGeom prst="rect">
            <a:avLst/>
          </a:prstGeom>
        </p:spPr>
      </p:pic>
    </p:spTree>
    <p:extLst>
      <p:ext uri="{BB962C8B-B14F-4D97-AF65-F5344CB8AC3E}">
        <p14:creationId xmlns:p14="http://schemas.microsoft.com/office/powerpoint/2010/main" val="318589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群組 7"/>
          <p:cNvGrpSpPr>
            <a:grpSpLocks/>
          </p:cNvGrpSpPr>
          <p:nvPr/>
        </p:nvGrpSpPr>
        <p:grpSpPr bwMode="auto">
          <a:xfrm>
            <a:off x="245269" y="1609726"/>
            <a:ext cx="4800921" cy="3146822"/>
            <a:chOff x="330677" y="1197975"/>
            <a:chExt cx="7268488" cy="4763207"/>
          </a:xfrm>
        </p:grpSpPr>
        <p:sp>
          <p:nvSpPr>
            <p:cNvPr id="20494" name="Freeform 14"/>
            <p:cNvSpPr>
              <a:spLocks/>
            </p:cNvSpPr>
            <p:nvPr/>
          </p:nvSpPr>
          <p:spPr bwMode="auto">
            <a:xfrm>
              <a:off x="330677" y="1197975"/>
              <a:ext cx="892481" cy="1749104"/>
            </a:xfrm>
            <a:custGeom>
              <a:avLst/>
              <a:gdLst>
                <a:gd name="T0" fmla="*/ 2147483647 w 819"/>
                <a:gd name="T1" fmla="*/ 2147483647 h 902"/>
                <a:gd name="T2" fmla="*/ 0 w 819"/>
                <a:gd name="T3" fmla="*/ 2147483647 h 902"/>
                <a:gd name="T4" fmla="*/ 0 w 819"/>
                <a:gd name="T5" fmla="*/ 0 h 902"/>
                <a:gd name="T6" fmla="*/ 2147483647 w 819"/>
                <a:gd name="T7" fmla="*/ 2147483647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902"/>
                  </a:moveTo>
                  <a:lnTo>
                    <a:pt x="0" y="783"/>
                  </a:lnTo>
                  <a:lnTo>
                    <a:pt x="0" y="0"/>
                  </a:lnTo>
                  <a:lnTo>
                    <a:pt x="819" y="237"/>
                  </a:lnTo>
                  <a:lnTo>
                    <a:pt x="819" y="902"/>
                  </a:lnTo>
                  <a:close/>
                </a:path>
              </a:pathLst>
            </a:custGeom>
            <a:solidFill>
              <a:srgbClr val="126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50" name="Pentagon 21"/>
            <p:cNvSpPr/>
            <p:nvPr/>
          </p:nvSpPr>
          <p:spPr>
            <a:xfrm>
              <a:off x="1222955" y="1657536"/>
              <a:ext cx="3226618" cy="1290373"/>
            </a:xfrm>
            <a:prstGeom prst="homePlate">
              <a:avLst>
                <a:gd name="adj" fmla="val 29877"/>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0496" name="Freeform 15"/>
            <p:cNvSpPr>
              <a:spLocks/>
            </p:cNvSpPr>
            <p:nvPr/>
          </p:nvSpPr>
          <p:spPr bwMode="auto">
            <a:xfrm>
              <a:off x="330678" y="2703879"/>
              <a:ext cx="892481" cy="1749104"/>
            </a:xfrm>
            <a:custGeom>
              <a:avLst/>
              <a:gdLst>
                <a:gd name="T0" fmla="*/ 2147483647 w 819"/>
                <a:gd name="T1" fmla="*/ 2147483647 h 902"/>
                <a:gd name="T2" fmla="*/ 0 w 819"/>
                <a:gd name="T3" fmla="*/ 2147483647 h 902"/>
                <a:gd name="T4" fmla="*/ 0 w 819"/>
                <a:gd name="T5" fmla="*/ 0 h 902"/>
                <a:gd name="T6" fmla="*/ 2147483647 w 819"/>
                <a:gd name="T7" fmla="*/ 2147483647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783"/>
                  </a:moveTo>
                  <a:lnTo>
                    <a:pt x="0" y="902"/>
                  </a:lnTo>
                  <a:lnTo>
                    <a:pt x="0" y="0"/>
                  </a:lnTo>
                  <a:lnTo>
                    <a:pt x="819" y="119"/>
                  </a:lnTo>
                  <a:lnTo>
                    <a:pt x="819" y="783"/>
                  </a:lnTo>
                  <a:close/>
                </a:path>
              </a:pathLst>
            </a:custGeom>
            <a:solidFill>
              <a:srgbClr val="AB6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56" name="Pentagon 1161"/>
            <p:cNvSpPr/>
            <p:nvPr/>
          </p:nvSpPr>
          <p:spPr>
            <a:xfrm>
              <a:off x="1222955" y="2933491"/>
              <a:ext cx="3567305" cy="1290373"/>
            </a:xfrm>
            <a:prstGeom prst="homePlate">
              <a:avLst>
                <a:gd name="adj" fmla="val 29877"/>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0498" name="Freeform 16"/>
            <p:cNvSpPr>
              <a:spLocks/>
            </p:cNvSpPr>
            <p:nvPr/>
          </p:nvSpPr>
          <p:spPr bwMode="auto">
            <a:xfrm>
              <a:off x="330677" y="4212078"/>
              <a:ext cx="892481" cy="1749104"/>
            </a:xfrm>
            <a:custGeom>
              <a:avLst/>
              <a:gdLst>
                <a:gd name="T0" fmla="*/ 2147483647 w 819"/>
                <a:gd name="T1" fmla="*/ 2147483647 h 902"/>
                <a:gd name="T2" fmla="*/ 0 w 819"/>
                <a:gd name="T3" fmla="*/ 2147483647 h 902"/>
                <a:gd name="T4" fmla="*/ 0 w 819"/>
                <a:gd name="T5" fmla="*/ 2147483647 h 902"/>
                <a:gd name="T6" fmla="*/ 2147483647 w 819"/>
                <a:gd name="T7" fmla="*/ 0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665"/>
                  </a:moveTo>
                  <a:lnTo>
                    <a:pt x="0" y="902"/>
                  </a:lnTo>
                  <a:lnTo>
                    <a:pt x="0" y="119"/>
                  </a:lnTo>
                  <a:lnTo>
                    <a:pt x="819" y="0"/>
                  </a:lnTo>
                  <a:lnTo>
                    <a:pt x="819" y="665"/>
                  </a:lnTo>
                  <a:close/>
                </a:path>
              </a:pathLst>
            </a:custGeom>
            <a:solidFill>
              <a:srgbClr val="B97D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59" name="Pentagon 1162"/>
            <p:cNvSpPr/>
            <p:nvPr/>
          </p:nvSpPr>
          <p:spPr>
            <a:xfrm>
              <a:off x="1222955" y="4211248"/>
              <a:ext cx="3226618" cy="1288571"/>
            </a:xfrm>
            <a:prstGeom prst="homePlate">
              <a:avLst>
                <a:gd name="adj" fmla="val 29877"/>
              </a:avLst>
            </a:prstGeom>
            <a:solidFill>
              <a:srgbClr val="F1A3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0500" name="Text Placeholder 33"/>
            <p:cNvSpPr txBox="1">
              <a:spLocks/>
            </p:cNvSpPr>
            <p:nvPr/>
          </p:nvSpPr>
          <p:spPr bwMode="auto">
            <a:xfrm>
              <a:off x="1475307" y="1888399"/>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因知識半衰期短</a:t>
              </a:r>
              <a:endParaRPr kumimoji="0" lang="en-AU" altLang="zh-TW" b="1">
                <a:solidFill>
                  <a:srgbClr val="FFFFFF"/>
                </a:solidFill>
                <a:latin typeface="Microsoft YaHei" pitchFamily="34" charset="-122"/>
                <a:ea typeface="Microsoft YaHei" pitchFamily="34" charset="-122"/>
              </a:endParaRPr>
            </a:p>
          </p:txBody>
        </p:sp>
        <p:sp>
          <p:nvSpPr>
            <p:cNvPr id="20501" name="矩形 2"/>
            <p:cNvSpPr>
              <a:spLocks noChangeArrowheads="1"/>
            </p:cNvSpPr>
            <p:nvPr/>
          </p:nvSpPr>
          <p:spPr bwMode="auto">
            <a:xfrm>
              <a:off x="1815069" y="2302314"/>
              <a:ext cx="2068913" cy="5590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b="1">
                  <a:solidFill>
                    <a:srgbClr val="12826D"/>
                  </a:solidFill>
                  <a:latin typeface="Microsoft YaHei" pitchFamily="34" charset="-122"/>
                  <a:ea typeface="Microsoft YaHei" pitchFamily="34" charset="-122"/>
                </a:rPr>
                <a:t>需終身學習 </a:t>
              </a:r>
              <a:endParaRPr kumimoji="0" lang="zh-TW" altLang="en-US">
                <a:solidFill>
                  <a:srgbClr val="12826D"/>
                </a:solidFill>
                <a:latin typeface="Microsoft YaHei" pitchFamily="34" charset="-122"/>
                <a:ea typeface="Microsoft YaHei" pitchFamily="34" charset="-122"/>
              </a:endParaRPr>
            </a:p>
          </p:txBody>
        </p:sp>
        <p:sp>
          <p:nvSpPr>
            <p:cNvPr id="5" name="矩形 4"/>
            <p:cNvSpPr/>
            <p:nvPr/>
          </p:nvSpPr>
          <p:spPr>
            <a:xfrm>
              <a:off x="4449573" y="2057623"/>
              <a:ext cx="2812025" cy="628921"/>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12826D"/>
                  </a:solidFill>
                  <a:latin typeface="Microsoft YaHei" charset="-122"/>
                  <a:ea typeface="Microsoft YaHei" charset="-122"/>
                  <a:cs typeface="Microsoft YaHei" charset="-122"/>
                </a:rPr>
                <a:t>自主行動</a:t>
              </a:r>
              <a:endParaRPr kumimoji="0" lang="zh-TW" altLang="en-US" sz="2100" dirty="0">
                <a:solidFill>
                  <a:srgbClr val="12826D"/>
                </a:solidFill>
                <a:latin typeface="Microsoft YaHei" charset="-122"/>
                <a:ea typeface="Microsoft YaHei" charset="-122"/>
                <a:cs typeface="Microsoft YaHei" charset="-122"/>
              </a:endParaRPr>
            </a:p>
          </p:txBody>
        </p:sp>
        <p:sp>
          <p:nvSpPr>
            <p:cNvPr id="20503" name="Text Placeholder 33"/>
            <p:cNvSpPr txBox="1">
              <a:spLocks/>
            </p:cNvSpPr>
            <p:nvPr/>
          </p:nvSpPr>
          <p:spPr bwMode="auto">
            <a:xfrm>
              <a:off x="1475307" y="3155633"/>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因資訊容易取得</a:t>
              </a:r>
              <a:endParaRPr kumimoji="0" lang="en-AU" altLang="zh-TW" b="1">
                <a:solidFill>
                  <a:srgbClr val="FFFFFF"/>
                </a:solidFill>
                <a:latin typeface="Microsoft YaHei" pitchFamily="34" charset="-122"/>
                <a:ea typeface="Microsoft YaHei" pitchFamily="34" charset="-122"/>
              </a:endParaRPr>
            </a:p>
          </p:txBody>
        </p:sp>
        <p:sp>
          <p:nvSpPr>
            <p:cNvPr id="20504" name="矩形 69"/>
            <p:cNvSpPr>
              <a:spLocks noChangeArrowheads="1"/>
            </p:cNvSpPr>
            <p:nvPr/>
          </p:nvSpPr>
          <p:spPr bwMode="auto">
            <a:xfrm>
              <a:off x="1815069" y="3561807"/>
              <a:ext cx="2068913" cy="5590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b="1">
                  <a:solidFill>
                    <a:srgbClr val="E2887E"/>
                  </a:solidFill>
                  <a:latin typeface="Microsoft YaHei" pitchFamily="34" charset="-122"/>
                  <a:ea typeface="Microsoft YaHei" pitchFamily="34" charset="-122"/>
                </a:rPr>
                <a:t>需活用所學 </a:t>
              </a:r>
              <a:endParaRPr kumimoji="0" lang="zh-TW" altLang="en-US">
                <a:solidFill>
                  <a:srgbClr val="E2887E"/>
                </a:solidFill>
                <a:latin typeface="Microsoft YaHei" pitchFamily="34" charset="-122"/>
                <a:ea typeface="Microsoft YaHei" pitchFamily="34" charset="-122"/>
              </a:endParaRPr>
            </a:p>
          </p:txBody>
        </p:sp>
        <p:sp>
          <p:nvSpPr>
            <p:cNvPr id="71" name="矩形 70"/>
            <p:cNvSpPr/>
            <p:nvPr/>
          </p:nvSpPr>
          <p:spPr>
            <a:xfrm>
              <a:off x="4790261" y="3331776"/>
              <a:ext cx="2808904" cy="628921"/>
            </a:xfrm>
            <a:prstGeom prst="rect">
              <a:avLst/>
            </a:prstGeom>
          </p:spPr>
          <p:txBody>
            <a:bodyPr wrap="square">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E2887E"/>
                  </a:solidFill>
                  <a:latin typeface="Microsoft YaHei" charset="-122"/>
                  <a:ea typeface="Microsoft YaHei" charset="-122"/>
                  <a:cs typeface="Microsoft YaHei" charset="-122"/>
                </a:rPr>
                <a:t>溝通互動</a:t>
              </a:r>
              <a:endParaRPr kumimoji="0" lang="zh-TW" altLang="en-US" sz="2100" dirty="0">
                <a:solidFill>
                  <a:srgbClr val="E2887E"/>
                </a:solidFill>
                <a:latin typeface="Microsoft YaHei" charset="-122"/>
                <a:ea typeface="Microsoft YaHei" charset="-122"/>
                <a:cs typeface="Microsoft YaHei" charset="-122"/>
              </a:endParaRPr>
            </a:p>
          </p:txBody>
        </p:sp>
        <p:sp>
          <p:nvSpPr>
            <p:cNvPr id="20506" name="Text Placeholder 33"/>
            <p:cNvSpPr txBox="1">
              <a:spLocks/>
            </p:cNvSpPr>
            <p:nvPr/>
          </p:nvSpPr>
          <p:spPr bwMode="auto">
            <a:xfrm>
              <a:off x="1475307" y="4422868"/>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因沒有英雄年代</a:t>
              </a:r>
              <a:endParaRPr kumimoji="0" lang="en-AU" altLang="zh-TW" b="1">
                <a:solidFill>
                  <a:srgbClr val="FFFFFF"/>
                </a:solidFill>
                <a:latin typeface="Microsoft YaHei" pitchFamily="34" charset="-122"/>
                <a:ea typeface="Microsoft YaHei" pitchFamily="34" charset="-122"/>
              </a:endParaRPr>
            </a:p>
          </p:txBody>
        </p:sp>
        <p:sp>
          <p:nvSpPr>
            <p:cNvPr id="20507" name="矩形 72"/>
            <p:cNvSpPr>
              <a:spLocks noChangeArrowheads="1"/>
            </p:cNvSpPr>
            <p:nvPr/>
          </p:nvSpPr>
          <p:spPr bwMode="auto">
            <a:xfrm>
              <a:off x="1815069" y="4823693"/>
              <a:ext cx="2068913" cy="5590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b="1">
                  <a:solidFill>
                    <a:srgbClr val="F1A33B"/>
                  </a:solidFill>
                  <a:latin typeface="Microsoft YaHei" pitchFamily="34" charset="-122"/>
                  <a:ea typeface="Microsoft YaHei" pitchFamily="34" charset="-122"/>
                </a:rPr>
                <a:t>需團隊作業 </a:t>
              </a:r>
              <a:endParaRPr kumimoji="0" lang="zh-TW" altLang="en-US">
                <a:solidFill>
                  <a:srgbClr val="F1A33B"/>
                </a:solidFill>
                <a:latin typeface="Microsoft YaHei" pitchFamily="34" charset="-122"/>
                <a:ea typeface="Microsoft YaHei" pitchFamily="34" charset="-122"/>
              </a:endParaRPr>
            </a:p>
          </p:txBody>
        </p:sp>
        <p:sp>
          <p:nvSpPr>
            <p:cNvPr id="74" name="矩形 73"/>
            <p:cNvSpPr/>
            <p:nvPr/>
          </p:nvSpPr>
          <p:spPr>
            <a:xfrm>
              <a:off x="4449573" y="4638369"/>
              <a:ext cx="2768763" cy="628921"/>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F1A33B"/>
                  </a:solidFill>
                  <a:latin typeface="Microsoft YaHei" charset="-122"/>
                  <a:ea typeface="Microsoft YaHei" charset="-122"/>
                  <a:cs typeface="Microsoft YaHei" charset="-122"/>
                </a:rPr>
                <a:t>社會參與</a:t>
              </a:r>
            </a:p>
          </p:txBody>
        </p:sp>
      </p:grpSp>
      <p:grpSp>
        <p:nvGrpSpPr>
          <p:cNvPr id="95" name="组合 151"/>
          <p:cNvGrpSpPr/>
          <p:nvPr/>
        </p:nvGrpSpPr>
        <p:grpSpPr>
          <a:xfrm>
            <a:off x="6582222" y="3433320"/>
            <a:ext cx="1409573" cy="1389174"/>
            <a:chOff x="6026151" y="3973513"/>
            <a:chExt cx="2193925" cy="2162176"/>
          </a:xfrm>
          <a:scene3d>
            <a:camera prst="orthographicFront">
              <a:rot lat="0" lon="20099989" rev="0"/>
            </a:camera>
            <a:lightRig rig="threePt" dir="t"/>
          </a:scene3d>
        </p:grpSpPr>
        <p:sp>
          <p:nvSpPr>
            <p:cNvPr id="96" name="任意多边形 135"/>
            <p:cNvSpPr/>
            <p:nvPr/>
          </p:nvSpPr>
          <p:spPr>
            <a:xfrm rot="1800000" flipH="1">
              <a:off x="6026151" y="3973513"/>
              <a:ext cx="2193925" cy="1892300"/>
            </a:xfrm>
            <a:custGeom>
              <a:avLst/>
              <a:gdLst>
                <a:gd name="connsiteX0" fmla="*/ 553174 w 2193408"/>
                <a:gd name="connsiteY0" fmla="*/ 0 h 1890868"/>
                <a:gd name="connsiteX1" fmla="*/ 1640234 w 2193408"/>
                <a:gd name="connsiteY1" fmla="*/ 0 h 1890868"/>
                <a:gd name="connsiteX2" fmla="*/ 2193408 w 2193408"/>
                <a:gd name="connsiteY2" fmla="*/ 945434 h 1890868"/>
                <a:gd name="connsiteX3" fmla="*/ 1640234 w 2193408"/>
                <a:gd name="connsiteY3" fmla="*/ 1890868 h 1890868"/>
                <a:gd name="connsiteX4" fmla="*/ 553174 w 2193408"/>
                <a:gd name="connsiteY4" fmla="*/ 1890868 h 1890868"/>
                <a:gd name="connsiteX5" fmla="*/ 0 w 2193408"/>
                <a:gd name="connsiteY5" fmla="*/ 945434 h 189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3408" h="1890868">
                  <a:moveTo>
                    <a:pt x="553174" y="0"/>
                  </a:moveTo>
                  <a:lnTo>
                    <a:pt x="1640234" y="0"/>
                  </a:lnTo>
                  <a:lnTo>
                    <a:pt x="2193408" y="945434"/>
                  </a:lnTo>
                  <a:lnTo>
                    <a:pt x="1640234" y="1890868"/>
                  </a:lnTo>
                  <a:lnTo>
                    <a:pt x="553174" y="1890868"/>
                  </a:lnTo>
                  <a:lnTo>
                    <a:pt x="0" y="945434"/>
                  </a:lnTo>
                  <a:close/>
                </a:path>
              </a:pathLst>
            </a:custGeom>
            <a:solidFill>
              <a:sysClr val="window" lastClr="FFFFFF"/>
            </a:solidFill>
            <a:ln w="101600" cap="flat" cmpd="sng" algn="ctr">
              <a:solidFill>
                <a:srgbClr val="E2887E"/>
              </a:solidFill>
              <a:prstDash val="solid"/>
              <a:miter lim="800000"/>
            </a:ln>
            <a:effectLst/>
            <a:sp3d extrusionH="508000"/>
          </p:spPr>
          <p:txBody>
            <a:bodyPr lIns="459000" tIns="216000" rIns="459000" bIns="216000" anchor="ctr"/>
            <a:lstStyle/>
            <a:p>
              <a:pPr algn="ctr" defTabSz="685800" fontAlgn="auto">
                <a:lnSpc>
                  <a:spcPct val="120000"/>
                </a:lnSpc>
                <a:spcBef>
                  <a:spcPts val="0"/>
                </a:spcBef>
                <a:spcAft>
                  <a:spcPts val="0"/>
                </a:spcAft>
                <a:defRPr/>
              </a:pPr>
              <a:endParaRPr kumimoji="0" lang="zh-CN" altLang="en-US" sz="1050" kern="0" dirty="0">
                <a:solidFill>
                  <a:prstClr val="white">
                    <a:lumMod val="50000"/>
                  </a:prstClr>
                </a:solidFill>
                <a:latin typeface="幼圆" panose="02010509060101010101" pitchFamily="49" charset="-122"/>
                <a:ea typeface="幼圆" panose="02010509060101010101" pitchFamily="49" charset="-122"/>
              </a:endParaRPr>
            </a:p>
          </p:txBody>
        </p:sp>
        <p:sp>
          <p:nvSpPr>
            <p:cNvPr id="97" name="任意多边形 142"/>
            <p:cNvSpPr/>
            <p:nvPr/>
          </p:nvSpPr>
          <p:spPr>
            <a:xfrm rot="1796991" flipH="1">
              <a:off x="7535864" y="4443414"/>
              <a:ext cx="484187" cy="1692275"/>
            </a:xfrm>
            <a:custGeom>
              <a:avLst/>
              <a:gdLst>
                <a:gd name="connsiteX0" fmla="*/ 483556 w 483556"/>
                <a:gd name="connsiteY0" fmla="*/ 0 h 1691016"/>
                <a:gd name="connsiteX1" fmla="*/ 483556 w 483556"/>
                <a:gd name="connsiteY1" fmla="*/ 1691016 h 1691016"/>
                <a:gd name="connsiteX2" fmla="*/ 0 w 483556"/>
                <a:gd name="connsiteY2" fmla="*/ 845508 h 1691016"/>
              </a:gdLst>
              <a:ahLst/>
              <a:cxnLst>
                <a:cxn ang="0">
                  <a:pos x="connsiteX0" y="connsiteY0"/>
                </a:cxn>
                <a:cxn ang="0">
                  <a:pos x="connsiteX1" y="connsiteY1"/>
                </a:cxn>
                <a:cxn ang="0">
                  <a:pos x="connsiteX2" y="connsiteY2"/>
                </a:cxn>
              </a:cxnLst>
              <a:rect l="l" t="t" r="r" b="b"/>
              <a:pathLst>
                <a:path w="483556" h="1691016">
                  <a:moveTo>
                    <a:pt x="483556" y="0"/>
                  </a:moveTo>
                  <a:lnTo>
                    <a:pt x="483556" y="1691016"/>
                  </a:lnTo>
                  <a:lnTo>
                    <a:pt x="0" y="845508"/>
                  </a:lnTo>
                  <a:close/>
                </a:path>
              </a:pathLst>
            </a:custGeom>
            <a:solidFill>
              <a:srgbClr val="E2887E">
                <a:alpha val="34902"/>
              </a:srgbClr>
            </a:solidFill>
            <a:ln w="12700" cap="flat" cmpd="sng" algn="ctr">
              <a:noFill/>
              <a:prstDash val="solid"/>
              <a:miter lim="800000"/>
            </a:ln>
            <a:effectLst/>
            <a:sp3d extrusionH="508000"/>
          </p:spPr>
          <p:txBody>
            <a:bodyPr lIns="0" tIns="0" rIns="27000" bIns="27000" anchor="ctr"/>
            <a:lstStyle/>
            <a:p>
              <a:pPr algn="ctr" defTabSz="685800" fontAlgn="auto">
                <a:spcBef>
                  <a:spcPts val="0"/>
                </a:spcBef>
                <a:spcAft>
                  <a:spcPts val="0"/>
                </a:spcAft>
                <a:defRPr/>
              </a:pPr>
              <a:endParaRPr kumimoji="0" lang="zh-CN" altLang="en-US" sz="1500" kern="0" dirty="0">
                <a:solidFill>
                  <a:prstClr val="white"/>
                </a:solidFill>
                <a:latin typeface="Broadway" panose="04040905080B02020502" pitchFamily="82" charset="0"/>
                <a:ea typeface="等线" panose="02010600030101010101"/>
              </a:endParaRPr>
            </a:p>
          </p:txBody>
        </p:sp>
        <p:sp>
          <p:nvSpPr>
            <p:cNvPr id="98" name="文本框 146"/>
            <p:cNvSpPr txBox="1"/>
            <p:nvPr/>
          </p:nvSpPr>
          <p:spPr>
            <a:xfrm rot="18000000">
              <a:off x="6458433" y="4762685"/>
              <a:ext cx="1485017" cy="502989"/>
            </a:xfrm>
            <a:prstGeom prst="rect">
              <a:avLst/>
            </a:prstGeom>
            <a:noFill/>
            <a:sp3d extrusionH="508000"/>
          </p:spPr>
          <p:txBody>
            <a:bodyPr wrap="none">
              <a:spAutoFit/>
            </a:bodyPr>
            <a:lstStyle/>
            <a:p>
              <a:pPr defTabSz="685800" fontAlgn="auto">
                <a:spcBef>
                  <a:spcPts val="0"/>
                </a:spcBef>
                <a:spcAft>
                  <a:spcPts val="0"/>
                </a:spcAft>
                <a:defRPr/>
              </a:pPr>
              <a:r>
                <a:rPr kumimoji="0" lang="zh-TW" altLang="en-US" sz="1500" b="1" dirty="0">
                  <a:solidFill>
                    <a:prstClr val="black">
                      <a:lumMod val="75000"/>
                      <a:lumOff val="25000"/>
                    </a:prstClr>
                  </a:solidFill>
                  <a:latin typeface="Microsoft YaHei" charset="-122"/>
                  <a:ea typeface="Microsoft YaHei" charset="-122"/>
                  <a:cs typeface="Microsoft YaHei" charset="-122"/>
                </a:rPr>
                <a:t>溝通互動</a:t>
              </a:r>
              <a:endParaRPr kumimoji="0" lang="zh-CN" altLang="en-US" sz="1500" b="1" dirty="0">
                <a:solidFill>
                  <a:prstClr val="black">
                    <a:lumMod val="75000"/>
                    <a:lumOff val="25000"/>
                  </a:prstClr>
                </a:solidFill>
                <a:latin typeface="Microsoft YaHei" charset="-122"/>
                <a:ea typeface="Microsoft YaHei" charset="-122"/>
                <a:cs typeface="Microsoft YaHei" charset="-122"/>
              </a:endParaRPr>
            </a:p>
          </p:txBody>
        </p:sp>
        <p:sp>
          <p:nvSpPr>
            <p:cNvPr id="99" name="文本框 147"/>
            <p:cNvSpPr txBox="1"/>
            <p:nvPr/>
          </p:nvSpPr>
          <p:spPr>
            <a:xfrm rot="18000000">
              <a:off x="7410129" y="4977110"/>
              <a:ext cx="606781" cy="718557"/>
            </a:xfrm>
            <a:prstGeom prst="rect">
              <a:avLst/>
            </a:prstGeom>
            <a:noFill/>
            <a:sp3d extrusionH="508000"/>
          </p:spPr>
          <p:txBody>
            <a:bodyPr wrap="none">
              <a:spAutoFit/>
            </a:bodyPr>
            <a:lstStyle/>
            <a:p>
              <a:pPr defTabSz="685800" fontAlgn="auto">
                <a:spcBef>
                  <a:spcPts val="0"/>
                </a:spcBef>
                <a:spcAft>
                  <a:spcPts val="0"/>
                </a:spcAft>
                <a:defRPr/>
              </a:pPr>
              <a:r>
                <a:rPr kumimoji="0" lang="en-US" altLang="zh-CN" sz="2400" dirty="0">
                  <a:solidFill>
                    <a:prstClr val="white"/>
                  </a:solidFill>
                  <a:ea typeface="Arial" charset="0"/>
                  <a:cs typeface="Arial" charset="0"/>
                </a:rPr>
                <a:t>B</a:t>
              </a:r>
              <a:endParaRPr kumimoji="0" lang="zh-CN" altLang="en-US" sz="2400" dirty="0">
                <a:solidFill>
                  <a:prstClr val="white"/>
                </a:solidFill>
                <a:ea typeface="Arial" charset="0"/>
                <a:cs typeface="Arial" charset="0"/>
              </a:endParaRPr>
            </a:p>
          </p:txBody>
        </p:sp>
      </p:grpSp>
      <p:grpSp>
        <p:nvGrpSpPr>
          <p:cNvPr id="100" name="组合 150"/>
          <p:cNvGrpSpPr/>
          <p:nvPr/>
        </p:nvGrpSpPr>
        <p:grpSpPr>
          <a:xfrm>
            <a:off x="6033487" y="2199180"/>
            <a:ext cx="1219862" cy="1401413"/>
            <a:chOff x="5133975" y="2033589"/>
            <a:chExt cx="1898650" cy="2181225"/>
          </a:xfrm>
          <a:scene3d>
            <a:camera prst="orthographicFront">
              <a:rot lat="0" lon="20099993" rev="0"/>
            </a:camera>
            <a:lightRig rig="threePt" dir="t"/>
          </a:scene3d>
        </p:grpSpPr>
        <p:sp>
          <p:nvSpPr>
            <p:cNvPr id="108" name="任意多边形 137"/>
            <p:cNvSpPr/>
            <p:nvPr/>
          </p:nvSpPr>
          <p:spPr>
            <a:xfrm>
              <a:off x="5133975" y="2033589"/>
              <a:ext cx="1898650" cy="2181225"/>
            </a:xfrm>
            <a:custGeom>
              <a:avLst/>
              <a:gdLst>
                <a:gd name="connsiteX0" fmla="*/ 951779 w 1899546"/>
                <a:gd name="connsiteY0" fmla="*/ 0 h 2181070"/>
                <a:gd name="connsiteX1" fmla="*/ 1893201 w 1899546"/>
                <a:gd name="connsiteY1" fmla="*/ 543530 h 2181070"/>
                <a:gd name="connsiteX2" fmla="*/ 1899546 w 1899546"/>
                <a:gd name="connsiteY2" fmla="*/ 1638887 h 2181070"/>
                <a:gd name="connsiteX3" fmla="*/ 947767 w 1899546"/>
                <a:gd name="connsiteY3" fmla="*/ 2181070 h 2181070"/>
                <a:gd name="connsiteX4" fmla="*/ 6345 w 1899546"/>
                <a:gd name="connsiteY4" fmla="*/ 1637540 h 2181070"/>
                <a:gd name="connsiteX5" fmla="*/ 0 w 1899546"/>
                <a:gd name="connsiteY5" fmla="*/ 542183 h 218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546" h="2181070">
                  <a:moveTo>
                    <a:pt x="951779" y="0"/>
                  </a:moveTo>
                  <a:lnTo>
                    <a:pt x="1893201" y="543530"/>
                  </a:lnTo>
                  <a:lnTo>
                    <a:pt x="1899546" y="1638887"/>
                  </a:lnTo>
                  <a:lnTo>
                    <a:pt x="947767" y="2181070"/>
                  </a:lnTo>
                  <a:lnTo>
                    <a:pt x="6345" y="1637540"/>
                  </a:lnTo>
                  <a:lnTo>
                    <a:pt x="0" y="542183"/>
                  </a:lnTo>
                  <a:close/>
                </a:path>
              </a:pathLst>
            </a:custGeom>
            <a:solidFill>
              <a:sysClr val="window" lastClr="FFFFFF"/>
            </a:solidFill>
            <a:ln w="101600" cap="flat" cmpd="sng" algn="ctr">
              <a:solidFill>
                <a:srgbClr val="12826D"/>
              </a:solidFill>
              <a:prstDash val="solid"/>
              <a:miter lim="800000"/>
            </a:ln>
            <a:effectLst/>
            <a:sp3d extrusionH="508000"/>
          </p:spPr>
          <p:txBody>
            <a:bodyPr lIns="54000" tIns="459000" rIns="54000" bIns="540000" anchor="ctr"/>
            <a:lstStyle/>
            <a:p>
              <a:pPr algn="ctr" defTabSz="685800" fontAlgn="auto">
                <a:lnSpc>
                  <a:spcPct val="120000"/>
                </a:lnSpc>
                <a:spcBef>
                  <a:spcPts val="0"/>
                </a:spcBef>
                <a:spcAft>
                  <a:spcPts val="0"/>
                </a:spcAft>
                <a:defRPr/>
              </a:pPr>
              <a:endParaRPr kumimoji="0" lang="zh-CN" altLang="en-US" sz="1050" kern="0" dirty="0">
                <a:solidFill>
                  <a:prstClr val="white">
                    <a:lumMod val="50000"/>
                  </a:prstClr>
                </a:solidFill>
                <a:latin typeface="幼圆" panose="02010509060101010101" pitchFamily="49" charset="-122"/>
                <a:ea typeface="幼圆" panose="02010509060101010101" pitchFamily="49" charset="-122"/>
              </a:endParaRPr>
            </a:p>
          </p:txBody>
        </p:sp>
        <p:sp>
          <p:nvSpPr>
            <p:cNvPr id="109" name="等腰三角形 143"/>
            <p:cNvSpPr/>
            <p:nvPr/>
          </p:nvSpPr>
          <p:spPr>
            <a:xfrm>
              <a:off x="5246689" y="2127250"/>
              <a:ext cx="1690687" cy="482600"/>
            </a:xfrm>
            <a:prstGeom prst="triangle">
              <a:avLst/>
            </a:prstGeom>
            <a:solidFill>
              <a:srgbClr val="12826D">
                <a:alpha val="36863"/>
              </a:srgbClr>
            </a:solidFill>
            <a:ln>
              <a:noFill/>
            </a:ln>
            <a:sp3d extrusionH="508000"/>
          </p:spPr>
          <p:style>
            <a:lnRef idx="2">
              <a:schemeClr val="accent1">
                <a:shade val="50000"/>
              </a:schemeClr>
            </a:lnRef>
            <a:fillRef idx="1">
              <a:schemeClr val="accent1"/>
            </a:fillRef>
            <a:effectRef idx="0">
              <a:schemeClr val="accent1"/>
            </a:effectRef>
            <a:fontRef idx="minor">
              <a:schemeClr val="lt1"/>
            </a:fontRef>
          </p:style>
          <p:txBody>
            <a:bodyPr tIns="0" bIns="108000" anchor="ctr"/>
            <a:lstStyle/>
            <a:p>
              <a:pPr algn="ctr" defTabSz="685800" fontAlgn="auto">
                <a:spcBef>
                  <a:spcPts val="0"/>
                </a:spcBef>
                <a:spcAft>
                  <a:spcPts val="0"/>
                </a:spcAft>
                <a:defRPr/>
              </a:pPr>
              <a:endParaRPr kumimoji="0" lang="zh-CN" altLang="en-US" sz="1500" dirty="0">
                <a:solidFill>
                  <a:prstClr val="white"/>
                </a:solidFill>
                <a:latin typeface="Broadway" panose="04040905080B02020502" pitchFamily="82" charset="0"/>
                <a:ea typeface="等线" panose="02010600030101010101"/>
              </a:endParaRPr>
            </a:p>
          </p:txBody>
        </p:sp>
        <p:sp>
          <p:nvSpPr>
            <p:cNvPr id="110" name="文本框 144"/>
            <p:cNvSpPr txBox="1"/>
            <p:nvPr/>
          </p:nvSpPr>
          <p:spPr>
            <a:xfrm>
              <a:off x="5388115" y="2738772"/>
              <a:ext cx="1485017" cy="502989"/>
            </a:xfrm>
            <a:prstGeom prst="rect">
              <a:avLst/>
            </a:prstGeom>
            <a:noFill/>
            <a:sp3d extrusionH="508000"/>
          </p:spPr>
          <p:txBody>
            <a:bodyPr wrap="none">
              <a:spAutoFit/>
            </a:bodyPr>
            <a:lstStyle/>
            <a:p>
              <a:pPr defTabSz="685800" fontAlgn="auto">
                <a:spcBef>
                  <a:spcPts val="0"/>
                </a:spcBef>
                <a:spcAft>
                  <a:spcPts val="0"/>
                </a:spcAft>
                <a:defRPr/>
              </a:pPr>
              <a:r>
                <a:rPr kumimoji="0" lang="zh-CN" altLang="en-US" sz="1500" b="1" dirty="0">
                  <a:solidFill>
                    <a:prstClr val="black">
                      <a:lumMod val="75000"/>
                      <a:lumOff val="25000"/>
                    </a:prstClr>
                  </a:solidFill>
                  <a:latin typeface="Microsoft YaHei" charset="-122"/>
                  <a:ea typeface="Microsoft YaHei" charset="-122"/>
                  <a:cs typeface="Microsoft YaHei" charset="-122"/>
                </a:rPr>
                <a:t>自主行動</a:t>
              </a:r>
            </a:p>
          </p:txBody>
        </p:sp>
        <p:sp>
          <p:nvSpPr>
            <p:cNvPr id="111" name="文本框 145"/>
            <p:cNvSpPr txBox="1"/>
            <p:nvPr/>
          </p:nvSpPr>
          <p:spPr>
            <a:xfrm>
              <a:off x="5757831" y="2080644"/>
              <a:ext cx="606781" cy="718557"/>
            </a:xfrm>
            <a:prstGeom prst="rect">
              <a:avLst/>
            </a:prstGeom>
            <a:noFill/>
            <a:sp3d extrusionH="508000"/>
          </p:spPr>
          <p:txBody>
            <a:bodyPr wrap="none">
              <a:spAutoFit/>
            </a:bodyPr>
            <a:lstStyle/>
            <a:p>
              <a:pPr defTabSz="685800" fontAlgn="auto">
                <a:spcBef>
                  <a:spcPts val="0"/>
                </a:spcBef>
                <a:spcAft>
                  <a:spcPts val="0"/>
                </a:spcAft>
                <a:defRPr/>
              </a:pPr>
              <a:r>
                <a:rPr kumimoji="0" lang="en-US" altLang="zh-CN" sz="2400" dirty="0">
                  <a:solidFill>
                    <a:prstClr val="white"/>
                  </a:solidFill>
                  <a:ea typeface="Arial" charset="0"/>
                  <a:cs typeface="Arial" charset="0"/>
                </a:rPr>
                <a:t>A</a:t>
              </a:r>
              <a:endParaRPr kumimoji="0" lang="zh-CN" altLang="en-US" sz="2400" dirty="0">
                <a:solidFill>
                  <a:prstClr val="white"/>
                </a:solidFill>
                <a:ea typeface="Arial" charset="0"/>
                <a:cs typeface="Arial" charset="0"/>
              </a:endParaRPr>
            </a:p>
          </p:txBody>
        </p:sp>
      </p:grpSp>
      <p:grpSp>
        <p:nvGrpSpPr>
          <p:cNvPr id="112" name="组合 1"/>
          <p:cNvGrpSpPr/>
          <p:nvPr/>
        </p:nvGrpSpPr>
        <p:grpSpPr>
          <a:xfrm>
            <a:off x="5363380" y="3431280"/>
            <a:ext cx="1409573" cy="1390194"/>
            <a:chOff x="3938589" y="3989388"/>
            <a:chExt cx="2193925" cy="2163763"/>
          </a:xfrm>
          <a:scene3d>
            <a:camera prst="orthographicFront">
              <a:rot lat="0" lon="20099986" rev="0"/>
            </a:camera>
            <a:lightRig rig="threePt" dir="t"/>
          </a:scene3d>
        </p:grpSpPr>
        <p:sp>
          <p:nvSpPr>
            <p:cNvPr id="113" name="任意多边形 136"/>
            <p:cNvSpPr/>
            <p:nvPr/>
          </p:nvSpPr>
          <p:spPr>
            <a:xfrm rot="-1800000">
              <a:off x="3938589" y="3989388"/>
              <a:ext cx="2193925" cy="1890712"/>
            </a:xfrm>
            <a:custGeom>
              <a:avLst/>
              <a:gdLst>
                <a:gd name="connsiteX0" fmla="*/ 553174 w 2193408"/>
                <a:gd name="connsiteY0" fmla="*/ 0 h 1890868"/>
                <a:gd name="connsiteX1" fmla="*/ 1640234 w 2193408"/>
                <a:gd name="connsiteY1" fmla="*/ 0 h 1890868"/>
                <a:gd name="connsiteX2" fmla="*/ 2193408 w 2193408"/>
                <a:gd name="connsiteY2" fmla="*/ 945434 h 1890868"/>
                <a:gd name="connsiteX3" fmla="*/ 1640234 w 2193408"/>
                <a:gd name="connsiteY3" fmla="*/ 1890868 h 1890868"/>
                <a:gd name="connsiteX4" fmla="*/ 553174 w 2193408"/>
                <a:gd name="connsiteY4" fmla="*/ 1890868 h 1890868"/>
                <a:gd name="connsiteX5" fmla="*/ 0 w 2193408"/>
                <a:gd name="connsiteY5" fmla="*/ 945434 h 189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3408" h="1890868">
                  <a:moveTo>
                    <a:pt x="553174" y="0"/>
                  </a:moveTo>
                  <a:lnTo>
                    <a:pt x="1640234" y="0"/>
                  </a:lnTo>
                  <a:lnTo>
                    <a:pt x="2193408" y="945434"/>
                  </a:lnTo>
                  <a:lnTo>
                    <a:pt x="1640234" y="1890868"/>
                  </a:lnTo>
                  <a:lnTo>
                    <a:pt x="553174" y="1890868"/>
                  </a:lnTo>
                  <a:lnTo>
                    <a:pt x="0" y="945434"/>
                  </a:lnTo>
                  <a:close/>
                </a:path>
              </a:pathLst>
            </a:custGeom>
            <a:solidFill>
              <a:sysClr val="window" lastClr="FFFFFF"/>
            </a:solidFill>
            <a:ln w="101600" cap="flat" cmpd="sng" algn="ctr">
              <a:solidFill>
                <a:srgbClr val="F1A33B"/>
              </a:solidFill>
              <a:prstDash val="solid"/>
              <a:miter lim="800000"/>
            </a:ln>
            <a:effectLst/>
            <a:sp3d extrusionH="508000"/>
          </p:spPr>
          <p:txBody>
            <a:bodyPr lIns="459000" tIns="216000" rIns="459000" bIns="216000" anchor="ctr"/>
            <a:lstStyle/>
            <a:p>
              <a:pPr algn="ctr" defTabSz="685800" fontAlgn="auto">
                <a:lnSpc>
                  <a:spcPct val="120000"/>
                </a:lnSpc>
                <a:spcBef>
                  <a:spcPts val="0"/>
                </a:spcBef>
                <a:spcAft>
                  <a:spcPts val="0"/>
                </a:spcAft>
                <a:defRPr/>
              </a:pPr>
              <a:endParaRPr kumimoji="0" lang="zh-CN" altLang="en-US" sz="1050" kern="0" dirty="0">
                <a:solidFill>
                  <a:prstClr val="white">
                    <a:lumMod val="50000"/>
                  </a:prstClr>
                </a:solidFill>
                <a:latin typeface="幼圆" panose="02010509060101010101" pitchFamily="49" charset="-122"/>
                <a:ea typeface="幼圆" panose="02010509060101010101" pitchFamily="49" charset="-122"/>
              </a:endParaRPr>
            </a:p>
          </p:txBody>
        </p:sp>
        <p:sp>
          <p:nvSpPr>
            <p:cNvPr id="114" name="任意多边形 141"/>
            <p:cNvSpPr/>
            <p:nvPr/>
          </p:nvSpPr>
          <p:spPr>
            <a:xfrm rot="19803009">
              <a:off x="4132263" y="4462464"/>
              <a:ext cx="482600" cy="1690687"/>
            </a:xfrm>
            <a:custGeom>
              <a:avLst/>
              <a:gdLst>
                <a:gd name="connsiteX0" fmla="*/ 483556 w 483556"/>
                <a:gd name="connsiteY0" fmla="*/ 0 h 1691016"/>
                <a:gd name="connsiteX1" fmla="*/ 483556 w 483556"/>
                <a:gd name="connsiteY1" fmla="*/ 1691016 h 1691016"/>
                <a:gd name="connsiteX2" fmla="*/ 0 w 483556"/>
                <a:gd name="connsiteY2" fmla="*/ 845508 h 1691016"/>
              </a:gdLst>
              <a:ahLst/>
              <a:cxnLst>
                <a:cxn ang="0">
                  <a:pos x="connsiteX0" y="connsiteY0"/>
                </a:cxn>
                <a:cxn ang="0">
                  <a:pos x="connsiteX1" y="connsiteY1"/>
                </a:cxn>
                <a:cxn ang="0">
                  <a:pos x="connsiteX2" y="connsiteY2"/>
                </a:cxn>
              </a:cxnLst>
              <a:rect l="l" t="t" r="r" b="b"/>
              <a:pathLst>
                <a:path w="483556" h="1691016">
                  <a:moveTo>
                    <a:pt x="483556" y="0"/>
                  </a:moveTo>
                  <a:lnTo>
                    <a:pt x="483556" y="1691016"/>
                  </a:lnTo>
                  <a:lnTo>
                    <a:pt x="0" y="845508"/>
                  </a:lnTo>
                  <a:close/>
                </a:path>
              </a:pathLst>
            </a:custGeom>
            <a:solidFill>
              <a:srgbClr val="F1A33B">
                <a:alpha val="32941"/>
              </a:srgbClr>
            </a:solidFill>
            <a:ln w="12700" cap="flat" cmpd="sng" algn="ctr">
              <a:noFill/>
              <a:prstDash val="solid"/>
              <a:miter lim="800000"/>
            </a:ln>
            <a:effectLst/>
            <a:sp3d extrusionH="508000"/>
          </p:spPr>
          <p:txBody>
            <a:bodyPr lIns="54000" tIns="0" rIns="0" bIns="27000" anchor="ctr"/>
            <a:lstStyle/>
            <a:p>
              <a:pPr algn="ctr" defTabSz="685800" fontAlgn="auto">
                <a:spcBef>
                  <a:spcPts val="0"/>
                </a:spcBef>
                <a:spcAft>
                  <a:spcPts val="0"/>
                </a:spcAft>
                <a:defRPr/>
              </a:pPr>
              <a:endParaRPr kumimoji="0" lang="zh-CN" altLang="en-US" sz="1500" kern="0" dirty="0">
                <a:solidFill>
                  <a:prstClr val="white"/>
                </a:solidFill>
                <a:latin typeface="Broadway" panose="04040905080B02020502" pitchFamily="82" charset="0"/>
                <a:ea typeface="等线" panose="02010600030101010101"/>
              </a:endParaRPr>
            </a:p>
          </p:txBody>
        </p:sp>
        <p:sp>
          <p:nvSpPr>
            <p:cNvPr id="115" name="文本框 148"/>
            <p:cNvSpPr txBox="1"/>
            <p:nvPr/>
          </p:nvSpPr>
          <p:spPr>
            <a:xfrm rot="3600000">
              <a:off x="4206989" y="4725312"/>
              <a:ext cx="1485017" cy="502989"/>
            </a:xfrm>
            <a:prstGeom prst="rect">
              <a:avLst/>
            </a:prstGeom>
            <a:noFill/>
            <a:sp3d extrusionH="508000"/>
          </p:spPr>
          <p:txBody>
            <a:bodyPr wrap="none">
              <a:spAutoFit/>
            </a:bodyPr>
            <a:lstStyle/>
            <a:p>
              <a:pPr defTabSz="685800" fontAlgn="auto">
                <a:spcBef>
                  <a:spcPts val="0"/>
                </a:spcBef>
                <a:spcAft>
                  <a:spcPts val="0"/>
                </a:spcAft>
                <a:defRPr/>
              </a:pPr>
              <a:r>
                <a:rPr kumimoji="0" lang="zh-TW" altLang="en-US" sz="1500" b="1" dirty="0">
                  <a:solidFill>
                    <a:prstClr val="black">
                      <a:lumMod val="75000"/>
                      <a:lumOff val="25000"/>
                    </a:prstClr>
                  </a:solidFill>
                  <a:latin typeface="Microsoft YaHei" charset="-122"/>
                  <a:ea typeface="Microsoft YaHei" charset="-122"/>
                  <a:cs typeface="Microsoft YaHei" charset="-122"/>
                </a:rPr>
                <a:t>社會參與</a:t>
              </a:r>
              <a:endParaRPr kumimoji="0" lang="zh-CN" altLang="en-US" sz="1500" b="1" dirty="0">
                <a:solidFill>
                  <a:prstClr val="black">
                    <a:lumMod val="75000"/>
                    <a:lumOff val="25000"/>
                  </a:prstClr>
                </a:solidFill>
                <a:latin typeface="Microsoft YaHei" charset="-122"/>
                <a:ea typeface="Microsoft YaHei" charset="-122"/>
                <a:cs typeface="Microsoft YaHei" charset="-122"/>
              </a:endParaRPr>
            </a:p>
          </p:txBody>
        </p:sp>
        <p:sp>
          <p:nvSpPr>
            <p:cNvPr id="116" name="文本框 149"/>
            <p:cNvSpPr txBox="1"/>
            <p:nvPr/>
          </p:nvSpPr>
          <p:spPr>
            <a:xfrm rot="3600000">
              <a:off x="4086120" y="4903603"/>
              <a:ext cx="634227" cy="718557"/>
            </a:xfrm>
            <a:prstGeom prst="rect">
              <a:avLst/>
            </a:prstGeom>
            <a:noFill/>
            <a:sp3d extrusionH="508000"/>
          </p:spPr>
          <p:txBody>
            <a:bodyPr wrap="none">
              <a:spAutoFit/>
            </a:bodyPr>
            <a:lstStyle/>
            <a:p>
              <a:pPr defTabSz="685800" fontAlgn="auto">
                <a:spcBef>
                  <a:spcPts val="0"/>
                </a:spcBef>
                <a:spcAft>
                  <a:spcPts val="0"/>
                </a:spcAft>
                <a:defRPr/>
              </a:pPr>
              <a:r>
                <a:rPr kumimoji="0" lang="en-US" altLang="zh-CN" sz="2400" dirty="0">
                  <a:solidFill>
                    <a:prstClr val="white"/>
                  </a:solidFill>
                  <a:ea typeface="Arial" charset="0"/>
                  <a:cs typeface="Arial" charset="0"/>
                </a:rPr>
                <a:t>C</a:t>
              </a:r>
              <a:endParaRPr kumimoji="0" lang="zh-CN" altLang="en-US" sz="2400" dirty="0">
                <a:solidFill>
                  <a:prstClr val="white"/>
                </a:solidFill>
                <a:ea typeface="Arial" charset="0"/>
                <a:cs typeface="Arial" charset="0"/>
              </a:endParaRPr>
            </a:p>
          </p:txBody>
        </p:sp>
      </p:grpSp>
      <p:grpSp>
        <p:nvGrpSpPr>
          <p:cNvPr id="4" name="群組 3"/>
          <p:cNvGrpSpPr>
            <a:grpSpLocks/>
          </p:cNvGrpSpPr>
          <p:nvPr/>
        </p:nvGrpSpPr>
        <p:grpSpPr bwMode="auto">
          <a:xfrm>
            <a:off x="6012390" y="2919412"/>
            <a:ext cx="1156098" cy="1183481"/>
            <a:chOff x="7787338" y="2752984"/>
            <a:chExt cx="1541090" cy="1577070"/>
          </a:xfrm>
        </p:grpSpPr>
        <p:grpSp>
          <p:nvGrpSpPr>
            <p:cNvPr id="118" name="组合 153"/>
            <p:cNvGrpSpPr/>
            <p:nvPr/>
          </p:nvGrpSpPr>
          <p:grpSpPr>
            <a:xfrm>
              <a:off x="7927695" y="2929321"/>
              <a:ext cx="1400733" cy="1400733"/>
              <a:chOff x="5265739" y="3360739"/>
              <a:chExt cx="1635125" cy="1635125"/>
            </a:xfrm>
            <a:scene3d>
              <a:camera prst="orthographicFront">
                <a:rot lat="0" lon="20099993" rev="0"/>
              </a:camera>
              <a:lightRig rig="threePt" dir="t"/>
            </a:scene3d>
          </p:grpSpPr>
          <p:sp>
            <p:nvSpPr>
              <p:cNvPr id="119" name="椭圆 138"/>
              <p:cNvSpPr/>
              <p:nvPr/>
            </p:nvSpPr>
            <p:spPr>
              <a:xfrm>
                <a:off x="5265739" y="3360739"/>
                <a:ext cx="1635125" cy="1635125"/>
              </a:xfrm>
              <a:prstGeom prst="ellipse">
                <a:avLst/>
              </a:prstGeom>
              <a:solidFill>
                <a:schemeClr val="bg1">
                  <a:lumMod val="50000"/>
                </a:schemeClr>
              </a:solidFill>
              <a:ln w="25400" cap="flat" cmpd="sng" algn="ctr">
                <a:solidFill>
                  <a:sysClr val="window" lastClr="FFFFFF"/>
                </a:solidFill>
                <a:prstDash val="solid"/>
              </a:ln>
              <a:effectLst/>
              <a:sp3d extrusionH="254000"/>
            </p:spPr>
            <p:txBody>
              <a:bodyPr anchor="ctr"/>
              <a:lstStyle/>
              <a:p>
                <a:pPr algn="ctr" defTabSz="685800" fontAlgn="auto">
                  <a:spcBef>
                    <a:spcPts val="0"/>
                  </a:spcBef>
                  <a:spcAft>
                    <a:spcPts val="0"/>
                  </a:spcAft>
                  <a:defRPr/>
                </a:pPr>
                <a:endParaRPr kumimoji="0" lang="en-US" sz="1050" kern="0">
                  <a:solidFill>
                    <a:sysClr val="window" lastClr="FFFFFF"/>
                  </a:solidFill>
                  <a:latin typeface="+mn-lt"/>
                  <a:ea typeface="等线" pitchFamily="2" charset="-122"/>
                </a:endParaRPr>
              </a:p>
            </p:txBody>
          </p:sp>
          <p:sp>
            <p:nvSpPr>
              <p:cNvPr id="120" name="椭圆 140"/>
              <p:cNvSpPr/>
              <p:nvPr/>
            </p:nvSpPr>
            <p:spPr>
              <a:xfrm>
                <a:off x="5457825" y="3552825"/>
                <a:ext cx="1250950" cy="1250950"/>
              </a:xfrm>
              <a:prstGeom prst="ellipse">
                <a:avLst/>
              </a:prstGeom>
              <a:solidFill>
                <a:sysClr val="window" lastClr="FFFFFF"/>
              </a:solidFill>
              <a:ln w="25400" cap="flat" cmpd="sng" algn="ctr">
                <a:solidFill>
                  <a:sysClr val="window" lastClr="FFFFFF"/>
                </a:solidFill>
                <a:prstDash val="solid"/>
              </a:ln>
              <a:effectLst/>
              <a:sp3d extrusionH="254000"/>
            </p:spPr>
            <p:txBody>
              <a:bodyPr anchor="ctr"/>
              <a:lstStyle/>
              <a:p>
                <a:pPr algn="ctr" defTabSz="685800" fontAlgn="auto">
                  <a:spcBef>
                    <a:spcPts val="0"/>
                  </a:spcBef>
                  <a:spcAft>
                    <a:spcPts val="0"/>
                  </a:spcAft>
                  <a:defRPr/>
                </a:pPr>
                <a:endParaRPr kumimoji="0" lang="en-US" sz="1500" kern="0" dirty="0">
                  <a:solidFill>
                    <a:srgbClr val="E84C22">
                      <a:lumMod val="75000"/>
                    </a:srgbClr>
                  </a:solidFill>
                  <a:latin typeface="微软雅黑" pitchFamily="34" charset="-122"/>
                  <a:ea typeface="微软雅黑" pitchFamily="34" charset="-122"/>
                </a:endParaRPr>
              </a:p>
            </p:txBody>
          </p:sp>
          <p:sp>
            <p:nvSpPr>
              <p:cNvPr id="121" name="文本框 152"/>
              <p:cNvSpPr txBox="1"/>
              <p:nvPr/>
            </p:nvSpPr>
            <p:spPr>
              <a:xfrm>
                <a:off x="5633854" y="3889139"/>
                <a:ext cx="287454" cy="574516"/>
              </a:xfrm>
              <a:prstGeom prst="rect">
                <a:avLst/>
              </a:prstGeom>
              <a:noFill/>
              <a:sp3d extrusionH="254000"/>
            </p:spPr>
            <p:txBody>
              <a:bodyPr wrap="none">
                <a:spAutoFit/>
              </a:bodyPr>
              <a:lstStyle/>
              <a:p>
                <a:pPr defTabSz="685800" fontAlgn="auto">
                  <a:spcBef>
                    <a:spcPts val="0"/>
                  </a:spcBef>
                  <a:spcAft>
                    <a:spcPts val="0"/>
                  </a:spcAft>
                  <a:defRPr/>
                </a:pPr>
                <a:endParaRPr kumimoji="0" lang="zh-CN" altLang="en-US" dirty="0">
                  <a:solidFill>
                    <a:prstClr val="black"/>
                  </a:solidFill>
                  <a:latin typeface="Microsoft YaHei" charset="-122"/>
                  <a:ea typeface="Microsoft YaHei" charset="-122"/>
                  <a:cs typeface="Microsoft YaHei" charset="-122"/>
                </a:endParaRPr>
              </a:p>
            </p:txBody>
          </p:sp>
        </p:grpSp>
        <p:grpSp>
          <p:nvGrpSpPr>
            <p:cNvPr id="122" name="组合 153"/>
            <p:cNvGrpSpPr/>
            <p:nvPr/>
          </p:nvGrpSpPr>
          <p:grpSpPr>
            <a:xfrm>
              <a:off x="7787338" y="2752984"/>
              <a:ext cx="1440477" cy="1400733"/>
              <a:chOff x="5265739" y="3360739"/>
              <a:chExt cx="1681520" cy="1635125"/>
            </a:xfrm>
            <a:noFill/>
            <a:scene3d>
              <a:camera prst="orthographicFront">
                <a:rot lat="0" lon="20099993" rev="0"/>
              </a:camera>
              <a:lightRig rig="threePt" dir="t"/>
            </a:scene3d>
          </p:grpSpPr>
          <p:sp>
            <p:nvSpPr>
              <p:cNvPr id="123" name="椭圆 138"/>
              <p:cNvSpPr/>
              <p:nvPr/>
            </p:nvSpPr>
            <p:spPr>
              <a:xfrm>
                <a:off x="5265739" y="3360739"/>
                <a:ext cx="1635125" cy="1635125"/>
              </a:xfrm>
              <a:prstGeom prst="ellipse">
                <a:avLst/>
              </a:prstGeom>
              <a:grpFill/>
              <a:ln w="25400" cap="flat" cmpd="sng" algn="ctr">
                <a:noFill/>
                <a:prstDash val="solid"/>
              </a:ln>
              <a:effectLst/>
              <a:sp3d extrusionH="254000"/>
            </p:spPr>
            <p:txBody>
              <a:bodyPr anchor="ctr"/>
              <a:lstStyle/>
              <a:p>
                <a:pPr algn="ctr" defTabSz="685800" fontAlgn="auto">
                  <a:spcBef>
                    <a:spcPts val="0"/>
                  </a:spcBef>
                  <a:spcAft>
                    <a:spcPts val="0"/>
                  </a:spcAft>
                  <a:defRPr/>
                </a:pPr>
                <a:endParaRPr kumimoji="0" lang="en-US" sz="1050" kern="0">
                  <a:solidFill>
                    <a:sysClr val="window" lastClr="FFFFFF"/>
                  </a:solidFill>
                  <a:latin typeface="+mn-lt"/>
                  <a:ea typeface="等线" pitchFamily="2" charset="-122"/>
                </a:endParaRPr>
              </a:p>
            </p:txBody>
          </p:sp>
          <p:sp>
            <p:nvSpPr>
              <p:cNvPr id="124" name="椭圆 140"/>
              <p:cNvSpPr/>
              <p:nvPr/>
            </p:nvSpPr>
            <p:spPr>
              <a:xfrm>
                <a:off x="5457825" y="3552825"/>
                <a:ext cx="1250950" cy="1250950"/>
              </a:xfrm>
              <a:prstGeom prst="ellipse">
                <a:avLst/>
              </a:prstGeom>
              <a:grpFill/>
              <a:ln w="25400" cap="flat" cmpd="sng" algn="ctr">
                <a:noFill/>
                <a:prstDash val="solid"/>
              </a:ln>
              <a:effectLst/>
              <a:sp3d extrusionH="254000"/>
            </p:spPr>
            <p:txBody>
              <a:bodyPr anchor="ctr"/>
              <a:lstStyle/>
              <a:p>
                <a:pPr algn="ctr" defTabSz="685800" fontAlgn="auto">
                  <a:spcBef>
                    <a:spcPts val="0"/>
                  </a:spcBef>
                  <a:spcAft>
                    <a:spcPts val="0"/>
                  </a:spcAft>
                  <a:defRPr/>
                </a:pPr>
                <a:endParaRPr kumimoji="0" lang="en-US" sz="1500" kern="0" dirty="0">
                  <a:solidFill>
                    <a:srgbClr val="E84C22">
                      <a:lumMod val="75000"/>
                    </a:srgbClr>
                  </a:solidFill>
                  <a:latin typeface="微软雅黑" pitchFamily="34" charset="-122"/>
                  <a:ea typeface="微软雅黑" pitchFamily="34" charset="-122"/>
                </a:endParaRPr>
              </a:p>
            </p:txBody>
          </p:sp>
          <p:sp>
            <p:nvSpPr>
              <p:cNvPr id="125" name="文本框 152"/>
              <p:cNvSpPr txBox="1"/>
              <p:nvPr/>
            </p:nvSpPr>
            <p:spPr>
              <a:xfrm>
                <a:off x="5582332" y="3889139"/>
                <a:ext cx="1364927" cy="1005404"/>
              </a:xfrm>
              <a:prstGeom prst="rect">
                <a:avLst/>
              </a:prstGeom>
              <a:grpFill/>
              <a:ln>
                <a:noFill/>
              </a:ln>
              <a:sp3d extrusionH="254000"/>
            </p:spPr>
            <p:txBody>
              <a:bodyPr wrap="none">
                <a:spAutoFit/>
              </a:bodyPr>
              <a:lstStyle/>
              <a:p>
                <a:pPr algn="ctr" defTabSz="685800" fontAlgn="auto">
                  <a:spcBef>
                    <a:spcPts val="0"/>
                  </a:spcBef>
                  <a:spcAft>
                    <a:spcPts val="0"/>
                  </a:spcAft>
                  <a:defRPr/>
                </a:pPr>
                <a:r>
                  <a:rPr kumimoji="0" lang="zh-TW" altLang="en-US" b="1" dirty="0">
                    <a:solidFill>
                      <a:prstClr val="black"/>
                    </a:solidFill>
                    <a:latin typeface="Microsoft YaHei" charset="-122"/>
                    <a:ea typeface="Microsoft YaHei" charset="-122"/>
                    <a:cs typeface="Microsoft YaHei" charset="-122"/>
                  </a:rPr>
                  <a:t>終身</a:t>
                </a:r>
                <a:endParaRPr kumimoji="0" lang="en-US" altLang="zh-TW" b="1" dirty="0">
                  <a:solidFill>
                    <a:prstClr val="black"/>
                  </a:solidFill>
                  <a:latin typeface="Microsoft YaHei" charset="-122"/>
                  <a:ea typeface="Microsoft YaHei" charset="-122"/>
                  <a:cs typeface="Microsoft YaHei" charset="-122"/>
                </a:endParaRPr>
              </a:p>
              <a:p>
                <a:pPr algn="ctr" defTabSz="685800" fontAlgn="auto">
                  <a:spcBef>
                    <a:spcPts val="0"/>
                  </a:spcBef>
                  <a:spcAft>
                    <a:spcPts val="0"/>
                  </a:spcAft>
                  <a:defRPr/>
                </a:pPr>
                <a:r>
                  <a:rPr kumimoji="0" lang="zh-TW" altLang="en-US" b="1" dirty="0">
                    <a:solidFill>
                      <a:prstClr val="black"/>
                    </a:solidFill>
                    <a:latin typeface="Microsoft YaHei" charset="-122"/>
                    <a:ea typeface="Microsoft YaHei" charset="-122"/>
                    <a:cs typeface="Microsoft YaHei" charset="-122"/>
                  </a:rPr>
                  <a:t>學習者</a:t>
                </a:r>
                <a:endParaRPr kumimoji="0" lang="zh-CN" altLang="en-US" b="1" dirty="0">
                  <a:solidFill>
                    <a:prstClr val="black"/>
                  </a:solidFill>
                  <a:latin typeface="Microsoft YaHei" charset="-122"/>
                  <a:ea typeface="Microsoft YaHei" charset="-122"/>
                  <a:cs typeface="Microsoft YaHei" charset="-122"/>
                </a:endParaRPr>
              </a:p>
            </p:txBody>
          </p:sp>
        </p:grpSp>
      </p:grpSp>
      <p:sp>
        <p:nvSpPr>
          <p:cNvPr id="10" name="矩形 9"/>
          <p:cNvSpPr>
            <a:spLocks noChangeArrowheads="1"/>
          </p:cNvSpPr>
          <p:nvPr/>
        </p:nvSpPr>
        <p:spPr bwMode="auto">
          <a:xfrm>
            <a:off x="6193387" y="4880024"/>
            <a:ext cx="35328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buSzPct val="25000"/>
            </a:pPr>
            <a:r>
              <a:rPr kumimoji="0" lang="zh-TW" altLang="en-US" sz="2000" b="1">
                <a:solidFill>
                  <a:srgbClr val="F33B48"/>
                </a:solidFill>
                <a:latin typeface="Microsoft YaHei" pitchFamily="34" charset="-122"/>
                <a:ea typeface="Microsoft YaHei" pitchFamily="34" charset="-122"/>
                <a:sym typeface="Arial" pitchFamily="34" charset="0"/>
              </a:rPr>
              <a:t>能活用符號 </a:t>
            </a:r>
            <a:r>
              <a:rPr kumimoji="0" lang="en-US" altLang="zh-TW" sz="2000" b="1">
                <a:solidFill>
                  <a:srgbClr val="F33B48"/>
                </a:solidFill>
                <a:latin typeface="Microsoft YaHei" pitchFamily="34" charset="-122"/>
                <a:ea typeface="Microsoft YaHei" pitchFamily="34" charset="-122"/>
                <a:sym typeface="Arial" pitchFamily="34" charset="0"/>
              </a:rPr>
              <a:t>活用學習</a:t>
            </a:r>
          </a:p>
          <a:p>
            <a:pPr defTabSz="685800">
              <a:buSzPct val="25000"/>
            </a:pPr>
            <a:r>
              <a:rPr kumimoji="0" lang="zh-TW" altLang="en-US" sz="2000" b="1">
                <a:solidFill>
                  <a:srgbClr val="1565C0"/>
                </a:solidFill>
                <a:latin typeface="Microsoft YaHei" pitchFamily="34" charset="-122"/>
                <a:ea typeface="Microsoft YaHei" pitchFamily="34" charset="-122"/>
                <a:sym typeface="Arial" pitchFamily="34" charset="0"/>
              </a:rPr>
              <a:t>能與別人、社會、環境互動</a:t>
            </a:r>
            <a:r>
              <a:rPr kumimoji="0" lang="zh-TW" altLang="en-US" sz="2000" b="1">
                <a:solidFill>
                  <a:prstClr val="black"/>
                </a:solidFill>
                <a:latin typeface="Microsoft YaHei" pitchFamily="34" charset="-122"/>
                <a:ea typeface="Microsoft YaHei" pitchFamily="34" charset="-122"/>
                <a:sym typeface="Arial" pitchFamily="34" charset="0"/>
              </a:rPr>
              <a:t>，</a:t>
            </a:r>
            <a:endParaRPr kumimoji="0" lang="en-US" altLang="zh-TW" sz="2000" b="1">
              <a:solidFill>
                <a:prstClr val="black"/>
              </a:solidFill>
              <a:latin typeface="Microsoft YaHei" pitchFamily="34" charset="-122"/>
              <a:ea typeface="Microsoft YaHei" pitchFamily="34" charset="-122"/>
              <a:sym typeface="Arial" pitchFamily="34" charset="0"/>
            </a:endParaRPr>
          </a:p>
          <a:p>
            <a:pPr defTabSz="685800">
              <a:buSzPct val="25000"/>
            </a:pPr>
            <a:r>
              <a:rPr kumimoji="0" lang="zh-TW" altLang="en-US" sz="2000" b="1">
                <a:solidFill>
                  <a:prstClr val="black"/>
                </a:solidFill>
                <a:latin typeface="Microsoft YaHei" pitchFamily="34" charset="-122"/>
                <a:ea typeface="Microsoft YaHei" pitchFamily="34" charset="-122"/>
                <a:sym typeface="Arial" pitchFamily="34" charset="0"/>
              </a:rPr>
              <a:t>才能強化溝通互動</a:t>
            </a:r>
            <a:endParaRPr kumimoji="0" lang="en-US" altLang="zh-TW" sz="2000" b="1">
              <a:solidFill>
                <a:prstClr val="black"/>
              </a:solidFill>
              <a:latin typeface="Microsoft YaHei" pitchFamily="34" charset="-122"/>
              <a:ea typeface="Microsoft YaHei" pitchFamily="34" charset="-122"/>
              <a:sym typeface="Arial" pitchFamily="34" charset="0"/>
            </a:endParaRPr>
          </a:p>
        </p:txBody>
      </p:sp>
      <p:sp>
        <p:nvSpPr>
          <p:cNvPr id="11" name="矩形 10"/>
          <p:cNvSpPr>
            <a:spLocks noChangeArrowheads="1"/>
          </p:cNvSpPr>
          <p:nvPr/>
        </p:nvSpPr>
        <p:spPr bwMode="auto">
          <a:xfrm>
            <a:off x="5237365" y="926354"/>
            <a:ext cx="27263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buSzPct val="25000"/>
            </a:pPr>
            <a:r>
              <a:rPr kumimoji="0" lang="zh-TW" altLang="en-US" sz="2000" b="1">
                <a:solidFill>
                  <a:srgbClr val="F33B48"/>
                </a:solidFill>
                <a:latin typeface="Microsoft YaHei" pitchFamily="34" charset="-122"/>
                <a:ea typeface="Microsoft YaHei" pitchFamily="34" charset="-122"/>
                <a:sym typeface="Arial" pitchFamily="34" charset="0"/>
              </a:rPr>
              <a:t>能提高</a:t>
            </a:r>
            <a:r>
              <a:rPr kumimoji="0" lang="en-US" altLang="zh-TW" sz="2000" b="1">
                <a:solidFill>
                  <a:srgbClr val="F33B48"/>
                </a:solidFill>
                <a:latin typeface="Microsoft YaHei" pitchFamily="34" charset="-122"/>
                <a:ea typeface="Microsoft YaHei" pitchFamily="34" charset="-122"/>
                <a:sym typeface="Arial" pitchFamily="34" charset="0"/>
              </a:rPr>
              <a:t>學習意願</a:t>
            </a:r>
            <a:r>
              <a:rPr kumimoji="0" lang="zh-TW" altLang="en-US" sz="2000" b="1">
                <a:solidFill>
                  <a:srgbClr val="F33B48"/>
                </a:solidFill>
                <a:latin typeface="Microsoft YaHei" pitchFamily="34" charset="-122"/>
                <a:ea typeface="Microsoft YaHei" pitchFamily="34" charset="-122"/>
                <a:sym typeface="Arial" pitchFamily="34" charset="0"/>
              </a:rPr>
              <a:t>與自信</a:t>
            </a:r>
            <a:endParaRPr kumimoji="0" lang="en-US" altLang="zh-TW" sz="2000" b="1">
              <a:solidFill>
                <a:srgbClr val="F33B48"/>
              </a:solidFill>
              <a:latin typeface="Microsoft YaHei" pitchFamily="34" charset="-122"/>
              <a:ea typeface="Microsoft YaHei" pitchFamily="34" charset="-122"/>
              <a:sym typeface="Arial" pitchFamily="34" charset="0"/>
            </a:endParaRPr>
          </a:p>
          <a:p>
            <a:pPr algn="ctr" defTabSz="685800">
              <a:buSzPct val="25000"/>
            </a:pPr>
            <a:r>
              <a:rPr kumimoji="0" lang="zh-TW" altLang="en-US" sz="2000" b="1">
                <a:solidFill>
                  <a:srgbClr val="1565C0"/>
                </a:solidFill>
                <a:latin typeface="Microsoft YaHei" pitchFamily="34" charset="-122"/>
                <a:ea typeface="Microsoft YaHei" pitchFamily="34" charset="-122"/>
                <a:sym typeface="Arial" pitchFamily="34" charset="0"/>
              </a:rPr>
              <a:t>能強化學習方法</a:t>
            </a:r>
            <a:endParaRPr kumimoji="0" lang="en-US" altLang="zh-TW" sz="2000" b="1">
              <a:solidFill>
                <a:srgbClr val="1565C0"/>
              </a:solidFill>
              <a:latin typeface="Microsoft YaHei" pitchFamily="34" charset="-122"/>
              <a:ea typeface="Microsoft YaHei" pitchFamily="34" charset="-122"/>
              <a:sym typeface="Arial" pitchFamily="34" charset="0"/>
            </a:endParaRPr>
          </a:p>
          <a:p>
            <a:pPr algn="ctr" defTabSz="685800">
              <a:buSzPct val="25000"/>
            </a:pPr>
            <a:r>
              <a:rPr kumimoji="0" lang="zh-TW" altLang="en-US" sz="2000" b="1">
                <a:solidFill>
                  <a:prstClr val="black"/>
                </a:solidFill>
                <a:latin typeface="Microsoft YaHei" pitchFamily="34" charset="-122"/>
                <a:ea typeface="Microsoft YaHei" pitchFamily="34" charset="-122"/>
                <a:sym typeface="Arial" pitchFamily="34" charset="0"/>
              </a:rPr>
              <a:t>才能自主學習</a:t>
            </a:r>
            <a:endParaRPr kumimoji="0" lang="en-US" altLang="zh-TW" sz="2000" b="1">
              <a:solidFill>
                <a:srgbClr val="000000"/>
              </a:solidFill>
              <a:latin typeface="標楷體" pitchFamily="65" charset="-120"/>
              <a:ea typeface="標楷體" pitchFamily="65" charset="-120"/>
              <a:cs typeface="Arial" pitchFamily="34" charset="0"/>
              <a:sym typeface="Arial" pitchFamily="34" charset="0"/>
            </a:endParaRPr>
          </a:p>
        </p:txBody>
      </p:sp>
      <p:sp>
        <p:nvSpPr>
          <p:cNvPr id="13" name="矩形 12"/>
          <p:cNvSpPr>
            <a:spLocks noChangeArrowheads="1"/>
          </p:cNvSpPr>
          <p:nvPr/>
        </p:nvSpPr>
        <p:spPr bwMode="auto">
          <a:xfrm>
            <a:off x="2339752" y="4842986"/>
            <a:ext cx="351957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r" defTabSz="685800">
              <a:buSzPct val="25000"/>
            </a:pPr>
            <a:r>
              <a:rPr kumimoji="0" lang="zh-TW" altLang="en-US" sz="2000" b="1">
                <a:solidFill>
                  <a:srgbClr val="F33B48"/>
                </a:solidFill>
                <a:latin typeface="Microsoft YaHei" pitchFamily="34" charset="-122"/>
                <a:ea typeface="Microsoft YaHei" pitchFamily="34" charset="-122"/>
                <a:sym typeface="Arial" pitchFamily="34" charset="0"/>
              </a:rPr>
              <a:t>能積極分享表達、有品德</a:t>
            </a:r>
            <a:endParaRPr kumimoji="0" lang="en-US" altLang="zh-TW" sz="2000" b="1">
              <a:solidFill>
                <a:srgbClr val="F33B48"/>
              </a:solidFill>
              <a:latin typeface="Microsoft YaHei" pitchFamily="34" charset="-122"/>
              <a:ea typeface="Microsoft YaHei" pitchFamily="34" charset="-122"/>
              <a:sym typeface="Arial" pitchFamily="34" charset="0"/>
            </a:endParaRPr>
          </a:p>
          <a:p>
            <a:pPr algn="r" defTabSz="685800">
              <a:buSzPct val="25000"/>
            </a:pPr>
            <a:r>
              <a:rPr kumimoji="0" lang="zh-TW" altLang="en-US" sz="2000" b="1">
                <a:solidFill>
                  <a:srgbClr val="1565C0"/>
                </a:solidFill>
                <a:latin typeface="Microsoft YaHei" pitchFamily="34" charset="-122"/>
                <a:ea typeface="Microsoft YaHei" pitchFamily="34" charset="-122"/>
                <a:sym typeface="Arial" pitchFamily="34" charset="0"/>
              </a:rPr>
              <a:t>能經營團隊</a:t>
            </a:r>
            <a:endParaRPr kumimoji="0" lang="en-US" altLang="zh-TW" sz="2000" b="1">
              <a:solidFill>
                <a:srgbClr val="1565C0"/>
              </a:solidFill>
              <a:latin typeface="Microsoft YaHei" pitchFamily="34" charset="-122"/>
              <a:ea typeface="Microsoft YaHei" pitchFamily="34" charset="-122"/>
              <a:sym typeface="Arial" pitchFamily="34" charset="0"/>
            </a:endParaRPr>
          </a:p>
          <a:p>
            <a:pPr algn="r" defTabSz="685800">
              <a:buSzPct val="25000"/>
            </a:pPr>
            <a:r>
              <a:rPr kumimoji="0" lang="zh-TW" altLang="en-US" sz="2000" b="1">
                <a:solidFill>
                  <a:prstClr val="black"/>
                </a:solidFill>
                <a:latin typeface="Microsoft YaHei" pitchFamily="34" charset="-122"/>
                <a:ea typeface="Microsoft YaHei" pitchFamily="34" charset="-122"/>
                <a:sym typeface="Arial" pitchFamily="34" charset="0"/>
              </a:rPr>
              <a:t>才能社會參與，發展未來</a:t>
            </a:r>
            <a:endParaRPr kumimoji="0" lang="en-US" altLang="zh-TW" sz="2000" b="1">
              <a:solidFill>
                <a:prstClr val="black"/>
              </a:solidFill>
              <a:latin typeface="Microsoft YaHei" pitchFamily="34" charset="-122"/>
              <a:ea typeface="Microsoft YaHei" pitchFamily="34" charset="-122"/>
              <a:sym typeface="Arial" pitchFamily="34" charset="0"/>
            </a:endParaRPr>
          </a:p>
        </p:txBody>
      </p:sp>
      <p:sp>
        <p:nvSpPr>
          <p:cNvPr id="2049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0D60969F-14DE-4094-B1AD-52B004A5E888}" type="slidenum">
              <a:rPr kumimoji="0" lang="zh-CN" altLang="en-US">
                <a:solidFill>
                  <a:prstClr val="white"/>
                </a:solidFill>
              </a:rPr>
              <a:pPr defTabSz="685800"/>
              <a:t>18</a:t>
            </a:fld>
            <a:endParaRPr kumimoji="0" lang="zh-CN" altLang="en-US">
              <a:solidFill>
                <a:prstClr val="white"/>
              </a:solidFill>
            </a:endParaRPr>
          </a:p>
        </p:txBody>
      </p:sp>
    </p:spTree>
    <p:extLst>
      <p:ext uri="{BB962C8B-B14F-4D97-AF65-F5344CB8AC3E}">
        <p14:creationId xmlns:p14="http://schemas.microsoft.com/office/powerpoint/2010/main" val="15304753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down)">
                                      <p:cBhvr>
                                        <p:cTn id="11" dur="500"/>
                                        <p:tgtEl>
                                          <p:spTgt spid="100"/>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wipe(left)">
                                      <p:cBhvr>
                                        <p:cTn id="19" dur="500"/>
                                        <p:tgtEl>
                                          <p:spTgt spid="95"/>
                                        </p:tgtEl>
                                      </p:cBhvr>
                                    </p:animEffect>
                                  </p:childTnLst>
                                </p:cTn>
                              </p:par>
                            </p:childTnLst>
                          </p:cTn>
                        </p:par>
                        <p:par>
                          <p:cTn id="20" fill="hold" nodeType="afterGroup">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112"/>
                                        </p:tgtEl>
                                        <p:attrNameLst>
                                          <p:attrName>style.visibility</p:attrName>
                                        </p:attrNameLst>
                                      </p:cBhvr>
                                      <p:to>
                                        <p:strVal val="visible"/>
                                      </p:to>
                                    </p:set>
                                    <p:animEffect transition="in" filter="wipe(right)">
                                      <p:cBhvr>
                                        <p:cTn id="27" dur="500"/>
                                        <p:tgtEl>
                                          <p:spTgt spid="112"/>
                                        </p:tgtEl>
                                      </p:cBhvr>
                                    </p:animEffect>
                                  </p:childTnLst>
                                </p:cTn>
                              </p:par>
                            </p:childTnLst>
                          </p:cTn>
                        </p:par>
                        <p:par>
                          <p:cTn id="28" fill="hold" nodeType="afterGroup">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圓角矩形 88"/>
          <p:cNvSpPr/>
          <p:nvPr/>
        </p:nvSpPr>
        <p:spPr>
          <a:xfrm>
            <a:off x="5068977" y="2661730"/>
            <a:ext cx="3881840" cy="2421483"/>
          </a:xfrm>
          <a:prstGeom prst="roundRect">
            <a:avLst>
              <a:gd name="adj" fmla="val 4145"/>
            </a:avLst>
          </a:prstGeom>
          <a:solidFill>
            <a:srgbClr val="FCE4EC"/>
          </a:solidFill>
          <a:ln w="38100" cap="rnd">
            <a:noFill/>
          </a:ln>
        </p:spPr>
        <p:txBody>
          <a:bodyPr rtlCol="0" anchor="ctr"/>
          <a:lstStyle/>
          <a:p>
            <a:pPr algn="ctr"/>
            <a:endParaRPr lang="zh-TW" altLang="en-US"/>
          </a:p>
        </p:txBody>
      </p:sp>
      <p:sp>
        <p:nvSpPr>
          <p:cNvPr id="2" name="圓角矩形 1"/>
          <p:cNvSpPr/>
          <p:nvPr/>
        </p:nvSpPr>
        <p:spPr>
          <a:xfrm>
            <a:off x="1187624" y="2669951"/>
            <a:ext cx="3984389" cy="599829"/>
          </a:xfrm>
          <a:prstGeom prst="roundRect">
            <a:avLst/>
          </a:prstGeom>
          <a:solidFill>
            <a:srgbClr val="FCE4EC"/>
          </a:solidFill>
          <a:ln w="38100" cap="rnd">
            <a:noFill/>
          </a:ln>
        </p:spPr>
        <p:txBody>
          <a:bodyPr rtlCol="0" anchor="ctr"/>
          <a:lstStyle/>
          <a:p>
            <a:pPr algn="ctr"/>
            <a:endParaRPr lang="zh-TW" altLang="en-US"/>
          </a:p>
        </p:txBody>
      </p:sp>
      <p:sp>
        <p:nvSpPr>
          <p:cNvPr id="184" name="圓角矩形 183"/>
          <p:cNvSpPr/>
          <p:nvPr/>
        </p:nvSpPr>
        <p:spPr>
          <a:xfrm>
            <a:off x="0" y="0"/>
            <a:ext cx="9144000" cy="1730525"/>
          </a:xfrm>
          <a:prstGeom prst="roundRect">
            <a:avLst>
              <a:gd name="adj" fmla="val 0"/>
            </a:avLst>
          </a:prstGeom>
          <a:solidFill>
            <a:srgbClr val="C2185B"/>
          </a:solidFill>
          <a:effectLst>
            <a:outerShdw blurRad="50800" dist="38100" dir="5400000" algn="t" rotWithShape="0">
              <a:prstClr val="black">
                <a:alpha val="10000"/>
              </a:prstClr>
            </a:outerShdw>
          </a:effectLst>
        </p:spPr>
        <p:txBody>
          <a:bodyPr wrap="square" rtlCol="0" anchor="ctr">
            <a:spAutoFit/>
          </a:bodyPr>
          <a:lstStyle/>
          <a:p>
            <a:pPr algn="ctr"/>
            <a:endParaRPr lang="zh-TW" altLang="en-US" sz="2400">
              <a:solidFill>
                <a:srgbClr val="9C27B0"/>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6781791" y="433819"/>
            <a:ext cx="2398721" cy="1015663"/>
          </a:xfrm>
          <a:prstGeom prst="rect">
            <a:avLst/>
          </a:prstGeom>
          <a:noFill/>
        </p:spPr>
        <p:txBody>
          <a:bodyPr wrap="square" rtlCol="0">
            <a:spAutoFit/>
          </a:bodyPr>
          <a:lstStyle/>
          <a:p>
            <a:r>
              <a:rPr lang="zh-TW" altLang="en-US" sz="6000" b="1">
                <a:solidFill>
                  <a:schemeClr val="bg1"/>
                </a:solidFill>
                <a:latin typeface="微軟正黑體" panose="020B0604030504040204" pitchFamily="34" charset="-120"/>
                <a:ea typeface="微軟正黑體" panose="020B0604030504040204" pitchFamily="34" charset="-120"/>
              </a:rPr>
              <a:t>目錄</a:t>
            </a:r>
          </a:p>
        </p:txBody>
      </p:sp>
      <p:sp>
        <p:nvSpPr>
          <p:cNvPr id="34" name="矩形 33"/>
          <p:cNvSpPr/>
          <p:nvPr/>
        </p:nvSpPr>
        <p:spPr>
          <a:xfrm>
            <a:off x="6485222" y="602725"/>
            <a:ext cx="202295" cy="663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5" name="文字方塊 24"/>
          <p:cNvSpPr txBox="1"/>
          <p:nvPr/>
        </p:nvSpPr>
        <p:spPr>
          <a:xfrm>
            <a:off x="1293955" y="3374246"/>
            <a:ext cx="3994303"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貳、新課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修歷程</a:t>
            </a:r>
          </a:p>
        </p:txBody>
      </p:sp>
      <p:sp>
        <p:nvSpPr>
          <p:cNvPr id="26" name="文字方塊 25"/>
          <p:cNvSpPr txBox="1"/>
          <p:nvPr/>
        </p:nvSpPr>
        <p:spPr>
          <a:xfrm>
            <a:off x="1266224" y="4040021"/>
            <a:ext cx="4008714"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參、新課</a:t>
            </a:r>
            <a:r>
              <a:rPr lang="zh-TW" altLang="en-US" sz="2800" b="1">
                <a:latin typeface="微軟正黑體" panose="020B0604030504040204" pitchFamily="34" charset="-120"/>
                <a:ea typeface="微軟正黑體" panose="020B0604030504040204" pitchFamily="34" charset="-120"/>
              </a:rPr>
              <a:t>綱的重要</a:t>
            </a:r>
            <a:r>
              <a:rPr lang="zh-TW" altLang="en-US" sz="2800" b="1" dirty="0">
                <a:latin typeface="微軟正黑體" panose="020B0604030504040204" pitchFamily="34" charset="-120"/>
                <a:ea typeface="微軟正黑體" panose="020B0604030504040204" pitchFamily="34" charset="-120"/>
              </a:rPr>
              <a:t>內涵</a:t>
            </a:r>
          </a:p>
        </p:txBody>
      </p:sp>
      <p:sp>
        <p:nvSpPr>
          <p:cNvPr id="32" name="文字方塊 31"/>
          <p:cNvSpPr txBox="1"/>
          <p:nvPr/>
        </p:nvSpPr>
        <p:spPr>
          <a:xfrm>
            <a:off x="1293955" y="2735503"/>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壹、新課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修背景</a:t>
            </a:r>
          </a:p>
        </p:txBody>
      </p:sp>
      <p:sp>
        <p:nvSpPr>
          <p:cNvPr id="6" name="矩形 5"/>
          <p:cNvSpPr/>
          <p:nvPr/>
        </p:nvSpPr>
        <p:spPr>
          <a:xfrm>
            <a:off x="2771800" y="542787"/>
            <a:ext cx="3523481" cy="830997"/>
          </a:xfrm>
          <a:prstGeom prst="rect">
            <a:avLst/>
          </a:prstGeom>
        </p:spPr>
        <p:txBody>
          <a:bodyPr wrap="square">
            <a:spAutoFit/>
          </a:bodyPr>
          <a:lstStyle/>
          <a:p>
            <a:pPr algn="r"/>
            <a:r>
              <a:rPr lang="zh-TW" altLang="en-US" sz="2400" b="1">
                <a:solidFill>
                  <a:schemeClr val="bg1"/>
                </a:solidFill>
                <a:latin typeface="微軟正黑體" panose="020B0604030504040204" pitchFamily="34" charset="-120"/>
                <a:ea typeface="微軟正黑體" panose="020B0604030504040204" pitchFamily="34" charset="-120"/>
              </a:rPr>
              <a:t>十二年國民基本教育</a:t>
            </a:r>
          </a:p>
          <a:p>
            <a:pPr algn="r"/>
            <a:r>
              <a:rPr lang="zh-TW" altLang="en-US" sz="2400" b="1">
                <a:solidFill>
                  <a:schemeClr val="bg1"/>
                </a:solidFill>
                <a:latin typeface="微軟正黑體" panose="020B0604030504040204" pitchFamily="34" charset="-120"/>
                <a:ea typeface="微軟正黑體" panose="020B0604030504040204" pitchFamily="34" charset="-120"/>
              </a:rPr>
              <a:t>課程綱要總綱宣講</a:t>
            </a:r>
          </a:p>
        </p:txBody>
      </p:sp>
      <p:grpSp>
        <p:nvGrpSpPr>
          <p:cNvPr id="7" name="群組 6"/>
          <p:cNvGrpSpPr/>
          <p:nvPr/>
        </p:nvGrpSpPr>
        <p:grpSpPr>
          <a:xfrm>
            <a:off x="7414647" y="4797152"/>
            <a:ext cx="1133008" cy="1427296"/>
            <a:chOff x="9454987" y="2552609"/>
            <a:chExt cx="2627381" cy="3309818"/>
          </a:xfrm>
        </p:grpSpPr>
        <p:grpSp>
          <p:nvGrpSpPr>
            <p:cNvPr id="39" name="群組 38"/>
            <p:cNvGrpSpPr/>
            <p:nvPr/>
          </p:nvGrpSpPr>
          <p:grpSpPr>
            <a:xfrm>
              <a:off x="9454987" y="2552609"/>
              <a:ext cx="2627381" cy="1690147"/>
              <a:chOff x="5771788" y="3043525"/>
              <a:chExt cx="514470" cy="294608"/>
            </a:xfrm>
            <a:effectLst>
              <a:outerShdw blurRad="50800" dist="38100" dir="5400000" algn="t" rotWithShape="0">
                <a:prstClr val="black">
                  <a:alpha val="20000"/>
                </a:prstClr>
              </a:outerShdw>
            </a:effectLst>
          </p:grpSpPr>
          <p:grpSp>
            <p:nvGrpSpPr>
              <p:cNvPr id="42" name="群組 41"/>
              <p:cNvGrpSpPr/>
              <p:nvPr/>
            </p:nvGrpSpPr>
            <p:grpSpPr>
              <a:xfrm>
                <a:off x="5771788" y="3043525"/>
                <a:ext cx="514470" cy="294608"/>
                <a:chOff x="1475656" y="2780928"/>
                <a:chExt cx="6248400" cy="3578101"/>
              </a:xfrm>
            </p:grpSpPr>
            <p:sp>
              <p:nvSpPr>
                <p:cNvPr id="51" name="手繪多邊形 50"/>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solidFill>
                  <a:srgbClr val="E91E6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手繪多邊形 55"/>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7" name="手繪多邊形 56"/>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3" name="群組 42"/>
              <p:cNvGrpSpPr/>
              <p:nvPr/>
            </p:nvGrpSpPr>
            <p:grpSpPr>
              <a:xfrm>
                <a:off x="5865134" y="3120178"/>
                <a:ext cx="93421" cy="142489"/>
                <a:chOff x="5865134" y="3120178"/>
                <a:chExt cx="93421" cy="142489"/>
              </a:xfrm>
            </p:grpSpPr>
            <p:sp>
              <p:nvSpPr>
                <p:cNvPr id="48" name="圓角矩形 47"/>
                <p:cNvSpPr/>
                <p:nvPr/>
              </p:nvSpPr>
              <p:spPr>
                <a:xfrm rot="5832160">
                  <a:off x="5900305" y="3085008"/>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9" name="圓角矩形 48"/>
                <p:cNvSpPr/>
                <p:nvPr/>
              </p:nvSpPr>
              <p:spPr>
                <a:xfrm rot="5832160">
                  <a:off x="5900304" y="3140956"/>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0" name="圓角矩形 49"/>
                <p:cNvSpPr/>
                <p:nvPr/>
              </p:nvSpPr>
              <p:spPr>
                <a:xfrm rot="5832160">
                  <a:off x="5900551" y="3204664"/>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096665" y="3116784"/>
                <a:ext cx="93421" cy="142489"/>
                <a:chOff x="5865134" y="3120178"/>
                <a:chExt cx="93421" cy="142489"/>
              </a:xfrm>
            </p:grpSpPr>
            <p:sp>
              <p:nvSpPr>
                <p:cNvPr id="45" name="圓角矩形 44"/>
                <p:cNvSpPr/>
                <p:nvPr/>
              </p:nvSpPr>
              <p:spPr>
                <a:xfrm rot="5832160">
                  <a:off x="5900305" y="3085008"/>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6" name="圓角矩形 45"/>
                <p:cNvSpPr/>
                <p:nvPr/>
              </p:nvSpPr>
              <p:spPr>
                <a:xfrm rot="5832160">
                  <a:off x="5900304" y="3140956"/>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7" name="圓角矩形 46"/>
                <p:cNvSpPr/>
                <p:nvPr/>
              </p:nvSpPr>
              <p:spPr>
                <a:xfrm rot="5832160">
                  <a:off x="5900551" y="3204664"/>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63" name="群組 62"/>
            <p:cNvGrpSpPr/>
            <p:nvPr/>
          </p:nvGrpSpPr>
          <p:grpSpPr>
            <a:xfrm flipH="1">
              <a:off x="10886687" y="3828006"/>
              <a:ext cx="760927" cy="2034421"/>
              <a:chOff x="8017743" y="1806754"/>
              <a:chExt cx="760927" cy="2034421"/>
            </a:xfrm>
            <a:solidFill>
              <a:srgbClr val="EC407A"/>
            </a:solidFill>
          </p:grpSpPr>
          <p:grpSp>
            <p:nvGrpSpPr>
              <p:cNvPr id="64" name="群組 63"/>
              <p:cNvGrpSpPr/>
              <p:nvPr/>
            </p:nvGrpSpPr>
            <p:grpSpPr>
              <a:xfrm rot="19621599">
                <a:off x="8124860" y="1806754"/>
                <a:ext cx="653810" cy="1168618"/>
                <a:chOff x="-171537" y="3056620"/>
                <a:chExt cx="2038340" cy="3643323"/>
              </a:xfrm>
              <a:grpFill/>
            </p:grpSpPr>
            <p:sp>
              <p:nvSpPr>
                <p:cNvPr id="73" name="甜甜圈 72"/>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4" name="圓角矩形 73"/>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5" name="橢圓 74"/>
                <p:cNvSpPr/>
                <p:nvPr/>
              </p:nvSpPr>
              <p:spPr>
                <a:xfrm>
                  <a:off x="69558" y="3286541"/>
                  <a:ext cx="1578494" cy="1578494"/>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6" name="圓角矩形 75"/>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7" name="圓角矩形 76"/>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8" name="圓角矩形 77"/>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65" name="群組 64"/>
              <p:cNvGrpSpPr/>
              <p:nvPr/>
            </p:nvGrpSpPr>
            <p:grpSpPr>
              <a:xfrm flipH="1">
                <a:off x="8017743" y="2598850"/>
                <a:ext cx="548076" cy="1242325"/>
                <a:chOff x="9890871" y="2661512"/>
                <a:chExt cx="1591112" cy="3606576"/>
              </a:xfrm>
              <a:grpFill/>
            </p:grpSpPr>
            <p:sp>
              <p:nvSpPr>
                <p:cNvPr id="66" name="流程圖: 接點 65"/>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pic>
        <p:nvPicPr>
          <p:cNvPr id="87" name="圖片 86"/>
          <p:cNvPicPr>
            <a:picLocks noChangeAspect="1"/>
          </p:cNvPicPr>
          <p:nvPr/>
        </p:nvPicPr>
        <p:blipFill rotWithShape="1">
          <a:blip r:embed="rId3">
            <a:extLst>
              <a:ext uri="{28A0092B-C50C-407E-A947-70E740481C1C}">
                <a14:useLocalDpi xmlns:a14="http://schemas.microsoft.com/office/drawing/2010/main"/>
              </a:ext>
            </a:extLst>
          </a:blip>
          <a:srcRect l="5238" r="70154" b="72050"/>
          <a:stretch/>
        </p:blipFill>
        <p:spPr>
          <a:xfrm>
            <a:off x="432596" y="2509297"/>
            <a:ext cx="1033993" cy="880842"/>
          </a:xfrm>
          <a:prstGeom prst="rect">
            <a:avLst/>
          </a:prstGeom>
          <a:effectLst>
            <a:outerShdw blurRad="50800" dist="38100" dir="5400000" algn="t" rotWithShape="0">
              <a:prstClr val="black">
                <a:alpha val="10000"/>
              </a:prstClr>
            </a:outerShdw>
          </a:effectLst>
        </p:spPr>
      </p:pic>
      <p:sp>
        <p:nvSpPr>
          <p:cNvPr id="88" name="文字方塊 87"/>
          <p:cNvSpPr txBox="1"/>
          <p:nvPr/>
        </p:nvSpPr>
        <p:spPr>
          <a:xfrm>
            <a:off x="5221893" y="2768219"/>
            <a:ext cx="3679044" cy="2246769"/>
          </a:xfrm>
          <a:prstGeom prst="rect">
            <a:avLst/>
          </a:prstGeom>
          <a:noFill/>
        </p:spPr>
        <p:txBody>
          <a:bodyPr wrap="square">
            <a:spAutoFit/>
          </a:bodyPr>
          <a:lstStyle/>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一、為何要研修新課綱？</a:t>
            </a: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二、教育現場與課程改革</a:t>
            </a:r>
            <a:endParaRPr lang="en-US" altLang="zh-TW" sz="2400" dirty="0">
              <a:latin typeface="微軟正黑體" panose="020B0604030504040204" pitchFamily="34" charset="-120"/>
              <a:ea typeface="微軟正黑體" panose="020B0604030504040204" pitchFamily="34" charset="-120"/>
            </a:endParaRP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        的需求</a:t>
            </a: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三、十二年國教課程願景</a:t>
            </a:r>
            <a:endParaRPr lang="en-US" altLang="zh-TW" sz="2400" dirty="0">
              <a:latin typeface="微軟正黑體" panose="020B0604030504040204" pitchFamily="34" charset="-120"/>
              <a:ea typeface="微軟正黑體" panose="020B0604030504040204" pitchFamily="34" charset="-120"/>
            </a:endParaRP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        發展歷程</a:t>
            </a:r>
          </a:p>
        </p:txBody>
      </p:sp>
      <p:sp>
        <p:nvSpPr>
          <p:cNvPr id="52" name="文字方塊 51"/>
          <p:cNvSpPr txBox="1"/>
          <p:nvPr/>
        </p:nvSpPr>
        <p:spPr>
          <a:xfrm>
            <a:off x="1293955" y="4707133"/>
            <a:ext cx="466058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肆</a:t>
            </a:r>
            <a:r>
              <a:rPr lang="zh-TW" altLang="en-US" sz="2800" b="1" dirty="0" smtClean="0">
                <a:latin typeface="微軟正黑體" panose="020B0604030504040204" pitchFamily="34" charset="-120"/>
                <a:ea typeface="微軟正黑體" panose="020B0604030504040204" pitchFamily="34" charset="-120"/>
              </a:rPr>
              <a:t>、給家長的小</a:t>
            </a:r>
            <a:r>
              <a:rPr lang="zh-TW" altLang="en-US" sz="2800" b="1" dirty="0">
                <a:latin typeface="微軟正黑體" panose="020B0604030504040204" pitchFamily="34" charset="-120"/>
                <a:ea typeface="微軟正黑體" panose="020B0604030504040204" pitchFamily="34" charset="-120"/>
              </a:rPr>
              <a:t>叮嚀</a:t>
            </a:r>
          </a:p>
        </p:txBody>
      </p:sp>
    </p:spTree>
    <p:extLst>
      <p:ext uri="{BB962C8B-B14F-4D97-AF65-F5344CB8AC3E}">
        <p14:creationId xmlns:p14="http://schemas.microsoft.com/office/powerpoint/2010/main" val="37329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1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fade">
                                      <p:cBhvr>
                                        <p:cTn id="15" dur="500"/>
                                        <p:tgtEl>
                                          <p:spTgt spid="8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fade">
                                      <p:cBhvr>
                                        <p:cTn id="18" dur="500"/>
                                        <p:tgtEl>
                                          <p:spTgt spid="88"/>
                                        </p:tgtEl>
                                      </p:cBhvr>
                                    </p:animEffect>
                                  </p:childTnLst>
                                </p:cTn>
                              </p:par>
                            </p:childTnLst>
                          </p:cTn>
                        </p:par>
                        <p:par>
                          <p:cTn id="19" fill="hold">
                            <p:stCondLst>
                              <p:cond delay="500"/>
                            </p:stCondLst>
                            <p:childTnLst>
                              <p:par>
                                <p:cTn id="20" presetID="10" presetClass="entr" presetSubtype="0" fill="hold" nodeType="afterEffect">
                                  <p:stCondLst>
                                    <p:cond delay="3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2" grpId="0" animBg="1"/>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a:grpSpLocks/>
          </p:cNvGrpSpPr>
          <p:nvPr/>
        </p:nvGrpSpPr>
        <p:grpSpPr bwMode="auto">
          <a:xfrm>
            <a:off x="2357437" y="3209925"/>
            <a:ext cx="6492479" cy="2551625"/>
            <a:chOff x="1651291" y="3155643"/>
            <a:chExt cx="8656490" cy="3402681"/>
          </a:xfrm>
        </p:grpSpPr>
        <p:sp>
          <p:nvSpPr>
            <p:cNvPr id="53" name="椭圆 8"/>
            <p:cNvSpPr/>
            <p:nvPr/>
          </p:nvSpPr>
          <p:spPr>
            <a:xfrm>
              <a:off x="1651291" y="3155643"/>
              <a:ext cx="8656490" cy="281982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lumMod val="95000"/>
                  </a:prstClr>
                </a:solidFill>
                <a:ea typeface="等线" panose="02010600030101010101"/>
              </a:endParaRPr>
            </a:p>
          </p:txBody>
        </p:sp>
        <p:sp>
          <p:nvSpPr>
            <p:cNvPr id="21536" name="文字方塊 34"/>
            <p:cNvSpPr txBox="1">
              <a:spLocks noChangeArrowheads="1"/>
            </p:cNvSpPr>
            <p:nvPr/>
          </p:nvSpPr>
          <p:spPr bwMode="auto">
            <a:xfrm>
              <a:off x="2505059"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自</a:t>
              </a:r>
            </a:p>
          </p:txBody>
        </p:sp>
        <p:sp>
          <p:nvSpPr>
            <p:cNvPr id="21537" name="文字方塊 35"/>
            <p:cNvSpPr txBox="1">
              <a:spLocks noChangeArrowheads="1"/>
            </p:cNvSpPr>
            <p:nvPr/>
          </p:nvSpPr>
          <p:spPr bwMode="auto">
            <a:xfrm>
              <a:off x="5928098"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動</a:t>
              </a:r>
            </a:p>
          </p:txBody>
        </p:sp>
        <p:sp>
          <p:nvSpPr>
            <p:cNvPr id="21538" name="文字方塊 36"/>
            <p:cNvSpPr txBox="1">
              <a:spLocks noChangeArrowheads="1"/>
            </p:cNvSpPr>
            <p:nvPr/>
          </p:nvSpPr>
          <p:spPr bwMode="auto">
            <a:xfrm>
              <a:off x="8875898"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好</a:t>
              </a:r>
            </a:p>
          </p:txBody>
        </p:sp>
        <p:pic>
          <p:nvPicPr>
            <p:cNvPr id="21539" name="Shape 472"/>
            <p:cNvPicPr preferRelativeResize="0">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84094" y="3745964"/>
              <a:ext cx="2284962" cy="210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0" name="Shape 472"/>
            <p:cNvPicPr preferRelativeResize="0">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40103" y="3745964"/>
              <a:ext cx="2235274" cy="210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1" name="Shape 472"/>
            <p:cNvPicPr preferRelativeResize="0">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746422" y="3745964"/>
              <a:ext cx="2284962" cy="210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42" name="文字方塊 11"/>
            <p:cNvSpPr txBox="1">
              <a:spLocks noChangeArrowheads="1"/>
            </p:cNvSpPr>
            <p:nvPr/>
          </p:nvSpPr>
          <p:spPr bwMode="auto">
            <a:xfrm>
              <a:off x="2980296"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發</a:t>
              </a:r>
            </a:p>
          </p:txBody>
        </p:sp>
        <p:sp>
          <p:nvSpPr>
            <p:cNvPr id="21543" name="文字方塊 56"/>
            <p:cNvSpPr txBox="1">
              <a:spLocks noChangeArrowheads="1"/>
            </p:cNvSpPr>
            <p:nvPr/>
          </p:nvSpPr>
          <p:spPr bwMode="auto">
            <a:xfrm>
              <a:off x="5425106"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互</a:t>
              </a:r>
            </a:p>
          </p:txBody>
        </p:sp>
        <p:sp>
          <p:nvSpPr>
            <p:cNvPr id="21544" name="文字方塊 60"/>
            <p:cNvSpPr txBox="1">
              <a:spLocks noChangeArrowheads="1"/>
            </p:cNvSpPr>
            <p:nvPr/>
          </p:nvSpPr>
          <p:spPr bwMode="auto">
            <a:xfrm>
              <a:off x="8372908"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共</a:t>
              </a:r>
            </a:p>
          </p:txBody>
        </p:sp>
        <p:sp>
          <p:nvSpPr>
            <p:cNvPr id="21545" name="文字方塊 61"/>
            <p:cNvSpPr txBox="1">
              <a:spLocks noChangeArrowheads="1"/>
            </p:cNvSpPr>
            <p:nvPr/>
          </p:nvSpPr>
          <p:spPr bwMode="auto">
            <a:xfrm>
              <a:off x="1926145" y="6031125"/>
              <a:ext cx="2400616" cy="49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0B0099"/>
                  </a:solidFill>
                  <a:latin typeface="Microsoft YaHei" pitchFamily="34" charset="-122"/>
                  <a:ea typeface="Microsoft YaHei" pitchFamily="34" charset="-122"/>
                </a:rPr>
                <a:t>有意願，有方法</a:t>
              </a:r>
            </a:p>
          </p:txBody>
        </p:sp>
        <p:sp>
          <p:nvSpPr>
            <p:cNvPr id="21546" name="文字方塊 63"/>
            <p:cNvSpPr txBox="1">
              <a:spLocks noChangeArrowheads="1"/>
            </p:cNvSpPr>
            <p:nvPr/>
          </p:nvSpPr>
          <p:spPr bwMode="auto">
            <a:xfrm>
              <a:off x="4664762" y="6050418"/>
              <a:ext cx="2708387" cy="49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8D8E0B"/>
                  </a:solidFill>
                  <a:latin typeface="Microsoft YaHei" pitchFamily="34" charset="-122"/>
                  <a:ea typeface="Microsoft YaHei" pitchFamily="34" charset="-122"/>
                </a:rPr>
                <a:t>精熟知識，能活用</a:t>
              </a:r>
            </a:p>
          </p:txBody>
        </p:sp>
        <p:sp>
          <p:nvSpPr>
            <p:cNvPr id="21547" name="文字方塊 64"/>
            <p:cNvSpPr txBox="1">
              <a:spLocks noChangeArrowheads="1"/>
            </p:cNvSpPr>
            <p:nvPr/>
          </p:nvSpPr>
          <p:spPr bwMode="auto">
            <a:xfrm>
              <a:off x="7867574" y="6065807"/>
              <a:ext cx="2400616" cy="49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C10000"/>
                  </a:solidFill>
                  <a:latin typeface="Microsoft YaHei" pitchFamily="34" charset="-122"/>
                  <a:ea typeface="Microsoft YaHei" pitchFamily="34" charset="-122"/>
                </a:rPr>
                <a:t>善合群，能共享</a:t>
              </a:r>
            </a:p>
          </p:txBody>
        </p:sp>
      </p:grpSp>
      <p:sp>
        <p:nvSpPr>
          <p:cNvPr id="21507" name="Text Placeholder 33"/>
          <p:cNvSpPr txBox="1">
            <a:spLocks/>
          </p:cNvSpPr>
          <p:nvPr/>
        </p:nvSpPr>
        <p:spPr bwMode="auto">
          <a:xfrm>
            <a:off x="5053013" y="1831181"/>
            <a:ext cx="1743075" cy="22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sz="1500" b="1">
                <a:solidFill>
                  <a:srgbClr val="FFFFFF"/>
                </a:solidFill>
                <a:latin typeface="Microsoft YaHei" pitchFamily="34" charset="-122"/>
                <a:ea typeface="Microsoft YaHei" pitchFamily="34" charset="-122"/>
              </a:rPr>
              <a:t>因沒有英雄年代</a:t>
            </a:r>
            <a:endParaRPr kumimoji="0" lang="en-AU" altLang="zh-TW" sz="1500" b="1">
              <a:solidFill>
                <a:srgbClr val="FFFFFF"/>
              </a:solidFill>
              <a:latin typeface="Microsoft YaHei" pitchFamily="34" charset="-122"/>
              <a:ea typeface="Microsoft YaHei" pitchFamily="34" charset="-122"/>
            </a:endParaRPr>
          </a:p>
        </p:txBody>
      </p:sp>
      <p:sp>
        <p:nvSpPr>
          <p:cNvPr id="21508" name="Text Placeholder 33"/>
          <p:cNvSpPr txBox="1">
            <a:spLocks/>
          </p:cNvSpPr>
          <p:nvPr/>
        </p:nvSpPr>
        <p:spPr bwMode="auto">
          <a:xfrm>
            <a:off x="872729" y="1835944"/>
            <a:ext cx="17430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sz="1500" b="1">
                <a:solidFill>
                  <a:srgbClr val="FFFFFF"/>
                </a:solidFill>
                <a:latin typeface="Microsoft YaHei" pitchFamily="34" charset="-122"/>
                <a:ea typeface="Microsoft YaHei" pitchFamily="34" charset="-122"/>
              </a:rPr>
              <a:t>因知識半衰期短</a:t>
            </a:r>
            <a:endParaRPr kumimoji="0" lang="en-AU" altLang="zh-TW" sz="1500" b="1">
              <a:solidFill>
                <a:srgbClr val="FFFFFF"/>
              </a:solidFill>
              <a:latin typeface="Microsoft YaHei" pitchFamily="34" charset="-122"/>
              <a:ea typeface="Microsoft YaHei" pitchFamily="34" charset="-122"/>
            </a:endParaRPr>
          </a:p>
        </p:txBody>
      </p:sp>
      <p:sp>
        <p:nvSpPr>
          <p:cNvPr id="4" name="矩形 3"/>
          <p:cNvSpPr>
            <a:spLocks noChangeArrowheads="1"/>
          </p:cNvSpPr>
          <p:nvPr/>
        </p:nvSpPr>
        <p:spPr bwMode="auto">
          <a:xfrm>
            <a:off x="5273279" y="1461239"/>
            <a:ext cx="3416320"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lnSpc>
                <a:spcPct val="130000"/>
              </a:lnSpc>
            </a:pPr>
            <a:r>
              <a:rPr kumimoji="0" lang="zh-TW" altLang="en-US" sz="2100" b="1" dirty="0">
                <a:solidFill>
                  <a:prstClr val="black"/>
                </a:solidFill>
                <a:latin typeface="Microsoft YaHei" pitchFamily="34" charset="-122"/>
                <a:ea typeface="Microsoft YaHei" pitchFamily="34" charset="-122"/>
              </a:rPr>
              <a:t>自、動、好 </a:t>
            </a:r>
            <a:r>
              <a:rPr kumimoji="0" lang="en-US" altLang="zh-TW" sz="2100" b="1" dirty="0">
                <a:solidFill>
                  <a:prstClr val="black"/>
                </a:solidFill>
                <a:latin typeface="Microsoft YaHei" pitchFamily="34" charset="-122"/>
                <a:ea typeface="Microsoft YaHei" pitchFamily="34" charset="-122"/>
              </a:rPr>
              <a:t>-</a:t>
            </a:r>
          </a:p>
          <a:p>
            <a:pPr defTabSz="685800">
              <a:lnSpc>
                <a:spcPct val="130000"/>
              </a:lnSpc>
            </a:pPr>
            <a:r>
              <a:rPr kumimoji="0" lang="zh-TW" altLang="en-US" sz="2100" b="1" dirty="0">
                <a:solidFill>
                  <a:prstClr val="black"/>
                </a:solidFill>
                <a:latin typeface="Microsoft YaHei" pitchFamily="34" charset="-122"/>
                <a:ea typeface="Microsoft YaHei" pitchFamily="34" charset="-122"/>
              </a:rPr>
              <a:t>這樣的孩子未來才有競爭力</a:t>
            </a:r>
          </a:p>
        </p:txBody>
      </p:sp>
      <p:sp>
        <p:nvSpPr>
          <p:cNvPr id="9" name="文字方塊 8"/>
          <p:cNvSpPr txBox="1">
            <a:spLocks noChangeArrowheads="1"/>
          </p:cNvSpPr>
          <p:nvPr/>
        </p:nvSpPr>
        <p:spPr bwMode="auto">
          <a:xfrm>
            <a:off x="2939653" y="3242072"/>
            <a:ext cx="453970"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srgbClr val="0B0099"/>
                </a:solidFill>
                <a:latin typeface="Microsoft YaHei" pitchFamily="34" charset="-122"/>
                <a:ea typeface="Microsoft YaHei" pitchFamily="34" charset="-122"/>
              </a:rPr>
              <a:t>自</a:t>
            </a:r>
          </a:p>
        </p:txBody>
      </p:sp>
      <p:sp>
        <p:nvSpPr>
          <p:cNvPr id="54" name="文字方塊 53"/>
          <p:cNvSpPr txBox="1">
            <a:spLocks noChangeArrowheads="1"/>
          </p:cNvSpPr>
          <p:nvPr/>
        </p:nvSpPr>
        <p:spPr bwMode="auto">
          <a:xfrm>
            <a:off x="5604272" y="3242072"/>
            <a:ext cx="453970"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srgbClr val="8D8E0B"/>
                </a:solidFill>
                <a:latin typeface="Microsoft YaHei" pitchFamily="34" charset="-122"/>
                <a:ea typeface="Microsoft YaHei" pitchFamily="34" charset="-122"/>
              </a:rPr>
              <a:t>動</a:t>
            </a:r>
          </a:p>
        </p:txBody>
      </p:sp>
      <p:sp>
        <p:nvSpPr>
          <p:cNvPr id="60" name="文字方塊 59"/>
          <p:cNvSpPr txBox="1">
            <a:spLocks noChangeArrowheads="1"/>
          </p:cNvSpPr>
          <p:nvPr/>
        </p:nvSpPr>
        <p:spPr bwMode="auto">
          <a:xfrm>
            <a:off x="7791450" y="3255169"/>
            <a:ext cx="453970"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srgbClr val="C10000"/>
                </a:solidFill>
                <a:latin typeface="Microsoft YaHei" pitchFamily="34" charset="-122"/>
                <a:ea typeface="Microsoft YaHei" pitchFamily="34" charset="-122"/>
              </a:rPr>
              <a:t>好</a:t>
            </a:r>
          </a:p>
        </p:txBody>
      </p:sp>
      <p:sp>
        <p:nvSpPr>
          <p:cNvPr id="2151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3D28F956-EDE6-471C-B401-B0B5DDAD0AF5}" type="slidenum">
              <a:rPr kumimoji="0" lang="zh-CN" altLang="en-US">
                <a:solidFill>
                  <a:prstClr val="white"/>
                </a:solidFill>
              </a:rPr>
              <a:pPr defTabSz="685800"/>
              <a:t>19</a:t>
            </a:fld>
            <a:endParaRPr kumimoji="0" lang="zh-CN" altLang="en-US">
              <a:solidFill>
                <a:prstClr val="white"/>
              </a:solidFill>
            </a:endParaRPr>
          </a:p>
        </p:txBody>
      </p:sp>
      <p:sp>
        <p:nvSpPr>
          <p:cNvPr id="8" name="文字方塊 7"/>
          <p:cNvSpPr txBox="1">
            <a:spLocks noChangeArrowheads="1"/>
          </p:cNvSpPr>
          <p:nvPr/>
        </p:nvSpPr>
        <p:spPr bwMode="auto">
          <a:xfrm>
            <a:off x="7706916" y="2607469"/>
            <a:ext cx="1107996" cy="369332"/>
          </a:xfrm>
          <a:prstGeom prst="rect">
            <a:avLst/>
          </a:prstGeom>
          <a:noFill/>
          <a:ln w="9525">
            <a:solidFill>
              <a:srgbClr val="DD3644"/>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DD3644"/>
                </a:solidFill>
                <a:latin typeface="Microsoft YaHei" pitchFamily="34" charset="-122"/>
                <a:ea typeface="Microsoft YaHei" pitchFamily="34" charset="-122"/>
              </a:rPr>
              <a:t>一字箴言</a:t>
            </a:r>
          </a:p>
        </p:txBody>
      </p:sp>
      <p:sp>
        <p:nvSpPr>
          <p:cNvPr id="33" name="文字方塊 32"/>
          <p:cNvSpPr txBox="1">
            <a:spLocks noChangeArrowheads="1"/>
          </p:cNvSpPr>
          <p:nvPr/>
        </p:nvSpPr>
        <p:spPr bwMode="auto">
          <a:xfrm>
            <a:off x="6265069" y="2607469"/>
            <a:ext cx="1107996" cy="369332"/>
          </a:xfrm>
          <a:prstGeom prst="rect">
            <a:avLst/>
          </a:prstGeom>
          <a:noFill/>
          <a:ln w="9525">
            <a:solidFill>
              <a:srgbClr val="DD3644"/>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DD3644"/>
                </a:solidFill>
                <a:latin typeface="Microsoft YaHei" pitchFamily="34" charset="-122"/>
                <a:ea typeface="Microsoft YaHei" pitchFamily="34" charset="-122"/>
              </a:rPr>
              <a:t>二字箴言</a:t>
            </a:r>
          </a:p>
        </p:txBody>
      </p:sp>
      <p:sp>
        <p:nvSpPr>
          <p:cNvPr id="21517" name="文字方塊 33"/>
          <p:cNvSpPr txBox="1">
            <a:spLocks noChangeArrowheads="1"/>
          </p:cNvSpPr>
          <p:nvPr/>
        </p:nvSpPr>
        <p:spPr bwMode="auto">
          <a:xfrm>
            <a:off x="4605338" y="2596754"/>
            <a:ext cx="1107996" cy="369332"/>
          </a:xfrm>
          <a:prstGeom prst="rect">
            <a:avLst/>
          </a:prstGeom>
          <a:noFill/>
          <a:ln w="9525">
            <a:solidFill>
              <a:srgbClr val="DD3644"/>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DD3644"/>
                </a:solidFill>
                <a:latin typeface="Microsoft YaHei" pitchFamily="34" charset="-122"/>
                <a:ea typeface="Microsoft YaHei" pitchFamily="34" charset="-122"/>
              </a:rPr>
              <a:t>四字箴言</a:t>
            </a:r>
          </a:p>
        </p:txBody>
      </p:sp>
      <p:grpSp>
        <p:nvGrpSpPr>
          <p:cNvPr id="21518" name="群組 7"/>
          <p:cNvGrpSpPr>
            <a:grpSpLocks/>
          </p:cNvGrpSpPr>
          <p:nvPr/>
        </p:nvGrpSpPr>
        <p:grpSpPr bwMode="auto">
          <a:xfrm>
            <a:off x="-103585" y="860823"/>
            <a:ext cx="4675585" cy="2526506"/>
            <a:chOff x="496361" y="1197975"/>
            <a:chExt cx="7105061" cy="4763207"/>
          </a:xfrm>
        </p:grpSpPr>
        <p:sp>
          <p:nvSpPr>
            <p:cNvPr id="21520" name="Freeform 14"/>
            <p:cNvSpPr>
              <a:spLocks/>
            </p:cNvSpPr>
            <p:nvPr/>
          </p:nvSpPr>
          <p:spPr bwMode="auto">
            <a:xfrm>
              <a:off x="496361" y="1197975"/>
              <a:ext cx="726798" cy="1749104"/>
            </a:xfrm>
            <a:custGeom>
              <a:avLst/>
              <a:gdLst>
                <a:gd name="T0" fmla="*/ 2147483647 w 819"/>
                <a:gd name="T1" fmla="*/ 2147483647 h 902"/>
                <a:gd name="T2" fmla="*/ 0 w 819"/>
                <a:gd name="T3" fmla="*/ 2147483647 h 902"/>
                <a:gd name="T4" fmla="*/ 0 w 819"/>
                <a:gd name="T5" fmla="*/ 0 h 902"/>
                <a:gd name="T6" fmla="*/ 2147483647 w 819"/>
                <a:gd name="T7" fmla="*/ 2147483647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902"/>
                  </a:moveTo>
                  <a:lnTo>
                    <a:pt x="0" y="783"/>
                  </a:lnTo>
                  <a:lnTo>
                    <a:pt x="0" y="0"/>
                  </a:lnTo>
                  <a:lnTo>
                    <a:pt x="819" y="237"/>
                  </a:lnTo>
                  <a:lnTo>
                    <a:pt x="819" y="902"/>
                  </a:lnTo>
                  <a:close/>
                </a:path>
              </a:pathLst>
            </a:custGeom>
            <a:solidFill>
              <a:srgbClr val="126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40" name="Pentagon 21"/>
            <p:cNvSpPr/>
            <p:nvPr/>
          </p:nvSpPr>
          <p:spPr>
            <a:xfrm>
              <a:off x="1221627" y="1655889"/>
              <a:ext cx="3225954" cy="1290689"/>
            </a:xfrm>
            <a:prstGeom prst="homePlate">
              <a:avLst>
                <a:gd name="adj" fmla="val 29877"/>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1522" name="Freeform 15"/>
            <p:cNvSpPr>
              <a:spLocks/>
            </p:cNvSpPr>
            <p:nvPr/>
          </p:nvSpPr>
          <p:spPr bwMode="auto">
            <a:xfrm>
              <a:off x="496362" y="2703880"/>
              <a:ext cx="726798" cy="1749104"/>
            </a:xfrm>
            <a:custGeom>
              <a:avLst/>
              <a:gdLst>
                <a:gd name="T0" fmla="*/ 2147483647 w 819"/>
                <a:gd name="T1" fmla="*/ 2147483647 h 902"/>
                <a:gd name="T2" fmla="*/ 0 w 819"/>
                <a:gd name="T3" fmla="*/ 2147483647 h 902"/>
                <a:gd name="T4" fmla="*/ 0 w 819"/>
                <a:gd name="T5" fmla="*/ 0 h 902"/>
                <a:gd name="T6" fmla="*/ 2147483647 w 819"/>
                <a:gd name="T7" fmla="*/ 2147483647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783"/>
                  </a:moveTo>
                  <a:lnTo>
                    <a:pt x="0" y="902"/>
                  </a:lnTo>
                  <a:lnTo>
                    <a:pt x="0" y="0"/>
                  </a:lnTo>
                  <a:lnTo>
                    <a:pt x="819" y="119"/>
                  </a:lnTo>
                  <a:lnTo>
                    <a:pt x="819" y="783"/>
                  </a:lnTo>
                  <a:close/>
                </a:path>
              </a:pathLst>
            </a:custGeom>
            <a:solidFill>
              <a:srgbClr val="AB6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42" name="Pentagon 1161"/>
            <p:cNvSpPr/>
            <p:nvPr/>
          </p:nvSpPr>
          <p:spPr>
            <a:xfrm>
              <a:off x="1223695" y="2933110"/>
              <a:ext cx="3566099" cy="1290691"/>
            </a:xfrm>
            <a:prstGeom prst="homePlate">
              <a:avLst>
                <a:gd name="adj" fmla="val 29877"/>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1524" name="Freeform 16"/>
            <p:cNvSpPr>
              <a:spLocks/>
            </p:cNvSpPr>
            <p:nvPr/>
          </p:nvSpPr>
          <p:spPr bwMode="auto">
            <a:xfrm>
              <a:off x="496361" y="4212078"/>
              <a:ext cx="726798" cy="1749104"/>
            </a:xfrm>
            <a:custGeom>
              <a:avLst/>
              <a:gdLst>
                <a:gd name="T0" fmla="*/ 2147483647 w 819"/>
                <a:gd name="T1" fmla="*/ 2147483647 h 902"/>
                <a:gd name="T2" fmla="*/ 0 w 819"/>
                <a:gd name="T3" fmla="*/ 2147483647 h 902"/>
                <a:gd name="T4" fmla="*/ 0 w 819"/>
                <a:gd name="T5" fmla="*/ 2147483647 h 902"/>
                <a:gd name="T6" fmla="*/ 2147483647 w 819"/>
                <a:gd name="T7" fmla="*/ 0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665"/>
                  </a:moveTo>
                  <a:lnTo>
                    <a:pt x="0" y="902"/>
                  </a:lnTo>
                  <a:lnTo>
                    <a:pt x="0" y="119"/>
                  </a:lnTo>
                  <a:lnTo>
                    <a:pt x="819" y="0"/>
                  </a:lnTo>
                  <a:lnTo>
                    <a:pt x="819" y="665"/>
                  </a:lnTo>
                  <a:close/>
                </a:path>
              </a:pathLst>
            </a:custGeom>
            <a:solidFill>
              <a:srgbClr val="B97D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44" name="Pentagon 1162"/>
            <p:cNvSpPr/>
            <p:nvPr/>
          </p:nvSpPr>
          <p:spPr>
            <a:xfrm>
              <a:off x="1223695" y="4210333"/>
              <a:ext cx="3225954" cy="1288445"/>
            </a:xfrm>
            <a:prstGeom prst="homePlate">
              <a:avLst>
                <a:gd name="adj" fmla="val 29877"/>
              </a:avLst>
            </a:prstGeom>
            <a:solidFill>
              <a:srgbClr val="F1A3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1526" name="Text Placeholder 33"/>
            <p:cNvSpPr txBox="1">
              <a:spLocks/>
            </p:cNvSpPr>
            <p:nvPr/>
          </p:nvSpPr>
          <p:spPr bwMode="auto">
            <a:xfrm>
              <a:off x="1494502" y="1795992"/>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因知識半衰期短</a:t>
              </a:r>
              <a:endParaRPr kumimoji="0" lang="en-AU" altLang="zh-TW" b="1">
                <a:solidFill>
                  <a:srgbClr val="FFFFFF"/>
                </a:solidFill>
                <a:latin typeface="Microsoft YaHei" pitchFamily="34" charset="-122"/>
                <a:ea typeface="Microsoft YaHei" pitchFamily="34" charset="-122"/>
              </a:endParaRPr>
            </a:p>
          </p:txBody>
        </p:sp>
        <p:sp>
          <p:nvSpPr>
            <p:cNvPr id="21527" name="矩形 2"/>
            <p:cNvSpPr>
              <a:spLocks noChangeArrowheads="1"/>
            </p:cNvSpPr>
            <p:nvPr/>
          </p:nvSpPr>
          <p:spPr bwMode="auto">
            <a:xfrm>
              <a:off x="1849035" y="2314569"/>
              <a:ext cx="2068913" cy="6527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sz="1650" b="1">
                  <a:solidFill>
                    <a:srgbClr val="12826D"/>
                  </a:solidFill>
                  <a:latin typeface="Microsoft YaHei" pitchFamily="34" charset="-122"/>
                  <a:ea typeface="Microsoft YaHei" pitchFamily="34" charset="-122"/>
                </a:rPr>
                <a:t>需終身學習 </a:t>
              </a:r>
              <a:endParaRPr kumimoji="0" lang="zh-TW" altLang="en-US" sz="1650">
                <a:solidFill>
                  <a:srgbClr val="12826D"/>
                </a:solidFill>
                <a:latin typeface="Microsoft YaHei" pitchFamily="34" charset="-122"/>
                <a:ea typeface="Microsoft YaHei" pitchFamily="34" charset="-122"/>
              </a:endParaRPr>
            </a:p>
          </p:txBody>
        </p:sp>
        <p:sp>
          <p:nvSpPr>
            <p:cNvPr id="47" name="矩形 46"/>
            <p:cNvSpPr/>
            <p:nvPr/>
          </p:nvSpPr>
          <p:spPr>
            <a:xfrm>
              <a:off x="4789794" y="2181145"/>
              <a:ext cx="2811628" cy="783336"/>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12826D"/>
                  </a:solidFill>
                  <a:latin typeface="Microsoft YaHei" charset="-122"/>
                  <a:ea typeface="Microsoft YaHei" charset="-122"/>
                  <a:cs typeface="Microsoft YaHei" charset="-122"/>
                </a:rPr>
                <a:t>自主行動</a:t>
              </a:r>
              <a:endParaRPr kumimoji="0" lang="zh-TW" altLang="en-US" sz="2100" dirty="0">
                <a:solidFill>
                  <a:srgbClr val="12826D"/>
                </a:solidFill>
                <a:latin typeface="Microsoft YaHei" charset="-122"/>
                <a:ea typeface="Microsoft YaHei" charset="-122"/>
                <a:cs typeface="Microsoft YaHei" charset="-122"/>
              </a:endParaRPr>
            </a:p>
          </p:txBody>
        </p:sp>
        <p:sp>
          <p:nvSpPr>
            <p:cNvPr id="21529" name="Text Placeholder 33"/>
            <p:cNvSpPr txBox="1">
              <a:spLocks/>
            </p:cNvSpPr>
            <p:nvPr/>
          </p:nvSpPr>
          <p:spPr bwMode="auto">
            <a:xfrm>
              <a:off x="1494502" y="3050152"/>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因資訊容易取得</a:t>
              </a:r>
              <a:endParaRPr kumimoji="0" lang="en-AU" altLang="zh-TW" b="1">
                <a:solidFill>
                  <a:srgbClr val="FFFFFF"/>
                </a:solidFill>
                <a:latin typeface="Microsoft YaHei" pitchFamily="34" charset="-122"/>
                <a:ea typeface="Microsoft YaHei" pitchFamily="34" charset="-122"/>
              </a:endParaRPr>
            </a:p>
          </p:txBody>
        </p:sp>
        <p:sp>
          <p:nvSpPr>
            <p:cNvPr id="21530" name="矩形 69"/>
            <p:cNvSpPr>
              <a:spLocks noChangeArrowheads="1"/>
            </p:cNvSpPr>
            <p:nvPr/>
          </p:nvSpPr>
          <p:spPr bwMode="auto">
            <a:xfrm>
              <a:off x="1815069" y="3561806"/>
              <a:ext cx="2068913" cy="6527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sz="1650" b="1">
                  <a:solidFill>
                    <a:srgbClr val="E2887E"/>
                  </a:solidFill>
                  <a:latin typeface="Microsoft YaHei" pitchFamily="34" charset="-122"/>
                  <a:ea typeface="Microsoft YaHei" pitchFamily="34" charset="-122"/>
                </a:rPr>
                <a:t>需活用所學 </a:t>
              </a:r>
              <a:endParaRPr kumimoji="0" lang="zh-TW" altLang="en-US" sz="1650">
                <a:solidFill>
                  <a:srgbClr val="E2887E"/>
                </a:solidFill>
                <a:latin typeface="Microsoft YaHei" pitchFamily="34" charset="-122"/>
                <a:ea typeface="Microsoft YaHei" pitchFamily="34" charset="-122"/>
              </a:endParaRPr>
            </a:p>
          </p:txBody>
        </p:sp>
        <p:sp>
          <p:nvSpPr>
            <p:cNvPr id="51" name="矩形 50"/>
            <p:cNvSpPr/>
            <p:nvPr/>
          </p:nvSpPr>
          <p:spPr>
            <a:xfrm>
              <a:off x="4789794" y="3332663"/>
              <a:ext cx="2811628" cy="783336"/>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E2887E"/>
                  </a:solidFill>
                  <a:latin typeface="Microsoft YaHei" charset="-122"/>
                  <a:ea typeface="Microsoft YaHei" charset="-122"/>
                  <a:cs typeface="Microsoft YaHei" charset="-122"/>
                </a:rPr>
                <a:t>溝通互動</a:t>
              </a:r>
              <a:endParaRPr kumimoji="0" lang="zh-TW" altLang="en-US" sz="2100" dirty="0">
                <a:solidFill>
                  <a:srgbClr val="E2887E"/>
                </a:solidFill>
                <a:latin typeface="Microsoft YaHei" charset="-122"/>
                <a:ea typeface="Microsoft YaHei" charset="-122"/>
                <a:cs typeface="Microsoft YaHei" charset="-122"/>
              </a:endParaRPr>
            </a:p>
          </p:txBody>
        </p:sp>
        <p:sp>
          <p:nvSpPr>
            <p:cNvPr id="21532" name="Text Placeholder 33"/>
            <p:cNvSpPr txBox="1">
              <a:spLocks/>
            </p:cNvSpPr>
            <p:nvPr/>
          </p:nvSpPr>
          <p:spPr bwMode="auto">
            <a:xfrm>
              <a:off x="1490184" y="4303749"/>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因沒有英雄年代</a:t>
              </a:r>
              <a:endParaRPr kumimoji="0" lang="en-AU" altLang="zh-TW" b="1">
                <a:solidFill>
                  <a:srgbClr val="FFFFFF"/>
                </a:solidFill>
                <a:latin typeface="Microsoft YaHei" pitchFamily="34" charset="-122"/>
                <a:ea typeface="Microsoft YaHei" pitchFamily="34" charset="-122"/>
              </a:endParaRPr>
            </a:p>
          </p:txBody>
        </p:sp>
        <p:sp>
          <p:nvSpPr>
            <p:cNvPr id="21533" name="矩形 72"/>
            <p:cNvSpPr>
              <a:spLocks noChangeArrowheads="1"/>
            </p:cNvSpPr>
            <p:nvPr/>
          </p:nvSpPr>
          <p:spPr bwMode="auto">
            <a:xfrm>
              <a:off x="1815069" y="4823694"/>
              <a:ext cx="2068913" cy="6527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sz="1650" b="1">
                  <a:solidFill>
                    <a:srgbClr val="F1A33B"/>
                  </a:solidFill>
                  <a:latin typeface="Microsoft YaHei" pitchFamily="34" charset="-122"/>
                  <a:ea typeface="Microsoft YaHei" pitchFamily="34" charset="-122"/>
                </a:rPr>
                <a:t>需團隊作業 </a:t>
              </a:r>
              <a:endParaRPr kumimoji="0" lang="zh-TW" altLang="en-US" sz="1650">
                <a:solidFill>
                  <a:srgbClr val="F1A33B"/>
                </a:solidFill>
                <a:latin typeface="Microsoft YaHei" pitchFamily="34" charset="-122"/>
                <a:ea typeface="Microsoft YaHei" pitchFamily="34" charset="-122"/>
              </a:endParaRPr>
            </a:p>
          </p:txBody>
        </p:sp>
        <p:sp>
          <p:nvSpPr>
            <p:cNvPr id="57" name="矩形 56"/>
            <p:cNvSpPr/>
            <p:nvPr/>
          </p:nvSpPr>
          <p:spPr>
            <a:xfrm>
              <a:off x="4719231" y="4490916"/>
              <a:ext cx="2770015" cy="783336"/>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F1A33B"/>
                  </a:solidFill>
                  <a:latin typeface="Microsoft YaHei" charset="-122"/>
                  <a:ea typeface="Microsoft YaHei" charset="-122"/>
                  <a:cs typeface="Microsoft YaHei" charset="-122"/>
                </a:rPr>
                <a:t>社會參與</a:t>
              </a:r>
            </a:p>
          </p:txBody>
        </p:sp>
      </p:grpSp>
    </p:spTree>
    <p:extLst>
      <p:ext uri="{BB962C8B-B14F-4D97-AF65-F5344CB8AC3E}">
        <p14:creationId xmlns:p14="http://schemas.microsoft.com/office/powerpoint/2010/main" val="4390210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anim calcmode="lin" valueType="num">
                                      <p:cBhvr>
                                        <p:cTn id="24" dur="500" fill="hold"/>
                                        <p:tgtEl>
                                          <p:spTgt spid="54"/>
                                        </p:tgtEl>
                                        <p:attrNameLst>
                                          <p:attrName>ppt_x</p:attrName>
                                        </p:attrNameLst>
                                      </p:cBhvr>
                                      <p:tavLst>
                                        <p:tav tm="0">
                                          <p:val>
                                            <p:strVal val="#ppt_x"/>
                                          </p:val>
                                        </p:tav>
                                        <p:tav tm="100000">
                                          <p:val>
                                            <p:strVal val="#ppt_x"/>
                                          </p:val>
                                        </p:tav>
                                      </p:tavLst>
                                    </p:anim>
                                    <p:anim calcmode="lin" valueType="num">
                                      <p:cBhvr>
                                        <p:cTn id="25" dur="500" fill="hold"/>
                                        <p:tgtEl>
                                          <p:spTgt spid="5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anim calcmode="lin" valueType="num">
                                      <p:cBhvr>
                                        <p:cTn id="29" dur="500" fill="hold"/>
                                        <p:tgtEl>
                                          <p:spTgt spid="60"/>
                                        </p:tgtEl>
                                        <p:attrNameLst>
                                          <p:attrName>ppt_x</p:attrName>
                                        </p:attrNameLst>
                                      </p:cBhvr>
                                      <p:tavLst>
                                        <p:tav tm="0">
                                          <p:val>
                                            <p:strVal val="#ppt_x"/>
                                          </p:val>
                                        </p:tav>
                                        <p:tav tm="100000">
                                          <p:val>
                                            <p:strVal val="#ppt_x"/>
                                          </p:val>
                                        </p:tav>
                                      </p:tavLst>
                                    </p:anim>
                                    <p:anim calcmode="lin" valueType="num">
                                      <p:cBhvr>
                                        <p:cTn id="30" dur="500" fill="hold"/>
                                        <p:tgtEl>
                                          <p:spTgt spid="60"/>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500"/>
                            </p:stCondLst>
                            <p:childTnLst>
                              <p:par>
                                <p:cTn id="32" presetID="6" presetClass="entr" presetSubtype="16"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54" grpId="0" animBg="1"/>
      <p:bldP spid="60" grpId="0" animBg="1"/>
      <p:bldP spid="8" grpId="0"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橢圓 1"/>
          <p:cNvSpPr/>
          <p:nvPr/>
        </p:nvSpPr>
        <p:spPr>
          <a:xfrm>
            <a:off x="1533734" y="2360520"/>
            <a:ext cx="6162465" cy="1327850"/>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86369" name="Shape 505"/>
          <p:cNvSpPr>
            <a:spLocks noChangeArrowheads="1"/>
          </p:cNvSpPr>
          <p:nvPr/>
        </p:nvSpPr>
        <p:spPr bwMode="auto">
          <a:xfrm>
            <a:off x="2268538" y="1638300"/>
            <a:ext cx="5268912" cy="1625600"/>
          </a:xfrm>
          <a:prstGeom prst="ellipse">
            <a:avLst/>
          </a:prstGeom>
          <a:noFill/>
          <a:ln w="9525">
            <a:noFill/>
            <a:round/>
            <a:headEnd/>
            <a:tailEnd/>
          </a:ln>
        </p:spPr>
        <p:txBody>
          <a:bodyPr lIns="91425" tIns="91425" rIns="91425" bIns="91425" anchor="ctr"/>
          <a:lstStyle/>
          <a:p>
            <a:endParaRPr lang="zh-TW" altLang="en-US" b="1">
              <a:latin typeface="標楷體" pitchFamily="65" charset="-120"/>
              <a:ea typeface="標楷體" pitchFamily="65" charset="-120"/>
            </a:endParaRPr>
          </a:p>
        </p:txBody>
      </p:sp>
      <p:sp>
        <p:nvSpPr>
          <p:cNvPr id="247816" name="Shape 506"/>
          <p:cNvSpPr>
            <a:spLocks noChangeArrowheads="1"/>
          </p:cNvSpPr>
          <p:nvPr/>
        </p:nvSpPr>
        <p:spPr bwMode="auto">
          <a:xfrm>
            <a:off x="4211638" y="5513388"/>
            <a:ext cx="785812" cy="579437"/>
          </a:xfrm>
          <a:prstGeom prst="downArrow">
            <a:avLst>
              <a:gd name="adj1" fmla="val 50000"/>
              <a:gd name="adj2" fmla="val 50000"/>
            </a:avLst>
          </a:prstGeom>
          <a:solidFill>
            <a:srgbClr val="7030A0"/>
          </a:solidFill>
          <a:ln w="25400">
            <a:solidFill>
              <a:schemeClr val="bg1"/>
            </a:solidFill>
            <a:round/>
            <a:headEnd/>
            <a:tailEnd/>
          </a:ln>
        </p:spPr>
        <p:txBody>
          <a:bodyPr lIns="91425" tIns="91425" rIns="91425" bIns="91425" anchor="ctr"/>
          <a:lstStyle/>
          <a:p>
            <a:endParaRPr lang="zh-TW" altLang="en-US" b="1">
              <a:latin typeface="標楷體" pitchFamily="65" charset="-120"/>
              <a:ea typeface="標楷體" pitchFamily="65" charset="-120"/>
            </a:endParaRPr>
          </a:p>
        </p:txBody>
      </p:sp>
      <p:sp>
        <p:nvSpPr>
          <p:cNvPr id="247818" name="Shape 508"/>
          <p:cNvSpPr txBox="1">
            <a:spLocks noChangeArrowheads="1"/>
          </p:cNvSpPr>
          <p:nvPr/>
        </p:nvSpPr>
        <p:spPr bwMode="auto">
          <a:xfrm>
            <a:off x="2051050" y="5805488"/>
            <a:ext cx="5257800" cy="1089025"/>
          </a:xfrm>
          <a:prstGeom prst="rect">
            <a:avLst/>
          </a:prstGeom>
          <a:noFill/>
          <a:ln w="9525">
            <a:noFill/>
            <a:miter lim="800000"/>
            <a:headEnd/>
            <a:tailEnd/>
          </a:ln>
        </p:spPr>
        <p:txBody>
          <a:bodyPr lIns="256025" tIns="256025" rIns="256025" bIns="256025" anchor="ctr"/>
          <a:lstStyle/>
          <a:p>
            <a:pPr algn="ctr">
              <a:lnSpc>
                <a:spcPct val="90000"/>
              </a:lnSpc>
              <a:buSzPct val="25000"/>
            </a:pPr>
            <a:r>
              <a:rPr lang="zh-TW" altLang="en-US" sz="3600" b="1">
                <a:solidFill>
                  <a:srgbClr val="621996"/>
                </a:solidFill>
                <a:latin typeface="微軟正黑體" panose="020B0604030504040204" pitchFamily="34" charset="-120"/>
                <a:ea typeface="微軟正黑體" panose="020B0604030504040204" pitchFamily="34" charset="-120"/>
                <a:cs typeface="Arial" charset="0"/>
                <a:sym typeface="Arial" charset="0"/>
              </a:rPr>
              <a:t>以人為本的</a:t>
            </a:r>
            <a:r>
              <a:rPr lang="en-US" altLang="zh-TW" sz="3600" b="1">
                <a:solidFill>
                  <a:srgbClr val="621996"/>
                </a:solidFill>
                <a:latin typeface="微軟正黑體" panose="020B0604030504040204" pitchFamily="34" charset="-120"/>
                <a:ea typeface="微軟正黑體" panose="020B0604030504040204" pitchFamily="34" charset="-120"/>
                <a:cs typeface="Arial" charset="0"/>
                <a:sym typeface="Arial" charset="0"/>
              </a:rPr>
              <a:t>終身學習者</a:t>
            </a:r>
          </a:p>
        </p:txBody>
      </p:sp>
      <p:sp>
        <p:nvSpPr>
          <p:cNvPr id="186372" name="Shape 510"/>
          <p:cNvSpPr txBox="1">
            <a:spLocks noChangeArrowheads="1"/>
          </p:cNvSpPr>
          <p:nvPr/>
        </p:nvSpPr>
        <p:spPr bwMode="auto">
          <a:xfrm>
            <a:off x="4221163" y="3497263"/>
            <a:ext cx="1281112" cy="1474787"/>
          </a:xfrm>
          <a:prstGeom prst="rect">
            <a:avLst/>
          </a:prstGeom>
          <a:noFill/>
          <a:ln w="9525">
            <a:noFill/>
            <a:miter lim="800000"/>
            <a:headEnd/>
            <a:tailEnd/>
          </a:ln>
        </p:spPr>
        <p:txBody>
          <a:bodyPr lIns="45700" tIns="45700" rIns="45700" bIns="45700" anchor="ctr"/>
          <a:lstStyle/>
          <a:p>
            <a:pPr algn="ctr">
              <a:lnSpc>
                <a:spcPct val="90000"/>
              </a:lnSpc>
              <a:buSzPct val="25000"/>
            </a:pPr>
            <a:r>
              <a:rPr lang="en-US" altLang="zh-TW" sz="3600" b="1">
                <a:solidFill>
                  <a:srgbClr val="FFFFFF"/>
                </a:solidFill>
                <a:latin typeface="標楷體" pitchFamily="65" charset="-120"/>
                <a:ea typeface="標楷體" pitchFamily="65" charset="-120"/>
                <a:cs typeface="Arial" charset="0"/>
                <a:sym typeface="Arial" charset="0"/>
              </a:rPr>
              <a:t>社會參與</a:t>
            </a:r>
          </a:p>
        </p:txBody>
      </p:sp>
      <p:sp>
        <p:nvSpPr>
          <p:cNvPr id="186373" name="Shape 515"/>
          <p:cNvSpPr>
            <a:spLocks noChangeArrowheads="1"/>
          </p:cNvSpPr>
          <p:nvPr/>
        </p:nvSpPr>
        <p:spPr bwMode="auto">
          <a:xfrm>
            <a:off x="1403350" y="2205038"/>
            <a:ext cx="6437313" cy="3240087"/>
          </a:xfrm>
          <a:custGeom>
            <a:avLst/>
            <a:gdLst>
              <a:gd name="T0" fmla="*/ 2147483647 w 120000"/>
              <a:gd name="T1" fmla="*/ 2147483647 h 120000"/>
              <a:gd name="T2" fmla="*/ 2147483647 w 120000"/>
              <a:gd name="T3" fmla="*/ 2147483647 h 120000"/>
              <a:gd name="T4" fmla="*/ 2147483647 w 120000"/>
              <a:gd name="T5" fmla="*/ 2147483647 h 120000"/>
              <a:gd name="T6" fmla="*/ 2147483647 w 120000"/>
              <a:gd name="T7" fmla="*/ 2147483647 h 120000"/>
              <a:gd name="T8" fmla="*/ 2147483647 w 120000"/>
              <a:gd name="T9" fmla="*/ 2147483647 h 120000"/>
              <a:gd name="T10" fmla="*/ 2147483647 w 120000"/>
              <a:gd name="T11" fmla="*/ 2147483647 h 120000"/>
              <a:gd name="T12" fmla="*/ 2147483647 w 120000"/>
              <a:gd name="T13" fmla="*/ 2147483647 h 120000"/>
              <a:gd name="T14" fmla="*/ 2147483647 w 120000"/>
              <a:gd name="T15" fmla="*/ 2147483647 h 120000"/>
              <a:gd name="T16" fmla="*/ 2147483647 w 120000"/>
              <a:gd name="T17" fmla="*/ 2147483647 h 120000"/>
              <a:gd name="T18" fmla="*/ 2147483647 w 120000"/>
              <a:gd name="T19" fmla="*/ 2147483647 h 120000"/>
              <a:gd name="T20" fmla="*/ 2147483647 w 120000"/>
              <a:gd name="T21" fmla="*/ 2147483647 h 120000"/>
              <a:gd name="T22" fmla="*/ 2147483647 w 120000"/>
              <a:gd name="T23" fmla="*/ 2147483647 h 120000"/>
              <a:gd name="T24" fmla="*/ 2147483647 w 120000"/>
              <a:gd name="T25" fmla="*/ 2147483647 h 120000"/>
              <a:gd name="T26" fmla="*/ 2147483647 w 120000"/>
              <a:gd name="T27" fmla="*/ 2147483647 h 1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000"/>
              <a:gd name="T43" fmla="*/ 0 h 120000"/>
              <a:gd name="T44" fmla="*/ 120000 w 120000"/>
              <a:gd name="T45" fmla="*/ 120000 h 1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000" h="120000" extrusionOk="0">
                <a:moveTo>
                  <a:pt x="583" y="34175"/>
                </a:moveTo>
                <a:cubicBezTo>
                  <a:pt x="-2678" y="22567"/>
                  <a:pt x="7879" y="11072"/>
                  <a:pt x="27614" y="4745"/>
                </a:cubicBezTo>
                <a:cubicBezTo>
                  <a:pt x="47350" y="-1581"/>
                  <a:pt x="72649" y="-1581"/>
                  <a:pt x="92385" y="4745"/>
                </a:cubicBezTo>
                <a:cubicBezTo>
                  <a:pt x="112120" y="11072"/>
                  <a:pt x="122678" y="22567"/>
                  <a:pt x="119416" y="34175"/>
                </a:cubicBezTo>
                <a:lnTo>
                  <a:pt x="74854" y="113543"/>
                </a:lnTo>
                <a:cubicBezTo>
                  <a:pt x="73813" y="117246"/>
                  <a:pt x="67477" y="120000"/>
                  <a:pt x="60000" y="120000"/>
                </a:cubicBezTo>
                <a:cubicBezTo>
                  <a:pt x="52522" y="120000"/>
                  <a:pt x="46186" y="117246"/>
                  <a:pt x="45145" y="113543"/>
                </a:cubicBezTo>
                <a:lnTo>
                  <a:pt x="583" y="34175"/>
                </a:lnTo>
                <a:close/>
                <a:moveTo>
                  <a:pt x="3279" y="30000"/>
                </a:moveTo>
                <a:cubicBezTo>
                  <a:pt x="3279" y="43254"/>
                  <a:pt x="28674" y="53999"/>
                  <a:pt x="60000" y="53999"/>
                </a:cubicBezTo>
                <a:cubicBezTo>
                  <a:pt x="91325" y="53999"/>
                  <a:pt x="116720" y="43254"/>
                  <a:pt x="116720" y="29999"/>
                </a:cubicBezTo>
                <a:cubicBezTo>
                  <a:pt x="116720" y="16745"/>
                  <a:pt x="91325" y="5999"/>
                  <a:pt x="60000" y="5999"/>
                </a:cubicBezTo>
                <a:cubicBezTo>
                  <a:pt x="28674" y="5999"/>
                  <a:pt x="3279" y="16745"/>
                  <a:pt x="3279" y="29999"/>
                </a:cubicBezTo>
                <a:lnTo>
                  <a:pt x="3279" y="30000"/>
                </a:lnTo>
                <a:close/>
              </a:path>
            </a:pathLst>
          </a:custGeom>
          <a:gradFill rotWithShape="0">
            <a:gsLst>
              <a:gs pos="0">
                <a:srgbClr val="FF3399"/>
              </a:gs>
              <a:gs pos="25000">
                <a:srgbClr val="FF6633"/>
              </a:gs>
              <a:gs pos="50000">
                <a:srgbClr val="FFFF00"/>
              </a:gs>
              <a:gs pos="75000">
                <a:srgbClr val="01A78F"/>
              </a:gs>
              <a:gs pos="100000">
                <a:srgbClr val="3366FF"/>
              </a:gs>
            </a:gsLst>
            <a:lin ang="5400000"/>
          </a:gradFill>
          <a:ln w="9525">
            <a:noFill/>
            <a:round/>
            <a:headEnd/>
            <a:tailEnd/>
          </a:ln>
        </p:spPr>
        <p:txBody>
          <a:bodyPr lIns="91425" tIns="91425" rIns="91425" bIns="91425" anchor="ctr"/>
          <a:lstStyle/>
          <a:p>
            <a:endParaRPr lang="zh-TW" altLang="en-US"/>
          </a:p>
        </p:txBody>
      </p:sp>
      <p:sp>
        <p:nvSpPr>
          <p:cNvPr id="247810" name="Shape 517"/>
          <p:cNvSpPr txBox="1">
            <a:spLocks noChangeArrowheads="1"/>
          </p:cNvSpPr>
          <p:nvPr/>
        </p:nvSpPr>
        <p:spPr bwMode="auto">
          <a:xfrm>
            <a:off x="1908175" y="3038475"/>
            <a:ext cx="1643063" cy="461963"/>
          </a:xfrm>
          <a:prstGeom prst="rect">
            <a:avLst/>
          </a:prstGeom>
          <a:noFill/>
          <a:ln w="9525">
            <a:noFill/>
            <a:miter lim="800000"/>
            <a:headEnd/>
            <a:tailEnd/>
          </a:ln>
        </p:spPr>
        <p:txBody>
          <a:bodyPr lIns="91425" tIns="45700" rIns="91425" bIns="45700"/>
          <a:lstStyle/>
          <a:p>
            <a:pPr>
              <a:buSzPct val="25000"/>
            </a:pPr>
            <a:r>
              <a:rPr lang="en-US" altLang="zh-TW" sz="2400" b="1">
                <a:solidFill>
                  <a:srgbClr val="000000"/>
                </a:solidFill>
                <a:latin typeface="標楷體" pitchFamily="65" charset="-120"/>
                <a:ea typeface="標楷體" pitchFamily="65" charset="-120"/>
                <a:cs typeface="Arial" charset="0"/>
                <a:sym typeface="Arial" charset="0"/>
              </a:rPr>
              <a:t>學習</a:t>
            </a:r>
            <a:r>
              <a:rPr lang="zh-TW" altLang="en-US" sz="2400" b="1">
                <a:solidFill>
                  <a:srgbClr val="000000"/>
                </a:solidFill>
                <a:latin typeface="標楷體" pitchFamily="65" charset="-120"/>
                <a:ea typeface="標楷體" pitchFamily="65" charset="-120"/>
                <a:cs typeface="Arial" charset="0"/>
                <a:sym typeface="Arial" charset="0"/>
              </a:rPr>
              <a:t>意願</a:t>
            </a:r>
            <a:endParaRPr lang="en-US" altLang="zh-TW" sz="2400" b="1">
              <a:solidFill>
                <a:srgbClr val="000000"/>
              </a:solidFill>
              <a:latin typeface="標楷體" pitchFamily="65" charset="-120"/>
              <a:ea typeface="標楷體" pitchFamily="65" charset="-120"/>
              <a:cs typeface="Arial" charset="0"/>
              <a:sym typeface="Arial" charset="0"/>
            </a:endParaRPr>
          </a:p>
        </p:txBody>
      </p:sp>
      <p:sp>
        <p:nvSpPr>
          <p:cNvPr id="247811" name="Shape 518"/>
          <p:cNvSpPr txBox="1">
            <a:spLocks noChangeArrowheads="1"/>
          </p:cNvSpPr>
          <p:nvPr/>
        </p:nvSpPr>
        <p:spPr bwMode="auto">
          <a:xfrm>
            <a:off x="3924300" y="3759200"/>
            <a:ext cx="1643063" cy="461963"/>
          </a:xfrm>
          <a:prstGeom prst="rect">
            <a:avLst/>
          </a:prstGeom>
          <a:noFill/>
          <a:ln w="9525">
            <a:noFill/>
            <a:miter lim="800000"/>
            <a:headEnd/>
            <a:tailEnd/>
          </a:ln>
        </p:spPr>
        <p:txBody>
          <a:bodyPr lIns="91425" tIns="45700" rIns="91425" bIns="45700"/>
          <a:lstStyle/>
          <a:p>
            <a:pPr algn="ctr">
              <a:buSzPct val="25000"/>
            </a:pPr>
            <a:r>
              <a:rPr lang="en-US" altLang="zh-TW" sz="2400" b="1">
                <a:solidFill>
                  <a:srgbClr val="000000"/>
                </a:solidFill>
                <a:latin typeface="標楷體" pitchFamily="65" charset="-120"/>
                <a:ea typeface="標楷體" pitchFamily="65" charset="-120"/>
                <a:cs typeface="Arial" charset="0"/>
                <a:sym typeface="Arial" charset="0"/>
              </a:rPr>
              <a:t>學習方法</a:t>
            </a:r>
          </a:p>
        </p:txBody>
      </p:sp>
      <p:sp>
        <p:nvSpPr>
          <p:cNvPr id="247812" name="Shape 519"/>
          <p:cNvSpPr txBox="1">
            <a:spLocks noChangeArrowheads="1"/>
          </p:cNvSpPr>
          <p:nvPr/>
        </p:nvSpPr>
        <p:spPr bwMode="auto">
          <a:xfrm>
            <a:off x="6053138" y="2998788"/>
            <a:ext cx="1643062" cy="461962"/>
          </a:xfrm>
          <a:prstGeom prst="rect">
            <a:avLst/>
          </a:prstGeom>
          <a:noFill/>
          <a:ln w="9525">
            <a:noFill/>
            <a:miter lim="800000"/>
            <a:headEnd/>
            <a:tailEnd/>
          </a:ln>
        </p:spPr>
        <p:txBody>
          <a:bodyPr lIns="91425" tIns="45700" rIns="91425" bIns="45700"/>
          <a:lstStyle/>
          <a:p>
            <a:pPr>
              <a:buSzPct val="25000"/>
            </a:pPr>
            <a:r>
              <a:rPr lang="en-US" altLang="zh-TW" sz="2400" b="1">
                <a:solidFill>
                  <a:srgbClr val="000000"/>
                </a:solidFill>
                <a:latin typeface="標楷體" pitchFamily="65" charset="-120"/>
                <a:ea typeface="標楷體" pitchFamily="65" charset="-120"/>
                <a:cs typeface="Arial" charset="0"/>
                <a:sym typeface="Arial" charset="0"/>
              </a:rPr>
              <a:t>活用學習</a:t>
            </a:r>
          </a:p>
        </p:txBody>
      </p:sp>
      <p:pic>
        <p:nvPicPr>
          <p:cNvPr id="186378" name="圖片 20"/>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21025" y="996950"/>
            <a:ext cx="3251200" cy="3251200"/>
          </a:xfrm>
          <a:prstGeom prst="rect">
            <a:avLst/>
          </a:prstGeom>
          <a:noFill/>
          <a:ln w="9525">
            <a:noFill/>
            <a:miter lim="800000"/>
            <a:headEnd/>
            <a:tailEnd/>
          </a:ln>
        </p:spPr>
      </p:pic>
      <p:pic>
        <p:nvPicPr>
          <p:cNvPr id="186386" name="圖片 19"/>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16013" y="465138"/>
            <a:ext cx="3250737" cy="3251200"/>
          </a:xfrm>
          <a:prstGeom prst="rect">
            <a:avLst/>
          </a:prstGeom>
          <a:noFill/>
          <a:ln w="9525">
            <a:noFill/>
            <a:miter lim="800000"/>
            <a:headEnd/>
            <a:tailEnd/>
          </a:ln>
        </p:spPr>
      </p:pic>
      <p:sp>
        <p:nvSpPr>
          <p:cNvPr id="186387" name="Shape 512"/>
          <p:cNvSpPr txBox="1">
            <a:spLocks noChangeArrowheads="1"/>
          </p:cNvSpPr>
          <p:nvPr/>
        </p:nvSpPr>
        <p:spPr bwMode="auto">
          <a:xfrm>
            <a:off x="3995923" y="1916138"/>
            <a:ext cx="1373002" cy="1464302"/>
          </a:xfrm>
          <a:prstGeom prst="rect">
            <a:avLst/>
          </a:prstGeom>
          <a:noFill/>
          <a:ln w="9525">
            <a:noFill/>
            <a:miter lim="800000"/>
            <a:headEnd/>
            <a:tailEnd/>
          </a:ln>
        </p:spPr>
        <p:txBody>
          <a:bodyPr lIns="43175" tIns="43175" rIns="43175" bIns="43175" anchor="ctr"/>
          <a:lstStyle/>
          <a:p>
            <a:pPr algn="ctr">
              <a:lnSpc>
                <a:spcPct val="90000"/>
              </a:lnSpc>
              <a:buSzPct val="25000"/>
            </a:pPr>
            <a:r>
              <a:rPr lang="zh-TW" altLang="en-US" sz="3400" b="1">
                <a:latin typeface="微軟正黑體" panose="020B0604030504040204" pitchFamily="34" charset="-120"/>
                <a:ea typeface="微軟正黑體" panose="020B0604030504040204" pitchFamily="34" charset="-120"/>
                <a:cs typeface="Arial" charset="0"/>
                <a:sym typeface="Arial" charset="0"/>
              </a:rPr>
              <a:t>溝通互動</a:t>
            </a:r>
            <a:endParaRPr lang="en-US" altLang="zh-TW" sz="3400" b="1">
              <a:latin typeface="微軟正黑體" panose="020B0604030504040204" pitchFamily="34" charset="-120"/>
              <a:ea typeface="微軟正黑體" panose="020B0604030504040204" pitchFamily="34" charset="-120"/>
              <a:cs typeface="Arial" charset="0"/>
              <a:sym typeface="Arial" charset="0"/>
            </a:endParaRPr>
          </a:p>
        </p:txBody>
      </p:sp>
      <p:grpSp>
        <p:nvGrpSpPr>
          <p:cNvPr id="4" name="群組 27"/>
          <p:cNvGrpSpPr>
            <a:grpSpLocks/>
          </p:cNvGrpSpPr>
          <p:nvPr/>
        </p:nvGrpSpPr>
        <p:grpSpPr bwMode="auto">
          <a:xfrm>
            <a:off x="5137150" y="404813"/>
            <a:ext cx="3251200" cy="3251200"/>
            <a:chOff x="3203848" y="1625551"/>
            <a:chExt cx="3251200" cy="3251200"/>
          </a:xfrm>
        </p:grpSpPr>
        <p:pic>
          <p:nvPicPr>
            <p:cNvPr id="186384" name="圖片 18"/>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203848" y="1625551"/>
              <a:ext cx="3251200" cy="3251200"/>
            </a:xfrm>
            <a:prstGeom prst="rect">
              <a:avLst/>
            </a:prstGeom>
            <a:noFill/>
            <a:ln w="9525">
              <a:noFill/>
              <a:miter lim="800000"/>
              <a:headEnd/>
              <a:tailEnd/>
            </a:ln>
          </p:spPr>
        </p:pic>
        <p:sp>
          <p:nvSpPr>
            <p:cNvPr id="186385" name="Shape 512"/>
            <p:cNvSpPr txBox="1">
              <a:spLocks noChangeArrowheads="1"/>
            </p:cNvSpPr>
            <p:nvPr/>
          </p:nvSpPr>
          <p:spPr bwMode="auto">
            <a:xfrm>
              <a:off x="4120000" y="2561655"/>
              <a:ext cx="1373198" cy="1464302"/>
            </a:xfrm>
            <a:prstGeom prst="rect">
              <a:avLst/>
            </a:prstGeom>
            <a:noFill/>
            <a:ln w="9525">
              <a:noFill/>
              <a:miter lim="800000"/>
              <a:headEnd/>
              <a:tailEnd/>
            </a:ln>
          </p:spPr>
          <p:txBody>
            <a:bodyPr lIns="43175" tIns="43175" rIns="43175" bIns="43175" anchor="ctr"/>
            <a:lstStyle/>
            <a:p>
              <a:pPr algn="ctr">
                <a:lnSpc>
                  <a:spcPct val="90000"/>
                </a:lnSpc>
                <a:buSzPct val="25000"/>
              </a:pPr>
              <a:r>
                <a:rPr lang="zh-TW" altLang="en-US" sz="3400" b="1">
                  <a:latin typeface="微軟正黑體" panose="020B0604030504040204" pitchFamily="34" charset="-120"/>
                  <a:ea typeface="微軟正黑體" panose="020B0604030504040204" pitchFamily="34" charset="-120"/>
                  <a:cs typeface="Arial" charset="0"/>
                  <a:sym typeface="Arial" charset="0"/>
                </a:rPr>
                <a:t>社會參與</a:t>
              </a:r>
              <a:endParaRPr lang="en-US" altLang="zh-TW" sz="3400" b="1">
                <a:latin typeface="微軟正黑體" panose="020B0604030504040204" pitchFamily="34" charset="-120"/>
                <a:ea typeface="微軟正黑體" panose="020B0604030504040204" pitchFamily="34" charset="-120"/>
                <a:cs typeface="Arial" charset="0"/>
                <a:sym typeface="Arial" charset="0"/>
              </a:endParaRPr>
            </a:p>
          </p:txBody>
        </p:sp>
      </p:grpSp>
      <p:sp>
        <p:nvSpPr>
          <p:cNvPr id="186383" name="Shape 512"/>
          <p:cNvSpPr txBox="1">
            <a:spLocks noChangeArrowheads="1"/>
          </p:cNvSpPr>
          <p:nvPr/>
        </p:nvSpPr>
        <p:spPr bwMode="auto">
          <a:xfrm>
            <a:off x="1979613" y="1341438"/>
            <a:ext cx="1373187" cy="1463675"/>
          </a:xfrm>
          <a:prstGeom prst="rect">
            <a:avLst/>
          </a:prstGeom>
          <a:noFill/>
          <a:ln w="9525">
            <a:noFill/>
            <a:miter lim="800000"/>
            <a:headEnd/>
            <a:tailEnd/>
          </a:ln>
        </p:spPr>
        <p:txBody>
          <a:bodyPr lIns="43175" tIns="43175" rIns="43175" bIns="43175" anchor="ctr"/>
          <a:lstStyle/>
          <a:p>
            <a:pPr algn="ctr">
              <a:lnSpc>
                <a:spcPct val="90000"/>
              </a:lnSpc>
              <a:buSzPct val="25000"/>
            </a:pPr>
            <a:r>
              <a:rPr lang="zh-TW" altLang="en-US" sz="3400" b="1">
                <a:latin typeface="微軟正黑體" panose="020B0604030504040204" pitchFamily="34" charset="-120"/>
                <a:ea typeface="微軟正黑體" panose="020B0604030504040204" pitchFamily="34" charset="-120"/>
                <a:cs typeface="Arial" charset="0"/>
                <a:sym typeface="Arial" charset="0"/>
              </a:rPr>
              <a:t>自主行動</a:t>
            </a:r>
            <a:endParaRPr lang="en-US" altLang="zh-TW" sz="3400" b="1">
              <a:latin typeface="微軟正黑體" panose="020B0604030504040204" pitchFamily="34" charset="-120"/>
              <a:ea typeface="微軟正黑體" panose="020B0604030504040204" pitchFamily="34" charset="-120"/>
              <a:cs typeface="Arial" charset="0"/>
              <a:sym typeface="Arial" charset="0"/>
            </a:endParaRPr>
          </a:p>
        </p:txBody>
      </p:sp>
      <p:sp>
        <p:nvSpPr>
          <p:cNvPr id="21" name="矩形 20"/>
          <p:cNvSpPr/>
          <p:nvPr/>
        </p:nvSpPr>
        <p:spPr>
          <a:xfrm>
            <a:off x="468313" y="4429125"/>
            <a:ext cx="8207375" cy="1016000"/>
          </a:xfrm>
          <a:prstGeom prst="rect">
            <a:avLst/>
          </a:prstGeom>
          <a:solidFill>
            <a:schemeClr val="bg1"/>
          </a:solidFill>
          <a:ln w="28575">
            <a:solidFill>
              <a:schemeClr val="bg1">
                <a:lumMod val="95000"/>
              </a:schemeClr>
            </a:solidFill>
          </a:ln>
        </p:spPr>
        <p:txBody>
          <a:bodyPr>
            <a:spAutoFit/>
          </a:bodyPr>
          <a:lstStyle/>
          <a:p>
            <a:pPr eaLnBrk="0" hangingPunct="0">
              <a:defRPr/>
            </a:pPr>
            <a:r>
              <a:rPr lang="zh-TW" altLang="zh-TW" sz="2000" dirty="0">
                <a:latin typeface="微軟正黑體" panose="020B0604030504040204" pitchFamily="34" charset="-120"/>
                <a:ea typeface="微軟正黑體" panose="020B0604030504040204" pitchFamily="34" charset="-120"/>
              </a:rPr>
              <a:t>「核心素養」是指一個人為適應現在生活及面對未來挑戰，所應具備的</a:t>
            </a:r>
            <a:r>
              <a:rPr lang="zh-TW" altLang="zh-TW" sz="2000" b="1" dirty="0">
                <a:solidFill>
                  <a:srgbClr val="FF0000"/>
                </a:solidFill>
                <a:latin typeface="微軟正黑體" panose="020B0604030504040204" pitchFamily="34" charset="-120"/>
                <a:ea typeface="微軟正黑體" panose="020B0604030504040204" pitchFamily="34" charset="-120"/>
              </a:rPr>
              <a:t>知識、能力與態度</a:t>
            </a:r>
            <a:r>
              <a:rPr lang="zh-TW" altLang="zh-TW" sz="2000" dirty="0">
                <a:latin typeface="微軟正黑體" panose="020B0604030504040204" pitchFamily="34" charset="-120"/>
                <a:ea typeface="微軟正黑體" panose="020B0604030504040204" pitchFamily="34" charset="-120"/>
              </a:rPr>
              <a:t>。「核心素養」強調學習不宜以學科知識及技能為限，而應</a:t>
            </a:r>
            <a:r>
              <a:rPr lang="zh-TW" altLang="zh-TW" sz="2000" b="1" dirty="0">
                <a:solidFill>
                  <a:srgbClr val="0000FF"/>
                </a:solidFill>
                <a:latin typeface="微軟正黑體" panose="020B0604030504040204" pitchFamily="34" charset="-120"/>
                <a:ea typeface="微軟正黑體" panose="020B0604030504040204" pitchFamily="34" charset="-120"/>
              </a:rPr>
              <a:t>關注學習與生活的結合</a:t>
            </a:r>
            <a:r>
              <a:rPr lang="zh-TW" altLang="zh-TW" sz="2000" dirty="0">
                <a:latin typeface="微軟正黑體" panose="020B0604030504040204" pitchFamily="34" charset="-120"/>
                <a:ea typeface="微軟正黑體" panose="020B0604030504040204" pitchFamily="34" charset="-120"/>
              </a:rPr>
              <a:t>，</a:t>
            </a:r>
            <a:r>
              <a:rPr lang="zh-TW" altLang="zh-TW" sz="2000" b="1" dirty="0">
                <a:solidFill>
                  <a:srgbClr val="0000FF"/>
                </a:solidFill>
                <a:latin typeface="微軟正黑體" panose="020B0604030504040204" pitchFamily="34" charset="-120"/>
                <a:ea typeface="微軟正黑體" panose="020B0604030504040204" pitchFamily="34" charset="-120"/>
              </a:rPr>
              <a:t>透過實踐力行而彰顯學習者的全人發展</a:t>
            </a:r>
            <a:endParaRPr lang="zh-TW" altLang="en-US" sz="2000" b="1" dirty="0">
              <a:solidFill>
                <a:srgbClr val="0000FF"/>
              </a:solidFill>
              <a:latin typeface="Arial" pitchFamily="34" charset="0"/>
              <a:ea typeface="新細明體" pitchFamily="18" charset="-120"/>
            </a:endParaRPr>
          </a:p>
        </p:txBody>
      </p:sp>
      <p:sp>
        <p:nvSpPr>
          <p:cNvPr id="5" name="投影片編號版面配置區 4"/>
          <p:cNvSpPr>
            <a:spLocks noGrp="1"/>
          </p:cNvSpPr>
          <p:nvPr>
            <p:ph type="sldNum" sz="quarter" idx="12"/>
          </p:nvPr>
        </p:nvSpPr>
        <p:spPr/>
        <p:txBody>
          <a:bodyPr/>
          <a:lstStyle/>
          <a:p>
            <a:pPr>
              <a:defRPr/>
            </a:pPr>
            <a:fld id="{8598CAF7-0B11-4355-B351-D1350E429BEE}" type="slidenum">
              <a:rPr lang="zh-TW" altLang="en-US" smtClean="0"/>
              <a:pPr>
                <a:defRPr/>
              </a:pPr>
              <a:t>20</a:t>
            </a:fld>
            <a:endParaRPr lang="zh-TW" altLang="en-US"/>
          </a:p>
        </p:txBody>
      </p:sp>
      <p:sp>
        <p:nvSpPr>
          <p:cNvPr id="31" name="文字方塊 30"/>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3-4</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32"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四、核心素養</a:t>
            </a:r>
          </a:p>
        </p:txBody>
      </p:sp>
    </p:spTree>
    <p:extLst>
      <p:ext uri="{BB962C8B-B14F-4D97-AF65-F5344CB8AC3E}">
        <p14:creationId xmlns:p14="http://schemas.microsoft.com/office/powerpoint/2010/main" val="233829079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0100" name="群組 7"/>
          <p:cNvGrpSpPr>
            <a:grpSpLocks/>
          </p:cNvGrpSpPr>
          <p:nvPr/>
        </p:nvGrpSpPr>
        <p:grpSpPr bwMode="auto">
          <a:xfrm>
            <a:off x="2639301" y="2365258"/>
            <a:ext cx="4133966" cy="4135343"/>
            <a:chOff x="1696373" y="267408"/>
            <a:chExt cx="4769854" cy="4769751"/>
          </a:xfrm>
        </p:grpSpPr>
        <p:sp>
          <p:nvSpPr>
            <p:cNvPr id="9" name="橢圓 8"/>
            <p:cNvSpPr/>
            <p:nvPr/>
          </p:nvSpPr>
          <p:spPr>
            <a:xfrm>
              <a:off x="1696373" y="267408"/>
              <a:ext cx="4769854" cy="4769751"/>
            </a:xfrm>
            <a:prstGeom prst="ellipse">
              <a:avLst/>
            </a:prstGeom>
            <a:solidFill>
              <a:srgbClr val="7B1FA2"/>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0" name="橢圓 4"/>
            <p:cNvSpPr/>
            <p:nvPr/>
          </p:nvSpPr>
          <p:spPr>
            <a:xfrm>
              <a:off x="2056811" y="1143582"/>
              <a:ext cx="4320497" cy="3372952"/>
            </a:xfrm>
            <a:prstGeom prst="rect">
              <a:avLst/>
            </a:prstGeom>
          </p:spPr>
          <p:style>
            <a:lnRef idx="0">
              <a:scrgbClr r="0" g="0" b="0"/>
            </a:lnRef>
            <a:fillRef idx="0">
              <a:scrgbClr r="0" g="0" b="0"/>
            </a:fillRef>
            <a:effectRef idx="0">
              <a:scrgbClr r="0" g="0" b="0"/>
            </a:effectRef>
            <a:fontRef idx="minor">
              <a:schemeClr val="lt1"/>
            </a:fontRef>
          </p:style>
          <p:txBody>
            <a:bodyPr lIns="99060" tIns="99060" rIns="99060" bIns="99060" spcCol="1270" anchor="ctr"/>
            <a:lstStyle/>
            <a:p>
              <a:pPr defTabSz="1155700" eaLnBrk="0" hangingPunct="0">
                <a:lnSpc>
                  <a:spcPct val="90000"/>
                </a:lnSpc>
                <a:spcAft>
                  <a:spcPts val="0"/>
                </a:spcAft>
                <a:defRPr/>
              </a:pPr>
              <a:r>
                <a:rPr lang="zh-TW" altLang="zh-TW" sz="2800" b="1" dirty="0">
                  <a:latin typeface="微軟正黑體" panose="020B0604030504040204" pitchFamily="34" charset="-120"/>
                  <a:ea typeface="微軟正黑體" panose="020B0604030504040204" pitchFamily="34" charset="-120"/>
                </a:rPr>
                <a:t>課綱研修具有延續性，亦需與時俱進</a:t>
              </a:r>
              <a:r>
                <a:rPr lang="zh-TW" altLang="en-US" sz="2800" b="1" dirty="0">
                  <a:latin typeface="微軟正黑體" panose="020B0604030504040204" pitchFamily="34" charset="-120"/>
                  <a:ea typeface="微軟正黑體" panose="020B0604030504040204" pitchFamily="34" charset="-120"/>
                </a:rPr>
                <a:t>。</a:t>
              </a:r>
              <a:endParaRPr lang="en-US" altLang="zh-TW" sz="2800" b="1" dirty="0">
                <a:latin typeface="微軟正黑體" panose="020B0604030504040204" pitchFamily="34" charset="-120"/>
                <a:ea typeface="微軟正黑體" panose="020B0604030504040204" pitchFamily="34" charset="-120"/>
              </a:endParaRPr>
            </a:p>
            <a:p>
              <a:pPr defTabSz="1155700" eaLnBrk="0" hangingPunct="0">
                <a:lnSpc>
                  <a:spcPct val="90000"/>
                </a:lnSpc>
                <a:spcAft>
                  <a:spcPts val="0"/>
                </a:spcAft>
                <a:defRPr/>
              </a:pPr>
              <a:r>
                <a:rPr lang="zh-TW" altLang="zh-TW" sz="2800" b="1" dirty="0">
                  <a:latin typeface="微軟正黑體" panose="020B0604030504040204" pitchFamily="34" charset="-120"/>
                  <a:ea typeface="微軟正黑體" panose="020B0604030504040204" pitchFamily="34" charset="-120"/>
                </a:rPr>
                <a:t>「素養」就似「能力」的升級進化版</a:t>
              </a:r>
              <a:r>
                <a:rPr lang="zh-TW" altLang="en-US" sz="2800" b="1" dirty="0">
                  <a:latin typeface="微軟正黑體" panose="020B0604030504040204" pitchFamily="34" charset="-120"/>
                  <a:ea typeface="微軟正黑體" panose="020B0604030504040204" pitchFamily="34" charset="-120"/>
                </a:rPr>
                <a:t>； </a:t>
              </a:r>
              <a:endParaRPr lang="en-US" altLang="zh-TW" sz="2800" b="1" dirty="0">
                <a:latin typeface="微軟正黑體" panose="020B0604030504040204" pitchFamily="34" charset="-120"/>
                <a:ea typeface="微軟正黑體" panose="020B0604030504040204" pitchFamily="34" charset="-120"/>
              </a:endParaRPr>
            </a:p>
            <a:p>
              <a:pPr defTabSz="1155700" eaLnBrk="0" hangingPunct="0">
                <a:lnSpc>
                  <a:spcPct val="90000"/>
                </a:lnSpc>
                <a:spcAft>
                  <a:spcPts val="0"/>
                </a:spcAft>
                <a:defRPr/>
              </a:pPr>
              <a:r>
                <a:rPr lang="zh-TW" altLang="en-US" sz="2800" b="1" dirty="0">
                  <a:solidFill>
                    <a:srgbClr val="FFFF00"/>
                  </a:solidFill>
                  <a:latin typeface="微軟正黑體" panose="020B0604030504040204" pitchFamily="34" charset="-120"/>
                  <a:ea typeface="微軟正黑體" panose="020B0604030504040204" pitchFamily="34" charset="-120"/>
                </a:rPr>
                <a:t>「素養」豐富與落實</a:t>
              </a:r>
              <a:r>
                <a:rPr lang="en-US" altLang="zh-TW" sz="2800" b="1" dirty="0">
                  <a:solidFill>
                    <a:srgbClr val="FFFF00"/>
                  </a:solidFill>
                  <a:latin typeface="微軟正黑體" panose="020B0604030504040204" pitchFamily="34" charset="-120"/>
                  <a:ea typeface="微軟正黑體" panose="020B0604030504040204" pitchFamily="34" charset="-120"/>
                </a:rPr>
                <a:t/>
              </a:r>
              <a:br>
                <a:rPr lang="en-US" altLang="zh-TW" sz="2800" b="1" dirty="0">
                  <a:solidFill>
                    <a:srgbClr val="FFFF00"/>
                  </a:solidFill>
                  <a:latin typeface="微軟正黑體" panose="020B0604030504040204" pitchFamily="34" charset="-120"/>
                  <a:ea typeface="微軟正黑體" panose="020B0604030504040204" pitchFamily="34" charset="-120"/>
                </a:rPr>
              </a:br>
              <a:r>
                <a:rPr lang="zh-TW" altLang="en-US" sz="2800" b="1" dirty="0">
                  <a:solidFill>
                    <a:srgbClr val="FFFF00"/>
                  </a:solidFill>
                  <a:latin typeface="微軟正黑體" panose="020B0604030504040204" pitchFamily="34" charset="-120"/>
                  <a:ea typeface="微軟正黑體" panose="020B0604030504040204" pitchFamily="34" charset="-120"/>
                </a:rPr>
                <a:t>「能力」的內涵。</a:t>
              </a:r>
              <a:endParaRPr lang="zh-TW" altLang="en-US" sz="2800" dirty="0">
                <a:solidFill>
                  <a:srgbClr val="FFFF00"/>
                </a:solidFill>
                <a:latin typeface="微軟正黑體" panose="020B0604030504040204" pitchFamily="34" charset="-120"/>
                <a:ea typeface="微軟正黑體" panose="020B0604030504040204" pitchFamily="34" charset="-120"/>
              </a:endParaRPr>
            </a:p>
          </p:txBody>
        </p:sp>
      </p:grpSp>
      <p:sp>
        <p:nvSpPr>
          <p:cNvPr id="11" name="橢圓 10"/>
          <p:cNvSpPr/>
          <p:nvPr/>
        </p:nvSpPr>
        <p:spPr>
          <a:xfrm>
            <a:off x="5322801" y="2802875"/>
            <a:ext cx="459635" cy="459635"/>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橢圓 11"/>
          <p:cNvSpPr/>
          <p:nvPr/>
        </p:nvSpPr>
        <p:spPr>
          <a:xfrm>
            <a:off x="2763155" y="5798762"/>
            <a:ext cx="333029" cy="333029"/>
          </a:xfrm>
          <a:prstGeom prst="ellipse">
            <a:avLst/>
          </a:prstGeom>
        </p:spPr>
        <p:style>
          <a:lnRef idx="2">
            <a:schemeClr val="lt1">
              <a:hueOff val="0"/>
              <a:satOff val="0"/>
              <a:lumOff val="0"/>
              <a:alphaOff val="0"/>
            </a:schemeClr>
          </a:lnRef>
          <a:fillRef idx="1">
            <a:schemeClr val="accent5">
              <a:hueOff val="-827823"/>
              <a:satOff val="3318"/>
              <a:lumOff val="719"/>
              <a:alphaOff val="0"/>
            </a:schemeClr>
          </a:fillRef>
          <a:effectRef idx="0">
            <a:schemeClr val="accent5">
              <a:hueOff val="-827823"/>
              <a:satOff val="3318"/>
              <a:lumOff val="719"/>
              <a:alphaOff val="0"/>
            </a:schemeClr>
          </a:effectRef>
          <a:fontRef idx="minor">
            <a:schemeClr val="lt1"/>
          </a:fontRef>
        </p:style>
      </p:sp>
      <p:sp>
        <p:nvSpPr>
          <p:cNvPr id="13" name="橢圓 12"/>
          <p:cNvSpPr/>
          <p:nvPr/>
        </p:nvSpPr>
        <p:spPr>
          <a:xfrm>
            <a:off x="7444830" y="3800587"/>
            <a:ext cx="333029" cy="333029"/>
          </a:xfrm>
          <a:prstGeom prst="ellipse">
            <a:avLst/>
          </a:prstGeom>
        </p:spPr>
        <p:style>
          <a:lnRef idx="2">
            <a:schemeClr val="lt1">
              <a:hueOff val="0"/>
              <a:satOff val="0"/>
              <a:lumOff val="0"/>
              <a:alphaOff val="0"/>
            </a:schemeClr>
          </a:lnRef>
          <a:fillRef idx="1">
            <a:schemeClr val="accent5">
              <a:hueOff val="-1655646"/>
              <a:satOff val="6635"/>
              <a:lumOff val="1438"/>
              <a:alphaOff val="0"/>
            </a:schemeClr>
          </a:fillRef>
          <a:effectRef idx="0">
            <a:schemeClr val="accent5">
              <a:hueOff val="-1655646"/>
              <a:satOff val="6635"/>
              <a:lumOff val="1438"/>
              <a:alphaOff val="0"/>
            </a:schemeClr>
          </a:effectRef>
          <a:fontRef idx="minor">
            <a:schemeClr val="lt1"/>
          </a:fontRef>
        </p:style>
      </p:sp>
      <p:sp>
        <p:nvSpPr>
          <p:cNvPr id="14" name="橢圓 13"/>
          <p:cNvSpPr/>
          <p:nvPr/>
        </p:nvSpPr>
        <p:spPr>
          <a:xfrm>
            <a:off x="5571885" y="6111149"/>
            <a:ext cx="461012" cy="459635"/>
          </a:xfrm>
          <a:prstGeom prst="ellipse">
            <a:avLst/>
          </a:pr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15" name="橢圓 14"/>
          <p:cNvSpPr/>
          <p:nvPr/>
        </p:nvSpPr>
        <p:spPr>
          <a:xfrm>
            <a:off x="4136556" y="2552415"/>
            <a:ext cx="333029" cy="333029"/>
          </a:xfrm>
          <a:prstGeom prst="ellipse">
            <a:avLst/>
          </a:prstGeom>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sp>
      <p:sp>
        <p:nvSpPr>
          <p:cNvPr id="16" name="橢圓 15"/>
          <p:cNvSpPr/>
          <p:nvPr/>
        </p:nvSpPr>
        <p:spPr>
          <a:xfrm>
            <a:off x="2701227" y="4278112"/>
            <a:ext cx="286240" cy="284864"/>
          </a:xfrm>
          <a:prstGeom prst="ellipse">
            <a:avLst/>
          </a:prstGeom>
          <a:solidFill>
            <a:srgbClr val="FF99FF"/>
          </a:solidFill>
        </p:spPr>
        <p:style>
          <a:lnRef idx="2">
            <a:schemeClr val="lt1">
              <a:hueOff val="0"/>
              <a:satOff val="0"/>
              <a:lumOff val="0"/>
              <a:alphaOff val="0"/>
            </a:schemeClr>
          </a:lnRef>
          <a:fillRef idx="1">
            <a:scrgbClr r="0" g="0" b="0"/>
          </a:fillRef>
          <a:effectRef idx="0">
            <a:schemeClr val="accent5">
              <a:hueOff val="-4139115"/>
              <a:satOff val="16588"/>
              <a:lumOff val="3595"/>
              <a:alphaOff val="0"/>
            </a:schemeClr>
          </a:effectRef>
          <a:fontRef idx="minor">
            <a:schemeClr val="lt1"/>
          </a:fontRef>
        </p:style>
      </p:sp>
      <p:sp>
        <p:nvSpPr>
          <p:cNvPr id="17" name="橢圓 16"/>
          <p:cNvSpPr/>
          <p:nvPr/>
        </p:nvSpPr>
        <p:spPr>
          <a:xfrm>
            <a:off x="7389784" y="4872610"/>
            <a:ext cx="308258" cy="309635"/>
          </a:xfrm>
          <a:prstGeom prst="ellipse">
            <a:avLst/>
          </a:prstGeom>
        </p:spPr>
        <p:style>
          <a:lnRef idx="2">
            <a:schemeClr val="lt1">
              <a:hueOff val="0"/>
              <a:satOff val="0"/>
              <a:lumOff val="0"/>
              <a:alphaOff val="0"/>
            </a:schemeClr>
          </a:lnRef>
          <a:fillRef idx="1">
            <a:schemeClr val="accent5">
              <a:hueOff val="-5794761"/>
              <a:satOff val="23223"/>
              <a:lumOff val="5033"/>
              <a:alphaOff val="0"/>
            </a:schemeClr>
          </a:fillRef>
          <a:effectRef idx="0">
            <a:schemeClr val="accent5">
              <a:hueOff val="-5794761"/>
              <a:satOff val="23223"/>
              <a:lumOff val="5033"/>
              <a:alphaOff val="0"/>
            </a:schemeClr>
          </a:effectRef>
          <a:fontRef idx="minor">
            <a:schemeClr val="lt1"/>
          </a:fontRef>
        </p:style>
      </p:sp>
      <p:sp>
        <p:nvSpPr>
          <p:cNvPr id="18" name="橢圓 17"/>
          <p:cNvSpPr/>
          <p:nvPr/>
        </p:nvSpPr>
        <p:spPr>
          <a:xfrm>
            <a:off x="1574158" y="4618022"/>
            <a:ext cx="831197" cy="831197"/>
          </a:xfrm>
          <a:prstGeom prst="ellipse">
            <a:avLst/>
          </a:prstGeom>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19" name="橢圓 18"/>
          <p:cNvSpPr/>
          <p:nvPr/>
        </p:nvSpPr>
        <p:spPr>
          <a:xfrm>
            <a:off x="6009501" y="2365258"/>
            <a:ext cx="459635" cy="459635"/>
          </a:xfrm>
          <a:prstGeom prst="ellipse">
            <a:avLst/>
          </a:prstGeom>
        </p:spPr>
        <p:style>
          <a:lnRef idx="2">
            <a:schemeClr val="lt1">
              <a:hueOff val="0"/>
              <a:satOff val="0"/>
              <a:lumOff val="0"/>
              <a:alphaOff val="0"/>
            </a:schemeClr>
          </a:lnRef>
          <a:fillRef idx="1">
            <a:schemeClr val="accent5">
              <a:hueOff val="-8278230"/>
              <a:satOff val="33176"/>
              <a:lumOff val="7190"/>
              <a:alphaOff val="0"/>
            </a:schemeClr>
          </a:fillRef>
          <a:effectRef idx="0">
            <a:schemeClr val="accent5">
              <a:hueOff val="-8278230"/>
              <a:satOff val="33176"/>
              <a:lumOff val="7190"/>
              <a:alphaOff val="0"/>
            </a:schemeClr>
          </a:effectRef>
          <a:fontRef idx="minor">
            <a:schemeClr val="lt1"/>
          </a:fontRef>
        </p:style>
      </p:sp>
      <p:sp>
        <p:nvSpPr>
          <p:cNvPr id="20" name="橢圓 19"/>
          <p:cNvSpPr/>
          <p:nvPr/>
        </p:nvSpPr>
        <p:spPr>
          <a:xfrm>
            <a:off x="6383815" y="5361145"/>
            <a:ext cx="333029" cy="333029"/>
          </a:xfrm>
          <a:prstGeom prst="ellipse">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grpSp>
        <p:nvGrpSpPr>
          <p:cNvPr id="260111" name="群組 20"/>
          <p:cNvGrpSpPr>
            <a:grpSpLocks/>
          </p:cNvGrpSpPr>
          <p:nvPr/>
        </p:nvGrpSpPr>
        <p:grpSpPr bwMode="auto">
          <a:xfrm>
            <a:off x="6319137" y="2034981"/>
            <a:ext cx="2141295" cy="2142672"/>
            <a:chOff x="6632042" y="-3628"/>
            <a:chExt cx="2470886" cy="2471027"/>
          </a:xfrm>
        </p:grpSpPr>
        <p:sp>
          <p:nvSpPr>
            <p:cNvPr id="22" name="橢圓 21"/>
            <p:cNvSpPr/>
            <p:nvPr/>
          </p:nvSpPr>
          <p:spPr>
            <a:xfrm>
              <a:off x="6632042" y="-3628"/>
              <a:ext cx="2470886" cy="2471027"/>
            </a:xfrm>
            <a:prstGeom prst="ellipse">
              <a:avLst/>
            </a:prstGeom>
            <a:solidFill>
              <a:srgbClr val="FFE0B2"/>
            </a:solidFill>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23" name="橢圓 4"/>
            <p:cNvSpPr/>
            <p:nvPr/>
          </p:nvSpPr>
          <p:spPr>
            <a:xfrm>
              <a:off x="6994100" y="358218"/>
              <a:ext cx="2030977" cy="1747335"/>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anchor="ctr"/>
            <a:lstStyle/>
            <a:p>
              <a:pPr algn="ctr" defTabSz="800100" eaLnBrk="0" hangingPunct="0">
                <a:lnSpc>
                  <a:spcPct val="90000"/>
                </a:lnSpc>
                <a:spcAft>
                  <a:spcPct val="35000"/>
                </a:spcAft>
                <a:defRPr/>
              </a:pPr>
              <a:r>
                <a:rPr lang="zh-TW" altLang="en-US" sz="1600" b="1">
                  <a:solidFill>
                    <a:srgbClr val="7030A0"/>
                  </a:solidFill>
                  <a:latin typeface="微軟正黑體" panose="020B0604030504040204" pitchFamily="34" charset="-120"/>
                  <a:ea typeface="微軟正黑體" panose="020B0604030504040204" pitchFamily="34" charset="-120"/>
                </a:rPr>
                <a:t>落實</a:t>
              </a:r>
              <a:endParaRPr lang="en-US" altLang="zh-TW" sz="1600" b="1">
                <a:solidFill>
                  <a:srgbClr val="7030A0"/>
                </a:solidFill>
                <a:latin typeface="微軟正黑體" panose="020B0604030504040204" pitchFamily="34" charset="-120"/>
                <a:ea typeface="微軟正黑體" panose="020B0604030504040204" pitchFamily="34" charset="-120"/>
              </a:endParaRPr>
            </a:p>
            <a:p>
              <a:pPr defTabSz="800100" eaLnBrk="0" hangingPunct="0">
                <a:lnSpc>
                  <a:spcPct val="90000"/>
                </a:lnSpc>
                <a:spcAft>
                  <a:spcPct val="35000"/>
                </a:spcAft>
                <a:defRPr/>
              </a:pPr>
              <a:r>
                <a:rPr lang="zh-TW" altLang="en-US" sz="1600">
                  <a:solidFill>
                    <a:schemeClr val="tx1"/>
                  </a:solidFill>
                  <a:latin typeface="微軟正黑體" panose="020B0604030504040204" pitchFamily="34" charset="-120"/>
                  <a:ea typeface="微軟正黑體" panose="020B0604030504040204" pitchFamily="34" charset="-120"/>
                </a:rPr>
                <a:t>透過總綱核心素養、領綱學習重點的設計以及配套措施等規劃，落實於課程及教學中。</a:t>
              </a:r>
              <a:endParaRPr lang="en-US" altLang="zh-TW" sz="1600">
                <a:solidFill>
                  <a:schemeClr val="tx1"/>
                </a:solidFill>
                <a:latin typeface="微軟正黑體" panose="020B0604030504040204" pitchFamily="34" charset="-120"/>
                <a:ea typeface="微軟正黑體" panose="020B0604030504040204" pitchFamily="34" charset="-120"/>
              </a:endParaRPr>
            </a:p>
            <a:p>
              <a:pPr algn="ctr" defTabSz="800100" eaLnBrk="0" hangingPunct="0">
                <a:lnSpc>
                  <a:spcPct val="90000"/>
                </a:lnSpc>
                <a:spcAft>
                  <a:spcPct val="35000"/>
                </a:spcAft>
                <a:defRPr/>
              </a:pPr>
              <a:endParaRPr lang="zh-TW" altLang="en-US" sz="1100">
                <a:solidFill>
                  <a:srgbClr val="FFFFFF"/>
                </a:solidFill>
                <a:latin typeface="微軟正黑體" panose="020B0604030504040204" pitchFamily="34" charset="-120"/>
                <a:ea typeface="微軟正黑體" panose="020B0604030504040204" pitchFamily="34" charset="-120"/>
              </a:endParaRPr>
            </a:p>
          </p:txBody>
        </p:sp>
      </p:grpSp>
      <p:grpSp>
        <p:nvGrpSpPr>
          <p:cNvPr id="260112" name="群組 23"/>
          <p:cNvGrpSpPr>
            <a:grpSpLocks/>
          </p:cNvGrpSpPr>
          <p:nvPr/>
        </p:nvGrpSpPr>
        <p:grpSpPr bwMode="auto">
          <a:xfrm>
            <a:off x="846172" y="4150130"/>
            <a:ext cx="2146800" cy="2105515"/>
            <a:chOff x="-62532" y="883184"/>
            <a:chExt cx="2476374" cy="2428786"/>
          </a:xfrm>
        </p:grpSpPr>
        <p:sp>
          <p:nvSpPr>
            <p:cNvPr id="25" name="橢圓 24"/>
            <p:cNvSpPr/>
            <p:nvPr/>
          </p:nvSpPr>
          <p:spPr>
            <a:xfrm>
              <a:off x="-62532" y="883184"/>
              <a:ext cx="2476374" cy="2428786"/>
            </a:xfrm>
            <a:prstGeom prst="ellipse">
              <a:avLst/>
            </a:prstGeom>
            <a:solidFill>
              <a:srgbClr val="C8E6C9"/>
            </a:solidFill>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26" name="橢圓 4"/>
            <p:cNvSpPr/>
            <p:nvPr/>
          </p:nvSpPr>
          <p:spPr>
            <a:xfrm>
              <a:off x="299398" y="1238771"/>
              <a:ext cx="1947764" cy="1717612"/>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anchor="ctr"/>
            <a:lstStyle/>
            <a:p>
              <a:pPr algn="ctr" defTabSz="800100" eaLnBrk="0" hangingPunct="0">
                <a:lnSpc>
                  <a:spcPct val="90000"/>
                </a:lnSpc>
                <a:spcAft>
                  <a:spcPct val="35000"/>
                </a:spcAft>
                <a:defRPr/>
              </a:pPr>
              <a:r>
                <a:rPr lang="zh-TW" altLang="en-US" sz="1600" b="1">
                  <a:solidFill>
                    <a:srgbClr val="7030A0"/>
                  </a:solidFill>
                  <a:latin typeface="微軟正黑體" panose="020B0604030504040204" pitchFamily="34" charset="-120"/>
                  <a:ea typeface="微軟正黑體" panose="020B0604030504040204" pitchFamily="34" charset="-120"/>
                </a:rPr>
                <a:t>豐富</a:t>
              </a:r>
              <a:endParaRPr lang="en-US" altLang="zh-TW" sz="1600" b="1">
                <a:solidFill>
                  <a:srgbClr val="7030A0"/>
                </a:solidFill>
                <a:latin typeface="微軟正黑體" panose="020B0604030504040204" pitchFamily="34" charset="-120"/>
                <a:ea typeface="微軟正黑體" panose="020B0604030504040204" pitchFamily="34" charset="-120"/>
              </a:endParaRPr>
            </a:p>
            <a:p>
              <a:pPr defTabSz="800100" eaLnBrk="0" hangingPunct="0">
                <a:lnSpc>
                  <a:spcPct val="90000"/>
                </a:lnSpc>
                <a:spcAft>
                  <a:spcPct val="35000"/>
                </a:spcAft>
                <a:defRPr/>
              </a:pPr>
              <a:r>
                <a:rPr lang="zh-TW" altLang="en-US" sz="1600">
                  <a:solidFill>
                    <a:schemeClr val="tx1"/>
                  </a:solidFill>
                  <a:latin typeface="微軟正黑體" panose="020B0604030504040204" pitchFamily="34" charset="-120"/>
                  <a:ea typeface="微軟正黑體" panose="020B0604030504040204" pitchFamily="34" charset="-120"/>
                </a:rPr>
                <a:t>拓展了學習主體、情意態度、情境學習、學習策略、整合活用等層面</a:t>
              </a:r>
              <a:endParaRPr lang="en-US" altLang="zh-TW" sz="1600">
                <a:solidFill>
                  <a:schemeClr val="tx1"/>
                </a:solidFill>
                <a:latin typeface="微軟正黑體" panose="020B0604030504040204" pitchFamily="34" charset="-120"/>
                <a:ea typeface="微軟正黑體" panose="020B0604030504040204" pitchFamily="34" charset="-120"/>
              </a:endParaRPr>
            </a:p>
            <a:p>
              <a:pPr algn="ctr" defTabSz="800100" eaLnBrk="0" hangingPunct="0">
                <a:lnSpc>
                  <a:spcPct val="90000"/>
                </a:lnSpc>
                <a:spcAft>
                  <a:spcPct val="35000"/>
                </a:spcAft>
                <a:defRPr/>
              </a:pPr>
              <a:endParaRPr lang="zh-TW" altLang="en-US" sz="900">
                <a:solidFill>
                  <a:schemeClr val="tx1"/>
                </a:solidFill>
                <a:latin typeface="微軟正黑體" panose="020B0604030504040204" pitchFamily="34" charset="-120"/>
                <a:ea typeface="微軟正黑體" panose="020B0604030504040204" pitchFamily="34" charset="-120"/>
              </a:endParaRPr>
            </a:p>
          </p:txBody>
        </p:sp>
      </p:grpSp>
      <p:grpSp>
        <p:nvGrpSpPr>
          <p:cNvPr id="50" name="群組 49"/>
          <p:cNvGrpSpPr/>
          <p:nvPr/>
        </p:nvGrpSpPr>
        <p:grpSpPr>
          <a:xfrm>
            <a:off x="4422321" y="1988840"/>
            <a:ext cx="527107" cy="366003"/>
            <a:chOff x="4187222" y="395028"/>
            <a:chExt cx="1944212" cy="1349989"/>
          </a:xfrm>
          <a:solidFill>
            <a:schemeClr val="bg1"/>
          </a:solidFill>
        </p:grpSpPr>
        <p:sp>
          <p:nvSpPr>
            <p:cNvPr id="51"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2"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21</a:t>
            </a:fld>
            <a:endParaRPr lang="zh-TW" altLang="en-US"/>
          </a:p>
        </p:txBody>
      </p:sp>
      <p:sp>
        <p:nvSpPr>
          <p:cNvPr id="36" name="標題 2"/>
          <p:cNvSpPr txBox="1">
            <a:spLocks/>
          </p:cNvSpPr>
          <p:nvPr/>
        </p:nvSpPr>
        <p:spPr bwMode="auto">
          <a:xfrm>
            <a:off x="766763" y="192161"/>
            <a:ext cx="7909693"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lvl="0" algn="l" eaLnBrk="1" hangingPunct="1"/>
            <a:r>
              <a:rPr kumimoji="0" lang="en-US" altLang="zh-TW" sz="3600" b="1" dirty="0" smtClean="0">
                <a:solidFill>
                  <a:schemeClr val="bg1"/>
                </a:solidFill>
                <a:cs typeface="Times New Roman" pitchFamily="18" charset="0"/>
              </a:rPr>
              <a:t>4.1</a:t>
            </a:r>
            <a:r>
              <a:rPr kumimoji="0" lang="zh-TW" altLang="en-US" sz="3600" b="1" dirty="0" smtClean="0">
                <a:solidFill>
                  <a:schemeClr val="bg1"/>
                </a:solidFill>
                <a:cs typeface="Times New Roman" pitchFamily="18" charset="0"/>
              </a:rPr>
              <a:t> 素養</a:t>
            </a:r>
            <a:r>
              <a:rPr kumimoji="0" lang="zh-TW" altLang="en-US" sz="3600" b="1" smtClean="0">
                <a:solidFill>
                  <a:schemeClr val="bg1"/>
                </a:solidFill>
                <a:cs typeface="Times New Roman" pitchFamily="18" charset="0"/>
              </a:rPr>
              <a:t>教學</a:t>
            </a:r>
            <a:r>
              <a:rPr kumimoji="0" lang="en-US" altLang="zh-TW" sz="3600" b="1" smtClean="0">
                <a:solidFill>
                  <a:schemeClr val="bg1"/>
                </a:solidFill>
                <a:cs typeface="Times New Roman" pitchFamily="18" charset="0"/>
              </a:rPr>
              <a:t>-</a:t>
            </a:r>
            <a:r>
              <a:rPr kumimoji="0" lang="zh-TW" altLang="en-US" sz="3600" b="1">
                <a:solidFill>
                  <a:schemeClr val="bg1"/>
                </a:solidFill>
                <a:cs typeface="Times New Roman" pitchFamily="18" charset="0"/>
              </a:rPr>
              <a:t>能力的升級版</a:t>
            </a:r>
          </a:p>
        </p:txBody>
      </p:sp>
      <p:sp>
        <p:nvSpPr>
          <p:cNvPr id="38" name="文字方塊 37"/>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3E5F5"/>
                </a:solidFill>
              </a:rPr>
              <a:t>5-1-2</a:t>
            </a:r>
            <a:r>
              <a:rPr lang="zh-TW" altLang="en-US" sz="1200">
                <a:solidFill>
                  <a:srgbClr val="F3E5F5"/>
                </a:solidFill>
              </a:rPr>
              <a:t>   </a:t>
            </a:r>
            <a:r>
              <a:rPr lang="en-US" altLang="zh-TW" sz="1200">
                <a:solidFill>
                  <a:srgbClr val="F3E5F5"/>
                </a:solidFill>
              </a:rPr>
              <a:t>/</a:t>
            </a:r>
            <a:r>
              <a:rPr lang="zh-TW" altLang="en-US" sz="1200">
                <a:solidFill>
                  <a:srgbClr val="F3E5F5"/>
                </a:solidFill>
              </a:rPr>
              <a:t> </a:t>
            </a:r>
          </a:p>
        </p:txBody>
      </p:sp>
    </p:spTree>
    <p:extLst>
      <p:ext uri="{BB962C8B-B14F-4D97-AF65-F5344CB8AC3E}">
        <p14:creationId xmlns:p14="http://schemas.microsoft.com/office/powerpoint/2010/main" val="157102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0100"/>
                                        </p:tgtEl>
                                        <p:attrNameLst>
                                          <p:attrName>style.visibility</p:attrName>
                                        </p:attrNameLst>
                                      </p:cBhvr>
                                      <p:to>
                                        <p:strVal val="visible"/>
                                      </p:to>
                                    </p:set>
                                    <p:animEffect transition="in" filter="fade">
                                      <p:cBhvr>
                                        <p:cTn id="7" dur="500"/>
                                        <p:tgtEl>
                                          <p:spTgt spid="26010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nodeType="withEffect">
                                  <p:stCondLst>
                                    <p:cond delay="0"/>
                                  </p:stCondLst>
                                  <p:childTnLst>
                                    <p:set>
                                      <p:cBhvr>
                                        <p:cTn id="31" dur="1" fill="hold">
                                          <p:stCondLst>
                                            <p:cond delay="0"/>
                                          </p:stCondLst>
                                        </p:cTn>
                                        <p:tgtEl>
                                          <p:spTgt spid="260111"/>
                                        </p:tgtEl>
                                        <p:attrNameLst>
                                          <p:attrName>style.visibility</p:attrName>
                                        </p:attrNameLst>
                                      </p:cBhvr>
                                      <p:to>
                                        <p:strVal val="visible"/>
                                      </p:to>
                                    </p:set>
                                    <p:animEffect transition="in" filter="fade">
                                      <p:cBhvr>
                                        <p:cTn id="32" dur="500"/>
                                        <p:tgtEl>
                                          <p:spTgt spid="260111"/>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260112"/>
                                        </p:tgtEl>
                                        <p:attrNameLst>
                                          <p:attrName>style.visibility</p:attrName>
                                        </p:attrNameLst>
                                      </p:cBhvr>
                                      <p:to>
                                        <p:strVal val="visible"/>
                                      </p:to>
                                    </p:set>
                                    <p:animEffect transition="in" filter="fade">
                                      <p:cBhvr>
                                        <p:cTn id="42" dur="500"/>
                                        <p:tgtEl>
                                          <p:spTgt spid="260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群組 11"/>
          <p:cNvGrpSpPr/>
          <p:nvPr/>
        </p:nvGrpSpPr>
        <p:grpSpPr>
          <a:xfrm>
            <a:off x="2495434" y="1813312"/>
            <a:ext cx="2343396" cy="4257591"/>
            <a:chOff x="5782331" y="2263080"/>
            <a:chExt cx="2916720" cy="4404057"/>
          </a:xfrm>
        </p:grpSpPr>
        <p:sp>
          <p:nvSpPr>
            <p:cNvPr id="96" name="圓角矩形 95"/>
            <p:cNvSpPr/>
            <p:nvPr/>
          </p:nvSpPr>
          <p:spPr>
            <a:xfrm>
              <a:off x="5782331" y="2274649"/>
              <a:ext cx="2915817" cy="4392488"/>
            </a:xfrm>
            <a:prstGeom prst="roundRect">
              <a:avLst>
                <a:gd name="adj" fmla="val 3996"/>
              </a:avLst>
            </a:prstGeom>
            <a:solidFill>
              <a:srgbClr val="F9F9F9"/>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00" name="圓角化同側角落矩形 99"/>
            <p:cNvSpPr/>
            <p:nvPr/>
          </p:nvSpPr>
          <p:spPr>
            <a:xfrm>
              <a:off x="5782331" y="2263080"/>
              <a:ext cx="2916720" cy="1902967"/>
            </a:xfrm>
            <a:prstGeom prst="round2SameRect">
              <a:avLst>
                <a:gd name="adj1" fmla="val 5537"/>
                <a:gd name="adj2" fmla="val 0"/>
              </a:avLst>
            </a:prstGeom>
            <a:solidFill>
              <a:srgbClr val="FFC000"/>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6158305" y="5131795"/>
              <a:ext cx="2509803" cy="1323439"/>
            </a:xfrm>
            <a:prstGeom prst="rect">
              <a:avLst/>
            </a:prstGeom>
          </p:spPr>
          <p:txBody>
            <a:bodyPr wrap="square">
              <a:spAutoFit/>
            </a:bodyPr>
            <a:lstStyle/>
            <a:p>
              <a:r>
                <a:rPr lang="zh-TW" altLang="en-US" sz="2000">
                  <a:solidFill>
                    <a:schemeClr val="tx1">
                      <a:lumMod val="65000"/>
                      <a:lumOff val="35000"/>
                    </a:schemeClr>
                  </a:solidFill>
                  <a:latin typeface="微軟正黑體" panose="020B0604030504040204" pitchFamily="34" charset="-120"/>
                  <a:ea typeface="微軟正黑體" panose="020B0604030504040204" pitchFamily="34" charset="-120"/>
                </a:rPr>
                <a:t>視教材為權威，</a:t>
              </a:r>
              <a:endParaRPr lang="en-US" altLang="zh-TW" sz="2000">
                <a:solidFill>
                  <a:schemeClr val="tx1">
                    <a:lumMod val="65000"/>
                    <a:lumOff val="35000"/>
                  </a:schemeClr>
                </a:solidFill>
                <a:latin typeface="微軟正黑體" panose="020B0604030504040204" pitchFamily="34" charset="-120"/>
                <a:ea typeface="微軟正黑體" panose="020B0604030504040204" pitchFamily="34" charset="-120"/>
              </a:endParaRPr>
            </a:p>
            <a:p>
              <a:r>
                <a:rPr lang="zh-TW" altLang="en-US" sz="2000">
                  <a:solidFill>
                    <a:schemeClr val="tx1">
                      <a:lumMod val="65000"/>
                      <a:lumOff val="35000"/>
                    </a:schemeClr>
                  </a:solidFill>
                  <a:latin typeface="微軟正黑體" panose="020B0604030504040204" pitchFamily="34" charset="-120"/>
                  <a:ea typeface="微軟正黑體" panose="020B0604030504040204" pitchFamily="34" charset="-120"/>
                </a:rPr>
                <a:t>以學科知識的學習為主，教材內容亦是考試重點</a:t>
              </a:r>
            </a:p>
          </p:txBody>
        </p:sp>
        <p:grpSp>
          <p:nvGrpSpPr>
            <p:cNvPr id="7" name="群組 6"/>
            <p:cNvGrpSpPr/>
            <p:nvPr/>
          </p:nvGrpSpPr>
          <p:grpSpPr>
            <a:xfrm>
              <a:off x="6695131" y="2422786"/>
              <a:ext cx="1331521" cy="1623819"/>
              <a:chOff x="3906238" y="2188689"/>
              <a:chExt cx="1331521" cy="1623819"/>
            </a:xfrm>
          </p:grpSpPr>
          <p:sp>
            <p:nvSpPr>
              <p:cNvPr id="262154" name="平行四邊形 262153"/>
              <p:cNvSpPr/>
              <p:nvPr/>
            </p:nvSpPr>
            <p:spPr>
              <a:xfrm>
                <a:off x="3906238" y="2188689"/>
                <a:ext cx="1331521" cy="1623819"/>
              </a:xfrm>
              <a:prstGeom prst="parallelogram">
                <a:avLst>
                  <a:gd name="adj" fmla="val 13516"/>
                </a:avLst>
              </a:prstGeom>
              <a:solidFill>
                <a:schemeClr val="bg1">
                  <a:lumMod val="9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02" name="書卷 (垂直) 201"/>
              <p:cNvSpPr/>
              <p:nvPr/>
            </p:nvSpPr>
            <p:spPr>
              <a:xfrm>
                <a:off x="4380028" y="2316839"/>
                <a:ext cx="396232" cy="591857"/>
              </a:xfrm>
              <a:prstGeom prst="verticalScroll">
                <a:avLst/>
              </a:prstGeom>
              <a:solidFill>
                <a:srgbClr val="FFC000"/>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262157" name="群組 262156"/>
              <p:cNvGrpSpPr/>
              <p:nvPr/>
            </p:nvGrpSpPr>
            <p:grpSpPr>
              <a:xfrm>
                <a:off x="4067944" y="3082279"/>
                <a:ext cx="857652" cy="662634"/>
                <a:chOff x="-5077072" y="7520727"/>
                <a:chExt cx="2590487" cy="2001447"/>
              </a:xfrm>
              <a:solidFill>
                <a:srgbClr val="7030A0"/>
              </a:solidFill>
            </p:grpSpPr>
            <p:grpSp>
              <p:nvGrpSpPr>
                <p:cNvPr id="203" name="群組 202"/>
                <p:cNvGrpSpPr/>
                <p:nvPr/>
              </p:nvGrpSpPr>
              <p:grpSpPr>
                <a:xfrm>
                  <a:off x="-3720619" y="7520727"/>
                  <a:ext cx="1234034" cy="2001447"/>
                  <a:chOff x="-3122181" y="2317152"/>
                  <a:chExt cx="1234034" cy="2001447"/>
                </a:xfrm>
                <a:grpFill/>
              </p:grpSpPr>
              <p:grpSp>
                <p:nvGrpSpPr>
                  <p:cNvPr id="204" name="群組 203"/>
                  <p:cNvGrpSpPr/>
                  <p:nvPr/>
                </p:nvGrpSpPr>
                <p:grpSpPr>
                  <a:xfrm>
                    <a:off x="-3078509" y="2317152"/>
                    <a:ext cx="1190362" cy="2001447"/>
                    <a:chOff x="3457972" y="1196752"/>
                    <a:chExt cx="2895227" cy="4867968"/>
                  </a:xfrm>
                  <a:grpFill/>
                </p:grpSpPr>
                <p:sp>
                  <p:nvSpPr>
                    <p:cNvPr id="206" name="流程圖: 接點 205"/>
                    <p:cNvSpPr/>
                    <p:nvPr/>
                  </p:nvSpPr>
                  <p:spPr>
                    <a:xfrm>
                      <a:off x="4776583" y="1196752"/>
                      <a:ext cx="936104" cy="936104"/>
                    </a:xfrm>
                    <a:prstGeom prst="flowChartConnector">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7" name="圓角矩形 206"/>
                    <p:cNvSpPr/>
                    <p:nvPr/>
                  </p:nvSpPr>
                  <p:spPr>
                    <a:xfrm>
                      <a:off x="4776583" y="2240296"/>
                      <a:ext cx="1123528" cy="1708760"/>
                    </a:xfrm>
                    <a:prstGeom prst="roundRect">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8" name="圓角矩形 207"/>
                    <p:cNvSpPr/>
                    <p:nvPr/>
                  </p:nvSpPr>
                  <p:spPr>
                    <a:xfrm>
                      <a:off x="5410379" y="3544440"/>
                      <a:ext cx="489732" cy="2520280"/>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9" name="圓角矩形 208"/>
                    <p:cNvSpPr/>
                    <p:nvPr/>
                  </p:nvSpPr>
                  <p:spPr>
                    <a:xfrm>
                      <a:off x="4789175" y="3544440"/>
                      <a:ext cx="489732" cy="2520280"/>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0"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11" name="群組 210"/>
                    <p:cNvGrpSpPr/>
                    <p:nvPr/>
                  </p:nvGrpSpPr>
                  <p:grpSpPr>
                    <a:xfrm>
                      <a:off x="3457972" y="2264172"/>
                      <a:ext cx="1591573" cy="453107"/>
                      <a:chOff x="723609" y="2530960"/>
                      <a:chExt cx="1591573" cy="453107"/>
                    </a:xfrm>
                    <a:grpFill/>
                  </p:grpSpPr>
                  <p:sp>
                    <p:nvSpPr>
                      <p:cNvPr id="212" name="圓角矩形 211"/>
                      <p:cNvSpPr/>
                      <p:nvPr/>
                    </p:nvSpPr>
                    <p:spPr>
                      <a:xfrm rot="18736747">
                        <a:off x="1057956" y="2196613"/>
                        <a:ext cx="319220" cy="987913"/>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3" name="圓角矩形 212"/>
                      <p:cNvSpPr/>
                      <p:nvPr/>
                    </p:nvSpPr>
                    <p:spPr>
                      <a:xfrm rot="3984652">
                        <a:off x="1661616" y="2330500"/>
                        <a:ext cx="319220" cy="987913"/>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05" name="圓角矩形 204"/>
                  <p:cNvSpPr/>
                  <p:nvPr/>
                </p:nvSpPr>
                <p:spPr>
                  <a:xfrm rot="2915547">
                    <a:off x="-3171330" y="2588441"/>
                    <a:ext cx="144017" cy="45719"/>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214" name="群組 213"/>
                <p:cNvGrpSpPr/>
                <p:nvPr/>
              </p:nvGrpSpPr>
              <p:grpSpPr>
                <a:xfrm>
                  <a:off x="-5077072" y="7724661"/>
                  <a:ext cx="1456241" cy="1697814"/>
                  <a:chOff x="-5477424" y="2571898"/>
                  <a:chExt cx="1456241" cy="1697814"/>
                </a:xfrm>
                <a:grpFill/>
              </p:grpSpPr>
              <p:sp>
                <p:nvSpPr>
                  <p:cNvPr id="215" name="流程圖: 接點 214"/>
                  <p:cNvSpPr/>
                  <p:nvPr/>
                </p:nvSpPr>
                <p:spPr>
                  <a:xfrm>
                    <a:off x="-4930847" y="2571898"/>
                    <a:ext cx="336237" cy="336237"/>
                  </a:xfrm>
                  <a:prstGeom prst="flowChartConnector">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6" name="圓角矩形 215"/>
                  <p:cNvSpPr/>
                  <p:nvPr/>
                </p:nvSpPr>
                <p:spPr>
                  <a:xfrm>
                    <a:off x="-4972545" y="2954218"/>
                    <a:ext cx="428722" cy="652037"/>
                  </a:xfrm>
                  <a:prstGeom prst="roundRect">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7" name="圓角矩形 216"/>
                  <p:cNvSpPr/>
                  <p:nvPr/>
                </p:nvSpPr>
                <p:spPr>
                  <a:xfrm>
                    <a:off x="-4733338" y="3318505"/>
                    <a:ext cx="184835" cy="951207"/>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8" name="圓角矩形 217"/>
                  <p:cNvSpPr/>
                  <p:nvPr/>
                </p:nvSpPr>
                <p:spPr>
                  <a:xfrm>
                    <a:off x="-4968013" y="3318505"/>
                    <a:ext cx="184836" cy="951207"/>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19" name="群組 218"/>
                  <p:cNvGrpSpPr/>
                  <p:nvPr/>
                </p:nvGrpSpPr>
                <p:grpSpPr>
                  <a:xfrm flipV="1">
                    <a:off x="-5477424" y="3050366"/>
                    <a:ext cx="1456241" cy="244722"/>
                    <a:chOff x="-5477424" y="2761564"/>
                    <a:chExt cx="1456241" cy="244722"/>
                  </a:xfrm>
                  <a:grpFill/>
                </p:grpSpPr>
                <p:sp>
                  <p:nvSpPr>
                    <p:cNvPr id="220" name="圓角矩形 8"/>
                    <p:cNvSpPr/>
                    <p:nvPr/>
                  </p:nvSpPr>
                  <p:spPr>
                    <a:xfrm rot="18586790" flipH="1" flipV="1">
                      <a:off x="-5223994" y="2516163"/>
                      <a:ext cx="236693" cy="74355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21" name="圓角矩形 8"/>
                    <p:cNvSpPr/>
                    <p:nvPr/>
                  </p:nvSpPr>
                  <p:spPr>
                    <a:xfrm rot="3013210" flipV="1">
                      <a:off x="-4511306" y="2508134"/>
                      <a:ext cx="236693" cy="74355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cxnSp>
            <p:nvCxnSpPr>
              <p:cNvPr id="257" name="直線接點 256"/>
              <p:cNvCxnSpPr/>
              <p:nvPr/>
            </p:nvCxnSpPr>
            <p:spPr>
              <a:xfrm>
                <a:off x="4002787" y="3008225"/>
                <a:ext cx="1190010" cy="0"/>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grpSp>
        <p:sp>
          <p:nvSpPr>
            <p:cNvPr id="265" name="矩形 264"/>
            <p:cNvSpPr/>
            <p:nvPr/>
          </p:nvSpPr>
          <p:spPr>
            <a:xfrm>
              <a:off x="6699742" y="4368898"/>
              <a:ext cx="1415772" cy="461665"/>
            </a:xfrm>
            <a:prstGeom prst="rect">
              <a:avLst/>
            </a:prstGeom>
          </p:spPr>
          <p:txBody>
            <a:bodyPr wrap="none">
              <a:spAutoFit/>
            </a:bodyPr>
            <a:lstStyle/>
            <a:p>
              <a:pPr algn="ctr"/>
              <a:r>
                <a:rPr lang="zh-TW" altLang="en-US" sz="2400" b="1">
                  <a:solidFill>
                    <a:schemeClr val="tx1">
                      <a:lumMod val="65000"/>
                      <a:lumOff val="35000"/>
                    </a:schemeClr>
                  </a:solidFill>
                  <a:latin typeface="微軟正黑體" panose="020B0604030504040204" pitchFamily="34" charset="-120"/>
                  <a:ea typeface="微軟正黑體" panose="020B0604030504040204" pitchFamily="34" charset="-120"/>
                </a:rPr>
                <a:t>內容導向</a:t>
              </a:r>
              <a:endParaRPr lang="en-US" altLang="zh-TW" sz="2400" b="1">
                <a:solidFill>
                  <a:schemeClr val="tx1">
                    <a:lumMod val="65000"/>
                    <a:lumOff val="35000"/>
                  </a:schemeClr>
                </a:solidFill>
                <a:latin typeface="微軟正黑體" panose="020B0604030504040204" pitchFamily="34" charset="-120"/>
                <a:ea typeface="微軟正黑體" panose="020B0604030504040204" pitchFamily="34" charset="-120"/>
              </a:endParaRPr>
            </a:p>
          </p:txBody>
        </p:sp>
        <p:cxnSp>
          <p:nvCxnSpPr>
            <p:cNvPr id="104" name="直線接點 103"/>
            <p:cNvCxnSpPr/>
            <p:nvPr/>
          </p:nvCxnSpPr>
          <p:spPr>
            <a:xfrm flipV="1">
              <a:off x="6144482" y="4950947"/>
              <a:ext cx="2509999" cy="2423"/>
            </a:xfrm>
            <a:prstGeom prst="line">
              <a:avLst/>
            </a:prstGeom>
            <a:ln w="381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1" name="群組 10"/>
          <p:cNvGrpSpPr/>
          <p:nvPr/>
        </p:nvGrpSpPr>
        <p:grpSpPr>
          <a:xfrm>
            <a:off x="71541" y="1781652"/>
            <a:ext cx="2389128" cy="4289251"/>
            <a:chOff x="337072" y="2258607"/>
            <a:chExt cx="2915817" cy="4392488"/>
          </a:xfrm>
        </p:grpSpPr>
        <p:sp>
          <p:nvSpPr>
            <p:cNvPr id="97" name="圓角矩形 96"/>
            <p:cNvSpPr/>
            <p:nvPr/>
          </p:nvSpPr>
          <p:spPr>
            <a:xfrm>
              <a:off x="337072" y="2258607"/>
              <a:ext cx="2915817" cy="4392488"/>
            </a:xfrm>
            <a:prstGeom prst="roundRect">
              <a:avLst>
                <a:gd name="adj" fmla="val 3996"/>
              </a:avLst>
            </a:prstGeom>
            <a:solidFill>
              <a:srgbClr val="F9F9F9"/>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9" name="圓角化同側角落矩形 98"/>
            <p:cNvSpPr/>
            <p:nvPr/>
          </p:nvSpPr>
          <p:spPr>
            <a:xfrm>
              <a:off x="345617" y="2269581"/>
              <a:ext cx="2900985" cy="1929474"/>
            </a:xfrm>
            <a:prstGeom prst="round2SameRect">
              <a:avLst>
                <a:gd name="adj1" fmla="val 5537"/>
                <a:gd name="adj2" fmla="val 0"/>
              </a:avLst>
            </a:prstGeom>
            <a:solidFill>
              <a:srgbClr val="00B0F0"/>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01165" y="5131795"/>
              <a:ext cx="2646434" cy="1323439"/>
            </a:xfrm>
            <a:prstGeom prst="rect">
              <a:avLst/>
            </a:prstGeom>
          </p:spPr>
          <p:txBody>
            <a:bodyPr wrap="square">
              <a:spAutoFit/>
            </a:bodyPr>
            <a:lstStyle/>
            <a:p>
              <a:r>
                <a:rPr lang="zh-TW" altLang="en-US" sz="2000">
                  <a:solidFill>
                    <a:schemeClr val="tx1">
                      <a:lumMod val="65000"/>
                      <a:lumOff val="35000"/>
                    </a:schemeClr>
                  </a:solidFill>
                  <a:latin typeface="微軟正黑體" panose="020B0604030504040204" pitchFamily="34" charset="-120"/>
                  <a:ea typeface="微軟正黑體" panose="020B0604030504040204" pitchFamily="34" charset="-120"/>
                </a:rPr>
                <a:t>教師是教學權威，</a:t>
              </a:r>
            </a:p>
            <a:p>
              <a:r>
                <a:rPr lang="zh-TW" altLang="en-US" sz="2000">
                  <a:solidFill>
                    <a:schemeClr val="tx1">
                      <a:lumMod val="65000"/>
                      <a:lumOff val="35000"/>
                    </a:schemeClr>
                  </a:solidFill>
                  <a:latin typeface="微軟正黑體" panose="020B0604030504040204" pitchFamily="34" charset="-120"/>
                  <a:ea typeface="微軟正黑體" panose="020B0604030504040204" pitchFamily="34" charset="-120"/>
                </a:rPr>
                <a:t>教學過程中，以教師的講授為主，較少與學生互動</a:t>
              </a:r>
            </a:p>
          </p:txBody>
        </p:sp>
        <p:grpSp>
          <p:nvGrpSpPr>
            <p:cNvPr id="5" name="群組 4"/>
            <p:cNvGrpSpPr/>
            <p:nvPr/>
          </p:nvGrpSpPr>
          <p:grpSpPr>
            <a:xfrm>
              <a:off x="1080007" y="2422786"/>
              <a:ext cx="1190010" cy="1653390"/>
              <a:chOff x="971600" y="2132856"/>
              <a:chExt cx="1190010" cy="1653390"/>
            </a:xfrm>
          </p:grpSpPr>
          <p:sp>
            <p:nvSpPr>
              <p:cNvPr id="262153" name="圓角化同側角落矩形 262152"/>
              <p:cNvSpPr/>
              <p:nvPr/>
            </p:nvSpPr>
            <p:spPr>
              <a:xfrm>
                <a:off x="992005" y="2132856"/>
                <a:ext cx="1169605" cy="1653390"/>
              </a:xfrm>
              <a:prstGeom prst="round2SameRect">
                <a:avLst>
                  <a:gd name="adj1" fmla="val 50000"/>
                  <a:gd name="adj2" fmla="val 0"/>
                </a:avLst>
              </a:prstGeom>
              <a:solidFill>
                <a:schemeClr val="bg1">
                  <a:lumMod val="95000"/>
                </a:schemeClr>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262156" name="群組 262155"/>
              <p:cNvGrpSpPr/>
              <p:nvPr/>
            </p:nvGrpSpPr>
            <p:grpSpPr>
              <a:xfrm>
                <a:off x="1137999" y="3139700"/>
                <a:ext cx="839164" cy="558452"/>
                <a:chOff x="-4782505" y="2760533"/>
                <a:chExt cx="2554366" cy="1699897"/>
              </a:xfrm>
              <a:solidFill>
                <a:srgbClr val="7030A0"/>
              </a:solidFill>
            </p:grpSpPr>
            <p:grpSp>
              <p:nvGrpSpPr>
                <p:cNvPr id="262152" name="群組 262151"/>
                <p:cNvGrpSpPr/>
                <p:nvPr/>
              </p:nvGrpSpPr>
              <p:grpSpPr>
                <a:xfrm>
                  <a:off x="-4782505" y="2760533"/>
                  <a:ext cx="1456241" cy="1697814"/>
                  <a:chOff x="-5477424" y="2571898"/>
                  <a:chExt cx="1456241" cy="1697814"/>
                </a:xfrm>
                <a:grpFill/>
              </p:grpSpPr>
              <p:sp>
                <p:nvSpPr>
                  <p:cNvPr id="171" name="流程圖: 接點 170"/>
                  <p:cNvSpPr/>
                  <p:nvPr/>
                </p:nvSpPr>
                <p:spPr>
                  <a:xfrm>
                    <a:off x="-4930847" y="2571898"/>
                    <a:ext cx="336237" cy="336237"/>
                  </a:xfrm>
                  <a:prstGeom prst="flowChartConnector">
                    <a:avLst/>
                  </a:pr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2" name="圓角矩形 171"/>
                  <p:cNvSpPr/>
                  <p:nvPr/>
                </p:nvSpPr>
                <p:spPr>
                  <a:xfrm>
                    <a:off x="-4972545" y="2954218"/>
                    <a:ext cx="428722" cy="652037"/>
                  </a:xfrm>
                  <a:prstGeom prst="roundRect">
                    <a:avLst/>
                  </a:pr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3" name="圓角矩形 172"/>
                  <p:cNvSpPr/>
                  <p:nvPr/>
                </p:nvSpPr>
                <p:spPr>
                  <a:xfrm>
                    <a:off x="-4733338" y="3318505"/>
                    <a:ext cx="184835" cy="951207"/>
                  </a:xfrm>
                  <a:prstGeom prst="roundRect">
                    <a:avLst>
                      <a:gd name="adj" fmla="val 50000"/>
                    </a:avLst>
                  </a:pr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4" name="圓角矩形 173"/>
                  <p:cNvSpPr/>
                  <p:nvPr/>
                </p:nvSpPr>
                <p:spPr>
                  <a:xfrm>
                    <a:off x="-4968013" y="3318505"/>
                    <a:ext cx="184836" cy="951207"/>
                  </a:xfrm>
                  <a:prstGeom prst="roundRect">
                    <a:avLst>
                      <a:gd name="adj" fmla="val 50000"/>
                    </a:avLst>
                  </a:pr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62151" name="群組 262150"/>
                  <p:cNvGrpSpPr/>
                  <p:nvPr/>
                </p:nvGrpSpPr>
                <p:grpSpPr>
                  <a:xfrm flipV="1">
                    <a:off x="-5477424" y="3050366"/>
                    <a:ext cx="1456241" cy="244722"/>
                    <a:chOff x="-5477424" y="2761564"/>
                    <a:chExt cx="1456241" cy="244722"/>
                  </a:xfrm>
                  <a:grpFill/>
                </p:grpSpPr>
                <p:sp>
                  <p:nvSpPr>
                    <p:cNvPr id="175" name="圓角矩形 8"/>
                    <p:cNvSpPr/>
                    <p:nvPr/>
                  </p:nvSpPr>
                  <p:spPr>
                    <a:xfrm rot="18586790" flipH="1" flipV="1">
                      <a:off x="-5223994" y="2516163"/>
                      <a:ext cx="236693" cy="74355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6" name="圓角矩形 8"/>
                    <p:cNvSpPr/>
                    <p:nvPr/>
                  </p:nvSpPr>
                  <p:spPr>
                    <a:xfrm rot="3013210" flipV="1">
                      <a:off x="-4511306" y="2508134"/>
                      <a:ext cx="236693" cy="74355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62146" name="書卷 (垂直) 262145"/>
                <p:cNvSpPr/>
                <p:nvPr/>
              </p:nvSpPr>
              <p:spPr>
                <a:xfrm>
                  <a:off x="-3325963" y="2820595"/>
                  <a:ext cx="1097824" cy="1639835"/>
                </a:xfrm>
                <a:prstGeom prst="verticalScroll">
                  <a:avLst/>
                </a:prstGeom>
                <a:solidFill>
                  <a:schemeClr val="bg1">
                    <a:lumMod val="75000"/>
                  </a:schemeClr>
                </a:solidFill>
                <a:ln>
                  <a:solidFill>
                    <a:schemeClr val="bg1">
                      <a:lumMod val="8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262148" name="群組 262147"/>
              <p:cNvGrpSpPr/>
              <p:nvPr/>
            </p:nvGrpSpPr>
            <p:grpSpPr>
              <a:xfrm>
                <a:off x="1287794" y="2248536"/>
                <a:ext cx="445393" cy="722371"/>
                <a:chOff x="-3122181" y="2317152"/>
                <a:chExt cx="1234034" cy="2001447"/>
              </a:xfrm>
              <a:solidFill>
                <a:srgbClr val="00B0F0"/>
              </a:solidFill>
            </p:grpSpPr>
            <p:grpSp>
              <p:nvGrpSpPr>
                <p:cNvPr id="33" name="群組 32"/>
                <p:cNvGrpSpPr/>
                <p:nvPr/>
              </p:nvGrpSpPr>
              <p:grpSpPr>
                <a:xfrm>
                  <a:off x="-3078509" y="2317152"/>
                  <a:ext cx="1190362" cy="2001447"/>
                  <a:chOff x="3457972" y="1196752"/>
                  <a:chExt cx="2895227" cy="4867968"/>
                </a:xfrm>
                <a:grpFill/>
              </p:grpSpPr>
              <p:sp>
                <p:nvSpPr>
                  <p:cNvPr id="34" name="流程圖: 接點 33"/>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5" name="圓角矩形 34"/>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6" name="圓角矩形 35"/>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7" name="圓角矩形 36"/>
                  <p:cNvSpPr/>
                  <p:nvPr/>
                </p:nvSpPr>
                <p:spPr>
                  <a:xfrm>
                    <a:off x="4789175"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8"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39" name="群組 38"/>
                  <p:cNvGrpSpPr/>
                  <p:nvPr/>
                </p:nvGrpSpPr>
                <p:grpSpPr>
                  <a:xfrm>
                    <a:off x="3457972" y="2264172"/>
                    <a:ext cx="1591573" cy="453107"/>
                    <a:chOff x="723609" y="2530960"/>
                    <a:chExt cx="1591573" cy="453107"/>
                  </a:xfrm>
                  <a:grpFill/>
                </p:grpSpPr>
                <p:sp>
                  <p:nvSpPr>
                    <p:cNvPr id="40" name="圓角矩形 39"/>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1" name="圓角矩形 40"/>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62147" name="圓角矩形 262146"/>
                <p:cNvSpPr/>
                <p:nvPr/>
              </p:nvSpPr>
              <p:spPr>
                <a:xfrm rot="2915547">
                  <a:off x="-3171330" y="2588441"/>
                  <a:ext cx="144017" cy="45719"/>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cxnSp>
            <p:nvCxnSpPr>
              <p:cNvPr id="262159" name="直線接點 262158"/>
              <p:cNvCxnSpPr/>
              <p:nvPr/>
            </p:nvCxnSpPr>
            <p:spPr>
              <a:xfrm>
                <a:off x="971600" y="3057722"/>
                <a:ext cx="1190010" cy="0"/>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grpSp>
        <p:sp>
          <p:nvSpPr>
            <p:cNvPr id="262172" name="矩形 262171"/>
            <p:cNvSpPr/>
            <p:nvPr/>
          </p:nvSpPr>
          <p:spPr>
            <a:xfrm>
              <a:off x="1010021" y="4368898"/>
              <a:ext cx="1415772" cy="461665"/>
            </a:xfrm>
            <a:prstGeom prst="rect">
              <a:avLst/>
            </a:prstGeom>
          </p:spPr>
          <p:txBody>
            <a:bodyPr wrap="none">
              <a:spAutoFit/>
            </a:bodyPr>
            <a:lstStyle/>
            <a:p>
              <a:pPr algn="ctr"/>
              <a:r>
                <a:rPr lang="zh-TW" altLang="en-US" sz="2400" b="1">
                  <a:solidFill>
                    <a:schemeClr val="tx1">
                      <a:lumMod val="65000"/>
                      <a:lumOff val="35000"/>
                    </a:schemeClr>
                  </a:solidFill>
                  <a:latin typeface="微軟正黑體" panose="020B0604030504040204" pitchFamily="34" charset="-120"/>
                  <a:ea typeface="微軟正黑體" panose="020B0604030504040204" pitchFamily="34" charset="-120"/>
                </a:rPr>
                <a:t>傳統導向</a:t>
              </a:r>
              <a:endParaRPr lang="en-US" altLang="zh-TW" sz="2400" b="1">
                <a:solidFill>
                  <a:schemeClr val="tx1">
                    <a:lumMod val="65000"/>
                    <a:lumOff val="35000"/>
                  </a:schemeClr>
                </a:solidFill>
                <a:latin typeface="微軟正黑體" panose="020B0604030504040204" pitchFamily="34" charset="-120"/>
                <a:ea typeface="微軟正黑體" panose="020B0604030504040204" pitchFamily="34" charset="-120"/>
              </a:endParaRPr>
            </a:p>
          </p:txBody>
        </p:sp>
        <p:cxnSp>
          <p:nvCxnSpPr>
            <p:cNvPr id="103" name="直線接點 102"/>
            <p:cNvCxnSpPr/>
            <p:nvPr/>
          </p:nvCxnSpPr>
          <p:spPr>
            <a:xfrm flipV="1">
              <a:off x="402053" y="4946497"/>
              <a:ext cx="2509999" cy="2423"/>
            </a:xfrm>
            <a:prstGeom prst="line">
              <a:avLst/>
            </a:prstGeom>
            <a:ln w="381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22</a:t>
            </a:fld>
            <a:endParaRPr lang="zh-TW" altLang="en-US"/>
          </a:p>
        </p:txBody>
      </p:sp>
      <p:sp>
        <p:nvSpPr>
          <p:cNvPr id="98" name="標題 2"/>
          <p:cNvSpPr txBox="1">
            <a:spLocks/>
          </p:cNvSpPr>
          <p:nvPr/>
        </p:nvSpPr>
        <p:spPr bwMode="auto">
          <a:xfrm>
            <a:off x="766763" y="192161"/>
            <a:ext cx="7909693"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en-US" altLang="zh-TW" sz="3600" b="1" dirty="0" smtClean="0">
                <a:solidFill>
                  <a:schemeClr val="bg1"/>
                </a:solidFill>
                <a:cs typeface="Times New Roman" pitchFamily="18" charset="0"/>
              </a:rPr>
              <a:t>4.2</a:t>
            </a:r>
            <a:r>
              <a:rPr kumimoji="0" lang="zh-TW" altLang="en-US" sz="3600" b="1" dirty="0" smtClean="0">
                <a:solidFill>
                  <a:schemeClr val="bg1"/>
                </a:solidFill>
                <a:cs typeface="Times New Roman" pitchFamily="18" charset="0"/>
              </a:rPr>
              <a:t>  素養</a:t>
            </a:r>
            <a:r>
              <a:rPr kumimoji="0" lang="zh-TW" altLang="en-US" sz="3600" b="1" smtClean="0">
                <a:solidFill>
                  <a:schemeClr val="bg1"/>
                </a:solidFill>
                <a:cs typeface="Times New Roman" pitchFamily="18" charset="0"/>
              </a:rPr>
              <a:t>教學</a:t>
            </a:r>
            <a:r>
              <a:rPr kumimoji="0" lang="en-US" altLang="zh-TW" sz="3600" b="1" smtClean="0">
                <a:solidFill>
                  <a:schemeClr val="bg1"/>
                </a:solidFill>
                <a:cs typeface="Times New Roman" pitchFamily="18" charset="0"/>
              </a:rPr>
              <a:t>-</a:t>
            </a:r>
            <a:r>
              <a:rPr kumimoji="0" lang="zh-TW" altLang="en-US" sz="3600" b="1">
                <a:solidFill>
                  <a:schemeClr val="bg1"/>
                </a:solidFill>
                <a:cs typeface="Times New Roman" pitchFamily="18" charset="0"/>
              </a:rPr>
              <a:t>教師教學的</a:t>
            </a:r>
            <a:r>
              <a:rPr kumimoji="0" lang="zh-TW" altLang="en-US" sz="3600" b="1" smtClean="0">
                <a:solidFill>
                  <a:schemeClr val="bg1"/>
                </a:solidFill>
                <a:cs typeface="Times New Roman" pitchFamily="18" charset="0"/>
              </a:rPr>
              <a:t>改變</a:t>
            </a:r>
            <a:endParaRPr kumimoji="0" lang="zh-TW" altLang="en-US" sz="3600" b="1">
              <a:solidFill>
                <a:schemeClr val="bg1"/>
              </a:solidFill>
              <a:cs typeface="Times New Roman" pitchFamily="18" charset="0"/>
            </a:endParaRPr>
          </a:p>
        </p:txBody>
      </p:sp>
      <p:sp>
        <p:nvSpPr>
          <p:cNvPr id="101" name="文字方塊 100"/>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3E5F5"/>
                </a:solidFill>
              </a:rPr>
              <a:t>5-1-2.1</a:t>
            </a:r>
            <a:r>
              <a:rPr lang="zh-TW" altLang="en-US" sz="1200">
                <a:solidFill>
                  <a:srgbClr val="F3E5F5"/>
                </a:solidFill>
              </a:rPr>
              <a:t>   </a:t>
            </a:r>
            <a:r>
              <a:rPr lang="en-US" altLang="zh-TW" sz="1200">
                <a:solidFill>
                  <a:srgbClr val="F3E5F5"/>
                </a:solidFill>
              </a:rPr>
              <a:t>/</a:t>
            </a:r>
            <a:r>
              <a:rPr lang="zh-TW" altLang="en-US" sz="1200">
                <a:solidFill>
                  <a:srgbClr val="F3E5F5"/>
                </a:solidFill>
              </a:rPr>
              <a:t> </a:t>
            </a:r>
          </a:p>
        </p:txBody>
      </p:sp>
      <p:grpSp>
        <p:nvGrpSpPr>
          <p:cNvPr id="13" name="群組 12"/>
          <p:cNvGrpSpPr/>
          <p:nvPr/>
        </p:nvGrpSpPr>
        <p:grpSpPr>
          <a:xfrm>
            <a:off x="4884027" y="1157843"/>
            <a:ext cx="4245925" cy="5626552"/>
            <a:chOff x="3011164" y="2132857"/>
            <a:chExt cx="3081657" cy="4612305"/>
          </a:xfrm>
        </p:grpSpPr>
        <p:sp>
          <p:nvSpPr>
            <p:cNvPr id="2" name="圓角矩形 1"/>
            <p:cNvSpPr/>
            <p:nvPr/>
          </p:nvSpPr>
          <p:spPr>
            <a:xfrm>
              <a:off x="3011164" y="2132857"/>
              <a:ext cx="3061736" cy="4612305"/>
            </a:xfrm>
            <a:prstGeom prst="roundRect">
              <a:avLst>
                <a:gd name="adj" fmla="val 3996"/>
              </a:avLst>
            </a:prstGeom>
            <a:solidFill>
              <a:schemeClr val="bg1"/>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5" name="矩形 14"/>
            <p:cNvSpPr/>
            <p:nvPr/>
          </p:nvSpPr>
          <p:spPr>
            <a:xfrm>
              <a:off x="3330472" y="5032250"/>
              <a:ext cx="2618120" cy="1060082"/>
            </a:xfrm>
            <a:prstGeom prst="rect">
              <a:avLst/>
            </a:prstGeom>
          </p:spPr>
          <p:txBody>
            <a:bodyPr wrap="square">
              <a:spAutoFit/>
            </a:bodyPr>
            <a:lstStyle/>
            <a:p>
              <a:r>
                <a:rPr lang="zh-TW" altLang="en-US" sz="3200" b="1">
                  <a:latin typeface="微軟正黑體" panose="020B0604030504040204" pitchFamily="34" charset="-120"/>
                  <a:ea typeface="微軟正黑體" panose="020B0604030504040204" pitchFamily="34" charset="-120"/>
                </a:rPr>
                <a:t>學生為學習主體，</a:t>
              </a:r>
              <a:r>
                <a:rPr lang="en-US" altLang="zh-TW" sz="3200" b="1">
                  <a:latin typeface="微軟正黑體" panose="020B0604030504040204" pitchFamily="34" charset="-120"/>
                  <a:ea typeface="微軟正黑體" panose="020B0604030504040204" pitchFamily="34" charset="-120"/>
                </a:rPr>
                <a:t/>
              </a:r>
              <a:br>
                <a:rPr lang="en-US" altLang="zh-TW" sz="3200" b="1">
                  <a:latin typeface="微軟正黑體" panose="020B0604030504040204" pitchFamily="34" charset="-120"/>
                  <a:ea typeface="微軟正黑體" panose="020B0604030504040204" pitchFamily="34" charset="-120"/>
                </a:rPr>
              </a:br>
              <a:r>
                <a:rPr lang="zh-TW" altLang="en-US" sz="3200" b="1">
                  <a:latin typeface="微軟正黑體" panose="020B0604030504040204" pitchFamily="34" charset="-120"/>
                  <a:ea typeface="微軟正黑體" panose="020B0604030504040204" pitchFamily="34" charset="-120"/>
                </a:rPr>
                <a:t>以全人養成為理念，素養導向是能力導向的升級進化版</a:t>
              </a:r>
            </a:p>
          </p:txBody>
        </p:sp>
        <p:sp>
          <p:nvSpPr>
            <p:cNvPr id="266" name="矩形 265"/>
            <p:cNvSpPr/>
            <p:nvPr/>
          </p:nvSpPr>
          <p:spPr>
            <a:xfrm>
              <a:off x="3841580" y="4529824"/>
              <a:ext cx="1415772" cy="461665"/>
            </a:xfrm>
            <a:prstGeom prst="rect">
              <a:avLst/>
            </a:prstGeom>
          </p:spPr>
          <p:txBody>
            <a:bodyPr wrap="none">
              <a:spAutoFit/>
            </a:bodyPr>
            <a:lstStyle/>
            <a:p>
              <a:pPr algn="ctr"/>
              <a:r>
                <a:rPr lang="zh-TW" altLang="en-US" sz="2400" b="1">
                  <a:latin typeface="微軟正黑體" panose="020B0604030504040204" pitchFamily="34" charset="-120"/>
                  <a:ea typeface="微軟正黑體" panose="020B0604030504040204" pitchFamily="34" charset="-120"/>
                </a:rPr>
                <a:t>素養導向</a:t>
              </a:r>
              <a:endParaRPr lang="en-US" altLang="zh-TW" sz="2400" b="1">
                <a:latin typeface="微軟正黑體" panose="020B0604030504040204" pitchFamily="34" charset="-120"/>
                <a:ea typeface="微軟正黑體" panose="020B0604030504040204" pitchFamily="34" charset="-120"/>
              </a:endParaRPr>
            </a:p>
          </p:txBody>
        </p:sp>
        <p:sp>
          <p:nvSpPr>
            <p:cNvPr id="3" name="圓角化同側角落矩形 2"/>
            <p:cNvSpPr/>
            <p:nvPr/>
          </p:nvSpPr>
          <p:spPr>
            <a:xfrm>
              <a:off x="3029598" y="2142873"/>
              <a:ext cx="3063223" cy="2235960"/>
            </a:xfrm>
            <a:prstGeom prst="round2SameRect">
              <a:avLst>
                <a:gd name="adj1" fmla="val 5537"/>
                <a:gd name="adj2" fmla="val 0"/>
              </a:avLst>
            </a:prstGeom>
            <a:solidFill>
              <a:srgbClr val="FF0066"/>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8" name="群組 7"/>
            <p:cNvGrpSpPr/>
            <p:nvPr/>
          </p:nvGrpSpPr>
          <p:grpSpPr>
            <a:xfrm>
              <a:off x="3776363" y="2581983"/>
              <a:ext cx="1531338" cy="1531338"/>
              <a:chOff x="6588224" y="2260697"/>
              <a:chExt cx="1531338" cy="1531338"/>
            </a:xfrm>
          </p:grpSpPr>
          <p:sp>
            <p:nvSpPr>
              <p:cNvPr id="262155" name="橢圓 262154"/>
              <p:cNvSpPr/>
              <p:nvPr/>
            </p:nvSpPr>
            <p:spPr>
              <a:xfrm>
                <a:off x="6588224" y="2260697"/>
                <a:ext cx="1531338" cy="1531338"/>
              </a:xfrm>
              <a:prstGeom prst="ellipse">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23" name="書卷 (垂直) 222"/>
              <p:cNvSpPr/>
              <p:nvPr/>
            </p:nvSpPr>
            <p:spPr>
              <a:xfrm rot="16200000" flipH="1">
                <a:off x="7013704" y="3002551"/>
                <a:ext cx="396232" cy="591857"/>
              </a:xfrm>
              <a:prstGeom prst="verticalScroll">
                <a:avLst/>
              </a:prstGeom>
              <a:solidFill>
                <a:srgbClr val="FFC000"/>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262150" name="群組 262149"/>
              <p:cNvGrpSpPr/>
              <p:nvPr/>
            </p:nvGrpSpPr>
            <p:grpSpPr>
              <a:xfrm>
                <a:off x="7004875" y="2492324"/>
                <a:ext cx="525593" cy="612783"/>
                <a:chOff x="-1860416" y="2342383"/>
                <a:chExt cx="1557622" cy="1816014"/>
              </a:xfrm>
              <a:solidFill>
                <a:srgbClr val="FF0000"/>
              </a:solidFill>
            </p:grpSpPr>
            <p:sp>
              <p:nvSpPr>
                <p:cNvPr id="66" name="流程圖: 接點 65"/>
                <p:cNvSpPr/>
                <p:nvPr/>
              </p:nvSpPr>
              <p:spPr>
                <a:xfrm>
                  <a:off x="-1275788" y="2342383"/>
                  <a:ext cx="359645" cy="35964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320389" y="2751320"/>
                  <a:ext cx="458569" cy="697431"/>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64528" y="3140968"/>
                  <a:ext cx="197703" cy="1017429"/>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315541" y="3140968"/>
                  <a:ext cx="197704" cy="1017429"/>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18586790" flipH="1" flipV="1">
                  <a:off x="-1589343" y="2282768"/>
                  <a:ext cx="253171" cy="795318"/>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3013210" flipV="1">
                  <a:off x="-827039" y="2274180"/>
                  <a:ext cx="253171" cy="795318"/>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236" name="群組 235"/>
              <p:cNvGrpSpPr/>
              <p:nvPr/>
            </p:nvGrpSpPr>
            <p:grpSpPr>
              <a:xfrm>
                <a:off x="7387975" y="2785075"/>
                <a:ext cx="445393" cy="722371"/>
                <a:chOff x="-3122181" y="2317152"/>
                <a:chExt cx="1234034" cy="2001447"/>
              </a:xfrm>
              <a:solidFill>
                <a:srgbClr val="00B0F0"/>
              </a:solidFill>
            </p:grpSpPr>
            <p:grpSp>
              <p:nvGrpSpPr>
                <p:cNvPr id="237" name="群組 236"/>
                <p:cNvGrpSpPr/>
                <p:nvPr/>
              </p:nvGrpSpPr>
              <p:grpSpPr>
                <a:xfrm>
                  <a:off x="-3078509" y="2317152"/>
                  <a:ext cx="1190362" cy="2001447"/>
                  <a:chOff x="3457972" y="1196752"/>
                  <a:chExt cx="2895227" cy="4867968"/>
                </a:xfrm>
                <a:grpFill/>
              </p:grpSpPr>
              <p:sp>
                <p:nvSpPr>
                  <p:cNvPr id="239" name="流程圖: 接點 238"/>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0" name="圓角矩形 239"/>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1" name="圓角矩形 240"/>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2" name="圓角矩形 241"/>
                  <p:cNvSpPr/>
                  <p:nvPr/>
                </p:nvSpPr>
                <p:spPr>
                  <a:xfrm>
                    <a:off x="4789175"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3"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44" name="群組 243"/>
                  <p:cNvGrpSpPr/>
                  <p:nvPr/>
                </p:nvGrpSpPr>
                <p:grpSpPr>
                  <a:xfrm>
                    <a:off x="3457972" y="2264172"/>
                    <a:ext cx="1591573" cy="453107"/>
                    <a:chOff x="723609" y="2530960"/>
                    <a:chExt cx="1591573" cy="453107"/>
                  </a:xfrm>
                  <a:grpFill/>
                </p:grpSpPr>
                <p:sp>
                  <p:nvSpPr>
                    <p:cNvPr id="245" name="圓角矩形 244"/>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6" name="圓角矩形 245"/>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38" name="圓角矩形 237"/>
                <p:cNvSpPr/>
                <p:nvPr/>
              </p:nvSpPr>
              <p:spPr>
                <a:xfrm rot="2915547">
                  <a:off x="-3171330" y="2588441"/>
                  <a:ext cx="144017" cy="45719"/>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262170" name="橢圓 262169"/>
              <p:cNvSpPr/>
              <p:nvPr/>
            </p:nvSpPr>
            <p:spPr>
              <a:xfrm>
                <a:off x="6678334" y="2339249"/>
                <a:ext cx="1351117" cy="1351117"/>
              </a:xfrm>
              <a:prstGeom prst="ellipse">
                <a:avLst/>
              </a:prstGeom>
              <a:noFill/>
              <a:ln w="28575">
                <a:solidFill>
                  <a:srgbClr val="C198E0"/>
                </a:solidFill>
                <a:prstDash val="dashDo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cxnSp>
          <p:nvCxnSpPr>
            <p:cNvPr id="9" name="直線接點 8"/>
            <p:cNvCxnSpPr/>
            <p:nvPr/>
          </p:nvCxnSpPr>
          <p:spPr>
            <a:xfrm flipV="1">
              <a:off x="3219458" y="4969350"/>
              <a:ext cx="2509999" cy="2423"/>
            </a:xfrm>
            <a:prstGeom prst="line">
              <a:avLst/>
            </a:prstGeom>
            <a:ln w="381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02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群組 105"/>
          <p:cNvGrpSpPr/>
          <p:nvPr/>
        </p:nvGrpSpPr>
        <p:grpSpPr>
          <a:xfrm>
            <a:off x="3161896" y="1446077"/>
            <a:ext cx="5276760" cy="5208722"/>
            <a:chOff x="1043608" y="1412776"/>
            <a:chExt cx="5276760" cy="5208722"/>
          </a:xfrm>
        </p:grpSpPr>
        <p:pic>
          <p:nvPicPr>
            <p:cNvPr id="107" name="圖片 10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3608" y="1412776"/>
              <a:ext cx="5276760" cy="5208722"/>
            </a:xfrm>
            <a:prstGeom prst="rect">
              <a:avLst/>
            </a:prstGeom>
          </p:spPr>
        </p:pic>
        <p:sp>
          <p:nvSpPr>
            <p:cNvPr id="108" name="橢圓 107"/>
            <p:cNvSpPr/>
            <p:nvPr/>
          </p:nvSpPr>
          <p:spPr>
            <a:xfrm>
              <a:off x="1233716" y="1568865"/>
              <a:ext cx="4896544" cy="4896544"/>
            </a:xfrm>
            <a:prstGeom prst="ellipse">
              <a:avLst/>
            </a:prstGeom>
            <a:solidFill>
              <a:schemeClr val="bg1"/>
            </a:solidFill>
            <a:ln w="38100" cap="rnd">
              <a:solidFill>
                <a:schemeClr val="bg1"/>
              </a:solidFill>
            </a:ln>
          </p:spPr>
          <p:txBody>
            <a:bodyPr rtlCol="0" anchor="ctr"/>
            <a:lstStyle/>
            <a:p>
              <a:pPr algn="ctr"/>
              <a:endParaRPr lang="zh-TW" altLang="en-US"/>
            </a:p>
          </p:txBody>
        </p:sp>
      </p:grpSp>
      <p:sp>
        <p:nvSpPr>
          <p:cNvPr id="49" name="矩形 48"/>
          <p:cNvSpPr/>
          <p:nvPr/>
        </p:nvSpPr>
        <p:spPr>
          <a:xfrm rot="19643571">
            <a:off x="3712605" y="1759003"/>
            <a:ext cx="1395339" cy="483936"/>
          </a:xfrm>
          <a:prstGeom prst="rect">
            <a:avLst/>
          </a:prstGeom>
          <a:noFill/>
        </p:spPr>
        <p:txBody>
          <a:bodyPr wrap="none" lIns="91440" tIns="45720" rIns="91440" bIns="45720">
            <a:prstTxWarp prst="textArchUp">
              <a:avLst>
                <a:gd name="adj" fmla="val 10689631"/>
              </a:avLst>
            </a:prstTxWarp>
            <a:spAutoFit/>
          </a:bodyPr>
          <a:lstStyle/>
          <a:p>
            <a:pPr algn="ctr" eaLnBrk="1" fontAlgn="auto" hangingPunct="1">
              <a:spcBef>
                <a:spcPts val="0"/>
              </a:spcBef>
              <a:spcAft>
                <a:spcPts val="0"/>
              </a:spcAft>
            </a:pPr>
            <a:r>
              <a:rPr kumimoji="0" lang="zh-TW" altLang="en-US" sz="2000" b="1">
                <a:solidFill>
                  <a:srgbClr val="1E88E5"/>
                </a:solidFill>
                <a:latin typeface="Microsoft JhengHei" charset="-120"/>
                <a:ea typeface="Microsoft JhengHei" charset="-120"/>
                <a:cs typeface="Microsoft JhengHei" charset="-120"/>
              </a:rPr>
              <a:t>生活情境</a:t>
            </a:r>
            <a:endParaRPr kumimoji="0" lang="zh-TW" altLang="en-US" sz="2000" b="1" dirty="0">
              <a:solidFill>
                <a:srgbClr val="1E88E5"/>
              </a:solidFill>
              <a:latin typeface="Microsoft JhengHei" charset="-120"/>
              <a:ea typeface="Microsoft JhengHei" charset="-120"/>
              <a:cs typeface="Microsoft JhengHei" charset="-120"/>
            </a:endParaRPr>
          </a:p>
        </p:txBody>
      </p:sp>
      <p:sp>
        <p:nvSpPr>
          <p:cNvPr id="52" name="矩形 51"/>
          <p:cNvSpPr/>
          <p:nvPr/>
        </p:nvSpPr>
        <p:spPr>
          <a:xfrm rot="13918675">
            <a:off x="3219479" y="5456349"/>
            <a:ext cx="1395339" cy="483936"/>
          </a:xfrm>
          <a:prstGeom prst="rect">
            <a:avLst/>
          </a:prstGeom>
          <a:noFill/>
        </p:spPr>
        <p:txBody>
          <a:bodyPr wrap="none" lIns="91440" tIns="45720" rIns="91440" bIns="45720">
            <a:prstTxWarp prst="textArchUp">
              <a:avLst>
                <a:gd name="adj" fmla="val 10689631"/>
              </a:avLst>
            </a:prstTxWarp>
            <a:spAutoFit/>
          </a:bodyPr>
          <a:lstStyle/>
          <a:p>
            <a:pPr algn="ctr" eaLnBrk="1" fontAlgn="auto" hangingPunct="1">
              <a:spcBef>
                <a:spcPts val="0"/>
              </a:spcBef>
              <a:spcAft>
                <a:spcPts val="0"/>
              </a:spcAft>
            </a:pPr>
            <a:r>
              <a:rPr kumimoji="0" lang="zh-TW" altLang="en-US" sz="2000" b="1">
                <a:solidFill>
                  <a:srgbClr val="D81B60"/>
                </a:solidFill>
                <a:latin typeface="Microsoft JhengHei" charset="-120"/>
                <a:ea typeface="Microsoft JhengHei" charset="-120"/>
                <a:cs typeface="Microsoft JhengHei" charset="-120"/>
              </a:rPr>
              <a:t>生活情境</a:t>
            </a:r>
            <a:endParaRPr kumimoji="0" lang="zh-TW" altLang="en-US" sz="2000" b="1" dirty="0">
              <a:solidFill>
                <a:srgbClr val="D81B60"/>
              </a:solidFill>
              <a:latin typeface="Microsoft JhengHei" charset="-120"/>
              <a:ea typeface="Microsoft JhengHei" charset="-120"/>
              <a:cs typeface="Microsoft JhengHei" charset="-120"/>
            </a:endParaRPr>
          </a:p>
        </p:txBody>
      </p:sp>
      <p:sp>
        <p:nvSpPr>
          <p:cNvPr id="53" name="矩形 52"/>
          <p:cNvSpPr/>
          <p:nvPr/>
        </p:nvSpPr>
        <p:spPr>
          <a:xfrm rot="6163049">
            <a:off x="7658283" y="4299223"/>
            <a:ext cx="1395339" cy="483936"/>
          </a:xfrm>
          <a:prstGeom prst="rect">
            <a:avLst/>
          </a:prstGeom>
          <a:noFill/>
        </p:spPr>
        <p:txBody>
          <a:bodyPr wrap="none" lIns="91440" tIns="45720" rIns="91440" bIns="45720">
            <a:prstTxWarp prst="textArchUp">
              <a:avLst>
                <a:gd name="adj" fmla="val 10689631"/>
              </a:avLst>
            </a:prstTxWarp>
            <a:spAutoFit/>
          </a:bodyPr>
          <a:lstStyle/>
          <a:p>
            <a:pPr algn="ctr" eaLnBrk="1" fontAlgn="auto" hangingPunct="1">
              <a:spcBef>
                <a:spcPts val="0"/>
              </a:spcBef>
              <a:spcAft>
                <a:spcPts val="0"/>
              </a:spcAft>
            </a:pPr>
            <a:r>
              <a:rPr kumimoji="0" lang="zh-TW" altLang="en-US" sz="2000" b="1">
                <a:solidFill>
                  <a:srgbClr val="F57C00"/>
                </a:solidFill>
                <a:latin typeface="Microsoft JhengHei" charset="-120"/>
                <a:ea typeface="Microsoft JhengHei" charset="-120"/>
                <a:cs typeface="Microsoft JhengHei" charset="-120"/>
              </a:rPr>
              <a:t>生活情境</a:t>
            </a:r>
            <a:endParaRPr kumimoji="0" lang="zh-TW" altLang="en-US" sz="2000" b="1" dirty="0">
              <a:solidFill>
                <a:srgbClr val="F57C00"/>
              </a:solidFill>
              <a:latin typeface="Microsoft JhengHei" charset="-120"/>
              <a:ea typeface="Microsoft JhengHei" charset="-120"/>
              <a:cs typeface="Microsoft JhengHei" charset="-120"/>
            </a:endParaRPr>
          </a:p>
        </p:txBody>
      </p:sp>
      <p:pic>
        <p:nvPicPr>
          <p:cNvPr id="65" name="圖片 64"/>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backgroundMark x1="20594" y1="10545" x2="17056" y2="13702"/>
                        <a14:backgroundMark x1="22010" y1="13271" x2="22010" y2="13271"/>
                      </a14:backgroundRemoval>
                    </a14:imgEffect>
                  </a14:imgLayer>
                </a14:imgProps>
              </a:ext>
              <a:ext uri="{28A0092B-C50C-407E-A947-70E740481C1C}">
                <a14:useLocalDpi xmlns:a14="http://schemas.microsoft.com/office/drawing/2010/main"/>
              </a:ext>
            </a:extLst>
          </a:blip>
          <a:stretch>
            <a:fillRect/>
          </a:stretch>
        </p:blipFill>
        <p:spPr>
          <a:xfrm>
            <a:off x="3171911" y="1465696"/>
            <a:ext cx="5276760" cy="5208722"/>
          </a:xfrm>
          <a:prstGeom prst="rect">
            <a:avLst/>
          </a:prstGeom>
        </p:spPr>
      </p:pic>
      <p:sp>
        <p:nvSpPr>
          <p:cNvPr id="188418" name="投影片編號版面配置區 7"/>
          <p:cNvSpPr txBox="1">
            <a:spLocks/>
          </p:cNvSpPr>
          <p:nvPr/>
        </p:nvSpPr>
        <p:spPr bwMode="auto">
          <a:xfrm>
            <a:off x="6553200" y="6356350"/>
            <a:ext cx="2133600" cy="365125"/>
          </a:xfrm>
          <a:prstGeom prst="rect">
            <a:avLst/>
          </a:prstGeom>
          <a:noFill/>
          <a:ln w="9525">
            <a:noFill/>
            <a:miter lim="800000"/>
            <a:headEnd/>
            <a:tailEnd/>
          </a:ln>
        </p:spPr>
        <p:txBody>
          <a:bodyPr anchor="ctr"/>
          <a:lstStyle/>
          <a:p>
            <a:endParaRPr kumimoji="0" lang="en-US" altLang="zh-TW" sz="1100">
              <a:latin typeface="標楷體" pitchFamily="65" charset="-120"/>
              <a:ea typeface="標楷體" pitchFamily="65" charset="-120"/>
            </a:endParaRPr>
          </a:p>
        </p:txBody>
      </p:sp>
      <p:sp>
        <p:nvSpPr>
          <p:cNvPr id="2" name="矩形 1"/>
          <p:cNvSpPr/>
          <p:nvPr/>
        </p:nvSpPr>
        <p:spPr>
          <a:xfrm>
            <a:off x="239514" y="5528074"/>
            <a:ext cx="3727265" cy="1015663"/>
          </a:xfrm>
          <a:prstGeom prst="rect">
            <a:avLst/>
          </a:prstGeom>
        </p:spPr>
        <p:txBody>
          <a:bodyPr wrap="square">
            <a:spAutoFit/>
          </a:bodyPr>
          <a:lstStyle/>
          <a:p>
            <a:r>
              <a:rPr lang="zh-TW" altLang="en-US" sz="2000">
                <a:latin typeface="微軟正黑體" panose="020B0604030504040204" pitchFamily="34" charset="-120"/>
                <a:ea typeface="微軟正黑體" panose="020B0604030504040204" pitchFamily="34" charset="-120"/>
              </a:rPr>
              <a:t>以核心素養為主軸，</a:t>
            </a:r>
            <a:endParaRPr lang="en-US" altLang="zh-TW" sz="2000">
              <a:latin typeface="微軟正黑體" panose="020B0604030504040204" pitchFamily="34" charset="-120"/>
              <a:ea typeface="微軟正黑體" panose="020B0604030504040204" pitchFamily="34" charset="-120"/>
            </a:endParaRPr>
          </a:p>
          <a:p>
            <a:r>
              <a:rPr lang="zh-TW" altLang="en-US" sz="2000">
                <a:latin typeface="微軟正黑體" panose="020B0604030504040204" pitchFamily="34" charset="-120"/>
                <a:ea typeface="微軟正黑體" panose="020B0604030504040204" pitchFamily="34" charset="-120"/>
              </a:rPr>
              <a:t>裨益各教育階段之間的</a:t>
            </a:r>
            <a:r>
              <a:rPr lang="zh-TW" altLang="en-US" sz="2000">
                <a:solidFill>
                  <a:srgbClr val="C00000"/>
                </a:solidFill>
                <a:latin typeface="微軟正黑體" panose="020B0604030504040204" pitchFamily="34" charset="-120"/>
                <a:ea typeface="微軟正黑體" panose="020B0604030504040204" pitchFamily="34" charset="-120"/>
              </a:rPr>
              <a:t>連貫</a:t>
            </a:r>
            <a:endParaRPr lang="en-US" altLang="zh-TW" sz="2000">
              <a:solidFill>
                <a:srgbClr val="C00000"/>
              </a:solidFill>
              <a:latin typeface="微軟正黑體" panose="020B0604030504040204" pitchFamily="34" charset="-120"/>
              <a:ea typeface="微軟正黑體" panose="020B0604030504040204" pitchFamily="34" charset="-120"/>
            </a:endParaRPr>
          </a:p>
          <a:p>
            <a:r>
              <a:rPr lang="zh-TW" altLang="en-US" sz="2000">
                <a:latin typeface="微軟正黑體" panose="020B0604030504040204" pitchFamily="34" charset="-120"/>
                <a:ea typeface="微軟正黑體" panose="020B0604030504040204" pitchFamily="34" charset="-120"/>
              </a:rPr>
              <a:t>以及各領域</a:t>
            </a:r>
            <a:r>
              <a:rPr lang="en-US" altLang="zh-TW" sz="2000">
                <a:latin typeface="微軟正黑體" panose="020B0604030504040204" pitchFamily="34" charset="-120"/>
                <a:ea typeface="微軟正黑體" panose="020B0604030504040204" pitchFamily="34" charset="-120"/>
              </a:rPr>
              <a:t>/</a:t>
            </a:r>
            <a:r>
              <a:rPr lang="zh-TW" altLang="en-US" sz="2000">
                <a:latin typeface="微軟正黑體" panose="020B0604030504040204" pitchFamily="34" charset="-120"/>
                <a:ea typeface="微軟正黑體" panose="020B0604030504040204" pitchFamily="34" charset="-120"/>
              </a:rPr>
              <a:t>科目之間的</a:t>
            </a:r>
            <a:r>
              <a:rPr lang="zh-TW" altLang="en-US" sz="2000">
                <a:solidFill>
                  <a:srgbClr val="C00000"/>
                </a:solidFill>
                <a:latin typeface="微軟正黑體" panose="020B0604030504040204" pitchFamily="34" charset="-120"/>
                <a:ea typeface="微軟正黑體" panose="020B0604030504040204" pitchFamily="34" charset="-120"/>
              </a:rPr>
              <a:t>統整</a:t>
            </a:r>
            <a:r>
              <a:rPr lang="zh-TW" altLang="en-US" sz="2000">
                <a:latin typeface="微軟正黑體" panose="020B0604030504040204" pitchFamily="34" charset="-120"/>
                <a:ea typeface="微軟正黑體" panose="020B0604030504040204" pitchFamily="34" charset="-120"/>
              </a:rPr>
              <a:t>。</a:t>
            </a:r>
          </a:p>
        </p:txBody>
      </p:sp>
      <p:sp>
        <p:nvSpPr>
          <p:cNvPr id="94" name="矩形 8"/>
          <p:cNvSpPr>
            <a:spLocks noChangeArrowheads="1"/>
          </p:cNvSpPr>
          <p:nvPr/>
        </p:nvSpPr>
        <p:spPr bwMode="auto">
          <a:xfrm>
            <a:off x="3923928" y="449335"/>
            <a:ext cx="434050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一</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三大面向、 九大項目</a:t>
            </a:r>
          </a:p>
        </p:txBody>
      </p:sp>
      <p:grpSp>
        <p:nvGrpSpPr>
          <p:cNvPr id="38" name="群組 37"/>
          <p:cNvGrpSpPr/>
          <p:nvPr/>
        </p:nvGrpSpPr>
        <p:grpSpPr>
          <a:xfrm>
            <a:off x="984318" y="3608047"/>
            <a:ext cx="1377102" cy="1783319"/>
            <a:chOff x="4935486" y="832718"/>
            <a:chExt cx="2616544" cy="3388370"/>
          </a:xfrm>
          <a:solidFill>
            <a:srgbClr val="388E3C"/>
          </a:solidFill>
        </p:grpSpPr>
        <p:sp>
          <p:nvSpPr>
            <p:cNvPr id="39" name="流程圖: 接點 38"/>
            <p:cNvSpPr/>
            <p:nvPr/>
          </p:nvSpPr>
          <p:spPr>
            <a:xfrm>
              <a:off x="5936124" y="832718"/>
              <a:ext cx="651580" cy="65158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0" name="圓角矩形 39"/>
            <p:cNvSpPr/>
            <p:nvPr/>
          </p:nvSpPr>
          <p:spPr>
            <a:xfrm>
              <a:off x="5853312" y="1559081"/>
              <a:ext cx="782037" cy="118939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1" name="圓角矩形 40"/>
            <p:cNvSpPr/>
            <p:nvPr/>
          </p:nvSpPr>
          <p:spPr>
            <a:xfrm>
              <a:off x="6294469" y="2466836"/>
              <a:ext cx="340880" cy="1754252"/>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2" name="圓角矩形 41"/>
            <p:cNvSpPr/>
            <p:nvPr/>
          </p:nvSpPr>
          <p:spPr>
            <a:xfrm>
              <a:off x="5863457" y="2466835"/>
              <a:ext cx="340882" cy="175425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43" name="群組 42"/>
            <p:cNvGrpSpPr/>
            <p:nvPr/>
          </p:nvGrpSpPr>
          <p:grpSpPr>
            <a:xfrm>
              <a:off x="4935486" y="1575700"/>
              <a:ext cx="1107822" cy="315387"/>
              <a:chOff x="723609" y="2530960"/>
              <a:chExt cx="1591573" cy="453107"/>
            </a:xfrm>
            <a:grpFill/>
          </p:grpSpPr>
          <p:sp>
            <p:nvSpPr>
              <p:cNvPr id="47" name="圓角矩形 46"/>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8" name="圓角矩形 47"/>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444208" y="1562180"/>
              <a:ext cx="1107822" cy="315387"/>
              <a:chOff x="723609" y="2530960"/>
              <a:chExt cx="1591573" cy="453107"/>
            </a:xfrm>
            <a:grpFill/>
          </p:grpSpPr>
          <p:sp>
            <p:nvSpPr>
              <p:cNvPr id="45" name="圓角矩形 44"/>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6" name="圓角矩形 45"/>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70" name="文字方塊 69"/>
          <p:cNvSpPr txBox="1"/>
          <p:nvPr/>
        </p:nvSpPr>
        <p:spPr>
          <a:xfrm>
            <a:off x="5364088" y="3698227"/>
            <a:ext cx="909063" cy="674466"/>
          </a:xfrm>
          <a:prstGeom prst="rect">
            <a:avLst/>
          </a:prstGeom>
          <a:noFill/>
        </p:spPr>
        <p:txBody>
          <a:bodyPr wrap="none" rtlCol="0">
            <a:spAutoFit/>
          </a:bodyPr>
          <a:lstStyle/>
          <a:p>
            <a:pPr algn="ctr" eaLnBrk="1" fontAlgn="auto" hangingPunct="1">
              <a:spcBef>
                <a:spcPts val="0"/>
              </a:spcBef>
              <a:spcAft>
                <a:spcPts val="0"/>
              </a:spcAft>
            </a:pPr>
            <a:r>
              <a:rPr lang="zh-TW" altLang="en-US" sz="2000" b="1" dirty="0">
                <a:solidFill>
                  <a:prstClr val="black"/>
                </a:solidFill>
                <a:latin typeface="Microsoft JhengHei" charset="-120"/>
                <a:ea typeface="Microsoft JhengHei" charset="-120"/>
                <a:cs typeface="Microsoft JhengHei" charset="-120"/>
              </a:rPr>
              <a:t>終身</a:t>
            </a:r>
            <a:endParaRPr lang="en-US" altLang="zh-TW" sz="2000" b="1" dirty="0">
              <a:solidFill>
                <a:prstClr val="black"/>
              </a:solidFill>
              <a:latin typeface="Microsoft JhengHei" charset="-120"/>
              <a:ea typeface="Microsoft JhengHei" charset="-120"/>
              <a:cs typeface="Microsoft JhengHei" charset="-120"/>
            </a:endParaRPr>
          </a:p>
          <a:p>
            <a:pPr algn="ctr" eaLnBrk="1" fontAlgn="auto" hangingPunct="1">
              <a:spcBef>
                <a:spcPts val="0"/>
              </a:spcBef>
              <a:spcAft>
                <a:spcPts val="0"/>
              </a:spcAft>
            </a:pPr>
            <a:r>
              <a:rPr lang="zh-TW" altLang="en-US" sz="2000" b="1" dirty="0">
                <a:solidFill>
                  <a:prstClr val="black"/>
                </a:solidFill>
                <a:latin typeface="Microsoft JhengHei" charset="-120"/>
                <a:ea typeface="Microsoft JhengHei" charset="-120"/>
                <a:cs typeface="Microsoft JhengHei" charset="-120"/>
              </a:rPr>
              <a:t>學習者</a:t>
            </a:r>
          </a:p>
        </p:txBody>
      </p:sp>
      <p:grpSp>
        <p:nvGrpSpPr>
          <p:cNvPr id="6" name="群組 5"/>
          <p:cNvGrpSpPr/>
          <p:nvPr/>
        </p:nvGrpSpPr>
        <p:grpSpPr>
          <a:xfrm>
            <a:off x="3609916" y="1881446"/>
            <a:ext cx="3432076" cy="1668067"/>
            <a:chOff x="3609916" y="1881446"/>
            <a:chExt cx="3432076" cy="1668067"/>
          </a:xfrm>
        </p:grpSpPr>
        <p:sp>
          <p:nvSpPr>
            <p:cNvPr id="66" name="文字方塊 65"/>
            <p:cNvSpPr txBox="1"/>
            <p:nvPr/>
          </p:nvSpPr>
          <p:spPr>
            <a:xfrm rot="20372531">
              <a:off x="4979862" y="3189901"/>
              <a:ext cx="1088057" cy="359612"/>
            </a:xfrm>
            <a:prstGeom prst="rect">
              <a:avLst/>
            </a:prstGeom>
            <a:noFill/>
          </p:spPr>
          <p:txBody>
            <a:bodyPr wrap="none" rtlCol="0">
              <a:spAutoFit/>
            </a:bodyPr>
            <a:lstStyle/>
            <a:p>
              <a:pPr eaLnBrk="1" fontAlgn="auto" hangingPunct="1">
                <a:spcBef>
                  <a:spcPts val="0"/>
                </a:spcBef>
                <a:spcAft>
                  <a:spcPts val="0"/>
                </a:spcAft>
              </a:pPr>
              <a:r>
                <a:rPr lang="zh-TW" altLang="en-US" b="1" dirty="0">
                  <a:solidFill>
                    <a:prstClr val="black"/>
                  </a:solidFill>
                  <a:latin typeface="Microsoft JhengHei" charset="-120"/>
                  <a:ea typeface="Microsoft JhengHei" charset="-120"/>
                  <a:cs typeface="Microsoft JhengHei" charset="-120"/>
                </a:rPr>
                <a:t>自主行動</a:t>
              </a:r>
            </a:p>
          </p:txBody>
        </p:sp>
        <p:sp>
          <p:nvSpPr>
            <p:cNvPr id="71" name="矩形 70"/>
            <p:cNvSpPr/>
            <p:nvPr/>
          </p:nvSpPr>
          <p:spPr>
            <a:xfrm>
              <a:off x="4487736" y="2213939"/>
              <a:ext cx="1322555"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系統思考</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與解決問題</a:t>
              </a:r>
            </a:p>
          </p:txBody>
        </p:sp>
        <p:sp>
          <p:nvSpPr>
            <p:cNvPr id="72" name="矩形 71"/>
            <p:cNvSpPr/>
            <p:nvPr/>
          </p:nvSpPr>
          <p:spPr>
            <a:xfrm>
              <a:off x="3609916" y="2982688"/>
              <a:ext cx="1376521"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身心素質</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與自我精進</a:t>
              </a:r>
            </a:p>
          </p:txBody>
        </p:sp>
        <p:sp>
          <p:nvSpPr>
            <p:cNvPr id="73" name="矩形 72"/>
            <p:cNvSpPr/>
            <p:nvPr/>
          </p:nvSpPr>
          <p:spPr>
            <a:xfrm>
              <a:off x="5714846" y="2234614"/>
              <a:ext cx="1327146"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規劃執行</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與創新應變</a:t>
              </a:r>
            </a:p>
          </p:txBody>
        </p:sp>
        <p:sp>
          <p:nvSpPr>
            <p:cNvPr id="81" name="矩形 80"/>
            <p:cNvSpPr/>
            <p:nvPr/>
          </p:nvSpPr>
          <p:spPr>
            <a:xfrm>
              <a:off x="4122842" y="2641730"/>
              <a:ext cx="422428" cy="359612"/>
            </a:xfrm>
            <a:prstGeom prst="rect">
              <a:avLst/>
            </a:prstGeom>
          </p:spPr>
          <p:txBody>
            <a:bodyPr wrap="none" anchor="ctr">
              <a:spAutoFit/>
            </a:bodyPr>
            <a:lstStyle/>
            <a:p>
              <a:pPr algn="ctr" eaLnBrk="1" fontAlgn="auto" hangingPunct="1">
                <a:spcBef>
                  <a:spcPts val="0"/>
                </a:spcBef>
                <a:spcAft>
                  <a:spcPts val="0"/>
                </a:spcAft>
              </a:pPr>
              <a:r>
                <a:rPr kumimoji="0" lang="zh-TW" altLang="en-US" b="1" dirty="0">
                  <a:solidFill>
                    <a:srgbClr val="00AFC8"/>
                  </a:solidFill>
                  <a:latin typeface="Calibri"/>
                  <a:ea typeface="新細明體"/>
                </a:rPr>
                <a:t>A1</a:t>
              </a:r>
            </a:p>
          </p:txBody>
        </p:sp>
        <p:sp>
          <p:nvSpPr>
            <p:cNvPr id="82" name="矩形 81"/>
            <p:cNvSpPr/>
            <p:nvPr/>
          </p:nvSpPr>
          <p:spPr>
            <a:xfrm>
              <a:off x="5011650" y="1900268"/>
              <a:ext cx="422428" cy="359612"/>
            </a:xfrm>
            <a:prstGeom prst="rect">
              <a:avLst/>
            </a:prstGeom>
          </p:spPr>
          <p:txBody>
            <a:bodyPr wrap="none" anchor="ctr">
              <a:spAutoFit/>
            </a:bodyPr>
            <a:lstStyle/>
            <a:p>
              <a:pPr algn="ctr" eaLnBrk="1" fontAlgn="auto" hangingPunct="1">
                <a:spcBef>
                  <a:spcPts val="0"/>
                </a:spcBef>
                <a:spcAft>
                  <a:spcPts val="0"/>
                </a:spcAft>
              </a:pPr>
              <a:r>
                <a:rPr kumimoji="0" lang="zh-TW" altLang="en-US" b="1" dirty="0">
                  <a:solidFill>
                    <a:srgbClr val="00AFC8"/>
                  </a:solidFill>
                  <a:latin typeface="Calibri"/>
                  <a:ea typeface="新細明體"/>
                </a:rPr>
                <a:t>A</a:t>
              </a:r>
              <a:r>
                <a:rPr kumimoji="0" lang="en-US" altLang="zh-TW" b="1" dirty="0">
                  <a:solidFill>
                    <a:srgbClr val="00AFC8"/>
                  </a:solidFill>
                  <a:latin typeface="Calibri"/>
                  <a:ea typeface="新細明體"/>
                </a:rPr>
                <a:t>2</a:t>
              </a:r>
              <a:endParaRPr kumimoji="0" lang="zh-TW" altLang="en-US" b="1" dirty="0">
                <a:solidFill>
                  <a:srgbClr val="00AFC8"/>
                </a:solidFill>
                <a:latin typeface="Calibri"/>
                <a:ea typeface="新細明體"/>
              </a:endParaRPr>
            </a:p>
          </p:txBody>
        </p:sp>
        <p:sp>
          <p:nvSpPr>
            <p:cNvPr id="83" name="矩形 82"/>
            <p:cNvSpPr/>
            <p:nvPr/>
          </p:nvSpPr>
          <p:spPr>
            <a:xfrm>
              <a:off x="6177975" y="1881446"/>
              <a:ext cx="422428" cy="359612"/>
            </a:xfrm>
            <a:prstGeom prst="rect">
              <a:avLst/>
            </a:prstGeom>
          </p:spPr>
          <p:txBody>
            <a:bodyPr wrap="none" anchor="ctr">
              <a:spAutoFit/>
            </a:bodyPr>
            <a:lstStyle/>
            <a:p>
              <a:pPr algn="ctr" eaLnBrk="1" fontAlgn="auto" hangingPunct="1">
                <a:spcBef>
                  <a:spcPts val="0"/>
                </a:spcBef>
                <a:spcAft>
                  <a:spcPts val="0"/>
                </a:spcAft>
              </a:pPr>
              <a:r>
                <a:rPr kumimoji="0" lang="zh-TW" altLang="en-US" b="1" dirty="0">
                  <a:solidFill>
                    <a:srgbClr val="00AFC8"/>
                  </a:solidFill>
                  <a:latin typeface="Calibri"/>
                  <a:ea typeface="新細明體"/>
                </a:rPr>
                <a:t>A</a:t>
              </a:r>
              <a:r>
                <a:rPr kumimoji="0" lang="en-US" altLang="zh-TW" b="1" dirty="0">
                  <a:solidFill>
                    <a:srgbClr val="00AFC8"/>
                  </a:solidFill>
                  <a:latin typeface="Calibri"/>
                  <a:ea typeface="新細明體"/>
                </a:rPr>
                <a:t>3</a:t>
              </a:r>
              <a:endParaRPr kumimoji="0" lang="zh-TW" altLang="en-US" b="1" dirty="0">
                <a:solidFill>
                  <a:srgbClr val="00AFC8"/>
                </a:solidFill>
                <a:latin typeface="Calibri"/>
                <a:ea typeface="新細明體"/>
              </a:endParaRPr>
            </a:p>
          </p:txBody>
        </p:sp>
      </p:grpSp>
      <p:grpSp>
        <p:nvGrpSpPr>
          <p:cNvPr id="7" name="群組 6"/>
          <p:cNvGrpSpPr/>
          <p:nvPr/>
        </p:nvGrpSpPr>
        <p:grpSpPr>
          <a:xfrm>
            <a:off x="6311078" y="2692168"/>
            <a:ext cx="1837555" cy="3041088"/>
            <a:chOff x="6311078" y="2692168"/>
            <a:chExt cx="1837555" cy="3041088"/>
          </a:xfrm>
        </p:grpSpPr>
        <p:sp>
          <p:nvSpPr>
            <p:cNvPr id="69" name="文字方塊 68"/>
            <p:cNvSpPr txBox="1"/>
            <p:nvPr/>
          </p:nvSpPr>
          <p:spPr>
            <a:xfrm rot="17188473">
              <a:off x="6081782" y="4087446"/>
              <a:ext cx="1088057" cy="359612"/>
            </a:xfrm>
            <a:prstGeom prst="rect">
              <a:avLst/>
            </a:prstGeom>
            <a:noFill/>
          </p:spPr>
          <p:txBody>
            <a:bodyPr wrap="none" rtlCol="0">
              <a:spAutoFit/>
            </a:bodyPr>
            <a:lstStyle/>
            <a:p>
              <a:pPr eaLnBrk="1" fontAlgn="auto" hangingPunct="1">
                <a:spcBef>
                  <a:spcPts val="0"/>
                </a:spcBef>
                <a:spcAft>
                  <a:spcPts val="0"/>
                </a:spcAft>
              </a:pPr>
              <a:r>
                <a:rPr lang="zh-TW" altLang="en-US" b="1" dirty="0">
                  <a:solidFill>
                    <a:prstClr val="black"/>
                  </a:solidFill>
                  <a:latin typeface="Microsoft JhengHei" charset="-120"/>
                  <a:ea typeface="Microsoft JhengHei" charset="-120"/>
                  <a:cs typeface="Microsoft JhengHei" charset="-120"/>
                </a:rPr>
                <a:t>溝通互動</a:t>
              </a:r>
            </a:p>
          </p:txBody>
        </p:sp>
        <p:sp>
          <p:nvSpPr>
            <p:cNvPr id="74" name="矩形 73"/>
            <p:cNvSpPr/>
            <p:nvPr/>
          </p:nvSpPr>
          <p:spPr>
            <a:xfrm>
              <a:off x="6677091" y="3017147"/>
              <a:ext cx="1378519"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符號運用</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與溝通表達</a:t>
              </a:r>
            </a:p>
          </p:txBody>
        </p:sp>
        <p:sp>
          <p:nvSpPr>
            <p:cNvPr id="75" name="矩形 74"/>
            <p:cNvSpPr/>
            <p:nvPr/>
          </p:nvSpPr>
          <p:spPr>
            <a:xfrm>
              <a:off x="6816882" y="4124588"/>
              <a:ext cx="1331751"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科技資訊</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與媒體素養</a:t>
              </a:r>
            </a:p>
          </p:txBody>
        </p:sp>
        <p:sp>
          <p:nvSpPr>
            <p:cNvPr id="76" name="矩形 75"/>
            <p:cNvSpPr/>
            <p:nvPr/>
          </p:nvSpPr>
          <p:spPr>
            <a:xfrm>
              <a:off x="6311078" y="5176089"/>
              <a:ext cx="1341112"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藝術涵養</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與美感素養</a:t>
              </a:r>
            </a:p>
          </p:txBody>
        </p:sp>
        <p:sp>
          <p:nvSpPr>
            <p:cNvPr id="84" name="矩形 83"/>
            <p:cNvSpPr/>
            <p:nvPr/>
          </p:nvSpPr>
          <p:spPr>
            <a:xfrm>
              <a:off x="7090261" y="2692168"/>
              <a:ext cx="412344"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F4A527"/>
                  </a:solidFill>
                  <a:latin typeface="Calibri"/>
                  <a:ea typeface="新細明體"/>
                </a:rPr>
                <a:t>B1</a:t>
              </a:r>
              <a:endParaRPr kumimoji="0" lang="zh-TW" altLang="en-US" b="1" dirty="0">
                <a:solidFill>
                  <a:srgbClr val="F4A527"/>
                </a:solidFill>
                <a:latin typeface="Calibri"/>
                <a:ea typeface="新細明體"/>
              </a:endParaRPr>
            </a:p>
          </p:txBody>
        </p:sp>
        <p:sp>
          <p:nvSpPr>
            <p:cNvPr id="85" name="矩形 84"/>
            <p:cNvSpPr/>
            <p:nvPr/>
          </p:nvSpPr>
          <p:spPr>
            <a:xfrm>
              <a:off x="7245278" y="3812083"/>
              <a:ext cx="412344"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F4A527"/>
                  </a:solidFill>
                  <a:latin typeface="Calibri"/>
                  <a:ea typeface="新細明體"/>
                </a:rPr>
                <a:t>B2</a:t>
              </a:r>
              <a:endParaRPr kumimoji="0" lang="zh-TW" altLang="en-US" b="1" dirty="0">
                <a:solidFill>
                  <a:srgbClr val="F4A527"/>
                </a:solidFill>
                <a:latin typeface="Calibri"/>
                <a:ea typeface="新細明體"/>
              </a:endParaRPr>
            </a:p>
          </p:txBody>
        </p:sp>
        <p:sp>
          <p:nvSpPr>
            <p:cNvPr id="86" name="矩形 85"/>
            <p:cNvSpPr/>
            <p:nvPr/>
          </p:nvSpPr>
          <p:spPr>
            <a:xfrm>
              <a:off x="6786921" y="4860392"/>
              <a:ext cx="412344"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F4A527"/>
                  </a:solidFill>
                  <a:latin typeface="Calibri"/>
                  <a:ea typeface="新細明體"/>
                </a:rPr>
                <a:t>B3</a:t>
              </a:r>
              <a:endParaRPr kumimoji="0" lang="zh-TW" altLang="en-US" b="1" dirty="0">
                <a:solidFill>
                  <a:srgbClr val="F4A527"/>
                </a:solidFill>
                <a:latin typeface="Calibri"/>
                <a:ea typeface="新細明體"/>
              </a:endParaRPr>
            </a:p>
          </p:txBody>
        </p:sp>
      </p:grpSp>
      <p:grpSp>
        <p:nvGrpSpPr>
          <p:cNvPr id="8" name="群組 7"/>
          <p:cNvGrpSpPr/>
          <p:nvPr/>
        </p:nvGrpSpPr>
        <p:grpSpPr>
          <a:xfrm>
            <a:off x="3468728" y="3890284"/>
            <a:ext cx="3083037" cy="2337737"/>
            <a:chOff x="3468728" y="3890284"/>
            <a:chExt cx="3083037" cy="2337737"/>
          </a:xfrm>
        </p:grpSpPr>
        <p:sp>
          <p:nvSpPr>
            <p:cNvPr id="68" name="文字方塊 67"/>
            <p:cNvSpPr txBox="1"/>
            <p:nvPr/>
          </p:nvSpPr>
          <p:spPr>
            <a:xfrm rot="2198303">
              <a:off x="4784126" y="4557105"/>
              <a:ext cx="1088057" cy="359612"/>
            </a:xfrm>
            <a:prstGeom prst="rect">
              <a:avLst/>
            </a:prstGeom>
            <a:noFill/>
          </p:spPr>
          <p:txBody>
            <a:bodyPr wrap="none" rtlCol="0">
              <a:spAutoFit/>
            </a:bodyPr>
            <a:lstStyle/>
            <a:p>
              <a:pPr eaLnBrk="1" fontAlgn="auto" hangingPunct="1">
                <a:spcBef>
                  <a:spcPts val="0"/>
                </a:spcBef>
                <a:spcAft>
                  <a:spcPts val="0"/>
                </a:spcAft>
              </a:pPr>
              <a:r>
                <a:rPr lang="zh-TW" altLang="en-US" b="1" dirty="0">
                  <a:solidFill>
                    <a:prstClr val="black"/>
                  </a:solidFill>
                  <a:latin typeface="Microsoft JhengHei" charset="-120"/>
                  <a:ea typeface="Microsoft JhengHei" charset="-120"/>
                  <a:cs typeface="Microsoft JhengHei" charset="-120"/>
                </a:rPr>
                <a:t>社會參與</a:t>
              </a:r>
            </a:p>
          </p:txBody>
        </p:sp>
        <p:sp>
          <p:nvSpPr>
            <p:cNvPr id="77" name="矩形 76"/>
            <p:cNvSpPr/>
            <p:nvPr/>
          </p:nvSpPr>
          <p:spPr>
            <a:xfrm>
              <a:off x="5149013" y="5670854"/>
              <a:ext cx="1402752"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道德實踐</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與公民意識</a:t>
              </a:r>
            </a:p>
          </p:txBody>
        </p:sp>
        <p:sp>
          <p:nvSpPr>
            <p:cNvPr id="78" name="矩形 77"/>
            <p:cNvSpPr/>
            <p:nvPr/>
          </p:nvSpPr>
          <p:spPr>
            <a:xfrm>
              <a:off x="3966779" y="5187938"/>
              <a:ext cx="1401534"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人際關係</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與團隊合作</a:t>
              </a:r>
            </a:p>
          </p:txBody>
        </p:sp>
        <p:sp>
          <p:nvSpPr>
            <p:cNvPr id="80" name="矩形 79"/>
            <p:cNvSpPr/>
            <p:nvPr/>
          </p:nvSpPr>
          <p:spPr>
            <a:xfrm>
              <a:off x="3468728" y="4200436"/>
              <a:ext cx="1327048"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多元文化</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與國際理解</a:t>
              </a:r>
            </a:p>
          </p:txBody>
        </p:sp>
        <p:sp>
          <p:nvSpPr>
            <p:cNvPr id="87" name="矩形 86"/>
            <p:cNvSpPr/>
            <p:nvPr/>
          </p:nvSpPr>
          <p:spPr>
            <a:xfrm>
              <a:off x="5623843" y="5325459"/>
              <a:ext cx="405139"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C2566A"/>
                  </a:solidFill>
                  <a:latin typeface="Calibri"/>
                  <a:ea typeface="新細明體"/>
                </a:rPr>
                <a:t>C1</a:t>
              </a:r>
              <a:endParaRPr kumimoji="0" lang="zh-TW" altLang="en-US" b="1" dirty="0">
                <a:solidFill>
                  <a:srgbClr val="C2566A"/>
                </a:solidFill>
                <a:latin typeface="Calibri"/>
                <a:ea typeface="新細明體"/>
              </a:endParaRPr>
            </a:p>
          </p:txBody>
        </p:sp>
        <p:sp>
          <p:nvSpPr>
            <p:cNvPr id="88" name="矩形 87"/>
            <p:cNvSpPr/>
            <p:nvPr/>
          </p:nvSpPr>
          <p:spPr>
            <a:xfrm>
              <a:off x="4564430" y="4870981"/>
              <a:ext cx="405139"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C2566A"/>
                  </a:solidFill>
                  <a:latin typeface="Calibri"/>
                  <a:ea typeface="新細明體"/>
                </a:rPr>
                <a:t>C2</a:t>
              </a:r>
              <a:endParaRPr kumimoji="0" lang="zh-TW" altLang="en-US" b="1" dirty="0">
                <a:solidFill>
                  <a:srgbClr val="C2566A"/>
                </a:solidFill>
                <a:latin typeface="Calibri"/>
                <a:ea typeface="新細明體"/>
              </a:endParaRPr>
            </a:p>
          </p:txBody>
        </p:sp>
        <p:sp>
          <p:nvSpPr>
            <p:cNvPr id="89" name="矩形 88"/>
            <p:cNvSpPr/>
            <p:nvPr/>
          </p:nvSpPr>
          <p:spPr>
            <a:xfrm>
              <a:off x="3929683" y="3890284"/>
              <a:ext cx="405139"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C2566A"/>
                  </a:solidFill>
                  <a:latin typeface="Calibri"/>
                  <a:ea typeface="新細明體"/>
                </a:rPr>
                <a:t>C3</a:t>
              </a:r>
              <a:endParaRPr kumimoji="0" lang="zh-TW" altLang="en-US" b="1" dirty="0">
                <a:solidFill>
                  <a:srgbClr val="C2566A"/>
                </a:solidFill>
                <a:latin typeface="Calibri"/>
                <a:ea typeface="新細明體"/>
              </a:endParaRPr>
            </a:p>
          </p:txBody>
        </p:sp>
      </p:grpSp>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23</a:t>
            </a:fld>
            <a:endParaRPr lang="zh-TW" altLang="en-US"/>
          </a:p>
        </p:txBody>
      </p:sp>
      <p:sp>
        <p:nvSpPr>
          <p:cNvPr id="55" name="文字方塊 54"/>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3-4-1</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56" name="標題 2"/>
          <p:cNvSpPr txBox="1">
            <a:spLocks/>
          </p:cNvSpPr>
          <p:nvPr/>
        </p:nvSpPr>
        <p:spPr bwMode="auto">
          <a:xfrm>
            <a:off x="766764" y="192161"/>
            <a:ext cx="3162920"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四、核心素養</a:t>
            </a:r>
          </a:p>
        </p:txBody>
      </p:sp>
    </p:spTree>
    <p:extLst>
      <p:ext uri="{BB962C8B-B14F-4D97-AF65-F5344CB8AC3E}">
        <p14:creationId xmlns:p14="http://schemas.microsoft.com/office/powerpoint/2010/main" val="281710307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fade">
                                      <p:cBhvr>
                                        <p:cTn id="33" dur="500"/>
                                        <p:tgtEl>
                                          <p:spTgt spid="70"/>
                                        </p:tgtEl>
                                      </p:cBhvr>
                                    </p:animEffect>
                                  </p:childTnLst>
                                </p:cTn>
                              </p:par>
                            </p:childTnLst>
                          </p:cTn>
                        </p:par>
                        <p:par>
                          <p:cTn id="34" fill="hold">
                            <p:stCondLst>
                              <p:cond delay="1000"/>
                            </p:stCondLst>
                            <p:childTnLst>
                              <p:par>
                                <p:cTn id="35" presetID="1" presetClass="entr" presetSubtype="0" fill="hold" nodeType="afterEffect">
                                  <p:stCondLst>
                                    <p:cond delay="0"/>
                                  </p:stCondLst>
                                  <p:childTnLst>
                                    <p:set>
                                      <p:cBhvr>
                                        <p:cTn id="36" dur="1" fill="hold">
                                          <p:stCondLst>
                                            <p:cond delay="0"/>
                                          </p:stCondLst>
                                        </p:cTn>
                                        <p:tgtEl>
                                          <p:spTgt spid="10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par>
                          <p:cTn id="43" fill="hold">
                            <p:stCondLst>
                              <p:cond delay="1000"/>
                            </p:stCondLst>
                            <p:childTnLst>
                              <p:par>
                                <p:cTn id="44" presetID="8" presetClass="emph" presetSubtype="0" fill="hold" nodeType="afterEffect">
                                  <p:stCondLst>
                                    <p:cond delay="500"/>
                                  </p:stCondLst>
                                  <p:childTnLst>
                                    <p:animRot by="21600000">
                                      <p:cBhvr>
                                        <p:cTn id="45" dur="2000" fill="hold"/>
                                        <p:tgtEl>
                                          <p:spTgt spid="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2" grpId="0"/>
      <p:bldP spid="53" grpId="0"/>
      <p:bldP spid="2"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0031" y="4057650"/>
            <a:ext cx="8643938" cy="1687116"/>
          </a:xfrm>
          <a:prstGeom prst="rect">
            <a:avLst/>
          </a:prstGeom>
          <a:gradFill>
            <a:gsLst>
              <a:gs pos="0">
                <a:srgbClr val="F2F2F2"/>
              </a:gs>
              <a:gs pos="100000">
                <a:srgbClr val="F2F2F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solidFill>
              <a:ea typeface="等线" panose="02010600030101010101"/>
            </a:endParaRPr>
          </a:p>
        </p:txBody>
      </p:sp>
      <p:pic>
        <p:nvPicPr>
          <p:cNvPr id="24579" name="图片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0032" y="4057650"/>
            <a:ext cx="8637985" cy="168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27"/>
          <p:cNvSpPr txBox="1">
            <a:spLocks noChangeArrowheads="1"/>
          </p:cNvSpPr>
          <p:nvPr/>
        </p:nvSpPr>
        <p:spPr bwMode="auto">
          <a:xfrm>
            <a:off x="2803327" y="4152804"/>
            <a:ext cx="3047679"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lnSpc>
                <a:spcPct val="150000"/>
              </a:lnSpc>
            </a:pPr>
            <a:r>
              <a:rPr kumimoji="0" lang="zh-TW" altLang="en-US" sz="3750" b="1" dirty="0" smtClean="0">
                <a:solidFill>
                  <a:srgbClr val="14826D"/>
                </a:solidFill>
                <a:latin typeface="Microsoft YaHei" pitchFamily="34" charset="-122"/>
                <a:ea typeface="Microsoft YaHei" pitchFamily="34" charset="-122"/>
              </a:rPr>
              <a:t>怎麼考</a:t>
            </a:r>
            <a:endParaRPr kumimoji="0" lang="en-US" altLang="zh-TW" sz="3750" b="1" dirty="0" smtClean="0">
              <a:solidFill>
                <a:srgbClr val="14826D"/>
              </a:solidFill>
              <a:latin typeface="Microsoft YaHei" pitchFamily="34" charset="-122"/>
              <a:ea typeface="Microsoft YaHei" pitchFamily="34" charset="-122"/>
            </a:endParaRPr>
          </a:p>
        </p:txBody>
      </p:sp>
      <p:sp>
        <p:nvSpPr>
          <p:cNvPr id="24581"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670BD11A-781C-477F-A445-875D78CF4A0F}" type="slidenum">
              <a:rPr kumimoji="0" lang="zh-CN" altLang="en-US">
                <a:solidFill>
                  <a:prstClr val="white"/>
                </a:solidFill>
              </a:rPr>
              <a:pPr defTabSz="685800"/>
              <a:t>24</a:t>
            </a:fld>
            <a:endParaRPr kumimoji="0" lang="zh-CN" altLang="en-US">
              <a:solidFill>
                <a:prstClr val="white"/>
              </a:solidFill>
            </a:endParaRPr>
          </a:p>
        </p:txBody>
      </p:sp>
      <p:sp>
        <p:nvSpPr>
          <p:cNvPr id="13" name="矩形: 圆角 593"/>
          <p:cNvSpPr/>
          <p:nvPr/>
        </p:nvSpPr>
        <p:spPr>
          <a:xfrm>
            <a:off x="1225749" y="2305023"/>
            <a:ext cx="6686550" cy="3371850"/>
          </a:xfrm>
          <a:prstGeom prst="roundRect">
            <a:avLst>
              <a:gd name="adj" fmla="val 7305"/>
            </a:avLst>
          </a:prstGeom>
          <a:noFill/>
          <a:ln>
            <a:solidFill>
              <a:srgbClr val="1482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solidFill>
              <a:ea typeface="等线" panose="02010600030101010101"/>
            </a:endParaRPr>
          </a:p>
        </p:txBody>
      </p:sp>
      <p:sp>
        <p:nvSpPr>
          <p:cNvPr id="14" name="文本框 588"/>
          <p:cNvSpPr>
            <a:spLocks noChangeArrowheads="1"/>
          </p:cNvSpPr>
          <p:nvPr/>
        </p:nvSpPr>
        <p:spPr bwMode="auto">
          <a:xfrm>
            <a:off x="2803327" y="2620685"/>
            <a:ext cx="3531394" cy="1123712"/>
          </a:xfrm>
          <a:prstGeom prst="roundRect">
            <a:avLst>
              <a:gd name="adj" fmla="val 16667"/>
            </a:avLst>
          </a:prstGeom>
          <a:solidFill>
            <a:srgbClr val="14826D"/>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r>
              <a:rPr kumimoji="0" lang="zh-TW" altLang="en-US" sz="6000" b="1" dirty="0" smtClean="0">
                <a:solidFill>
                  <a:prstClr val="white"/>
                </a:solidFill>
                <a:latin typeface="Microsoft YaHei" pitchFamily="34" charset="-122"/>
                <a:ea typeface="Microsoft YaHei" pitchFamily="34" charset="-122"/>
              </a:rPr>
              <a:t>核心素</a:t>
            </a:r>
            <a:r>
              <a:rPr kumimoji="0" lang="zh-TW" altLang="en-US" sz="6000" b="1" dirty="0">
                <a:solidFill>
                  <a:prstClr val="white"/>
                </a:solidFill>
                <a:latin typeface="Microsoft YaHei" pitchFamily="34" charset="-122"/>
                <a:ea typeface="Microsoft YaHei" pitchFamily="34" charset="-122"/>
              </a:rPr>
              <a:t>養</a:t>
            </a:r>
            <a:endParaRPr kumimoji="0" lang="zh-CN" altLang="en-US" sz="6000" b="1" dirty="0">
              <a:solidFill>
                <a:prstClr val="white"/>
              </a:solidFill>
              <a:latin typeface="Microsoft YaHei" pitchFamily="34" charset="-122"/>
              <a:ea typeface="Microsoft YaHei" pitchFamily="34" charset="-122"/>
            </a:endParaRPr>
          </a:p>
        </p:txBody>
      </p:sp>
      <p:sp>
        <p:nvSpPr>
          <p:cNvPr id="8" name="標題 1"/>
          <p:cNvSpPr txBox="1">
            <a:spLocks/>
          </p:cNvSpPr>
          <p:nvPr/>
        </p:nvSpPr>
        <p:spPr>
          <a:xfrm>
            <a:off x="648148" y="103694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r"/>
            <a:r>
              <a:rPr kumimoji="0" lang="zh-TW" altLang="en-US" sz="4000" b="1" smtClean="0">
                <a:solidFill>
                  <a:schemeClr val="accent6">
                    <a:lumMod val="75000"/>
                  </a:schemeClr>
                </a:solidFill>
              </a:rPr>
              <a:t>素養導向命題趨勢已是進行式</a:t>
            </a:r>
            <a:endParaRPr kumimoji="0" lang="zh-TW" altLang="en-US" sz="4000" dirty="0">
              <a:solidFill>
                <a:schemeClr val="accent6">
                  <a:lumMod val="75000"/>
                </a:schemeClr>
              </a:solidFill>
            </a:endParaRPr>
          </a:p>
        </p:txBody>
      </p:sp>
    </p:spTree>
    <p:extLst>
      <p:ext uri="{BB962C8B-B14F-4D97-AF65-F5344CB8AC3E}">
        <p14:creationId xmlns:p14="http://schemas.microsoft.com/office/powerpoint/2010/main" val="26206751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1100"/>
                            </p:stCondLst>
                            <p:childTnLst>
                              <p:par>
                                <p:cTn id="12" presetID="22" presetClass="entr" presetSubtype="1" fill="hold" grpId="0" nodeType="afterEffect">
                                  <p:stCondLst>
                                    <p:cond delay="0"/>
                                  </p:stCondLst>
                                  <p:childTnLst>
                                    <p:set>
                                      <p:cBhvr>
                                        <p:cTn id="13" dur="1" fill="hold">
                                          <p:stCondLst>
                                            <p:cond delay="0"/>
                                          </p:stCondLst>
                                        </p:cTn>
                                        <p:tgtEl>
                                          <p:spTgt spid="28">
                                            <p:txEl>
                                              <p:pRg st="0" end="0"/>
                                            </p:txEl>
                                          </p:spTgt>
                                        </p:tgtEl>
                                        <p:attrNameLst>
                                          <p:attrName>style.visibility</p:attrName>
                                        </p:attrNameLst>
                                      </p:cBhvr>
                                      <p:to>
                                        <p:strVal val="visible"/>
                                      </p:to>
                                    </p:set>
                                    <p:animEffect transition="in" filter="wipe(up)">
                                      <p:cBhvr>
                                        <p:cTn id="14"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allAtOnce"/>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8856" y="260648"/>
            <a:ext cx="8229600" cy="634082"/>
          </a:xfrm>
        </p:spPr>
        <p:txBody>
          <a:bodyPr/>
          <a:lstStyle/>
          <a:p>
            <a:r>
              <a:rPr lang="zh-TW" altLang="en-US" sz="5400">
                <a:solidFill>
                  <a:srgbClr val="002060"/>
                </a:solidFill>
                <a:latin typeface="DFLiHei-Bd" panose="020B0709000000000000" pitchFamily="49" charset="-120"/>
                <a:ea typeface="DFLiHei-Bd" panose="020B0709000000000000" pitchFamily="49" charset="-120"/>
              </a:rPr>
              <a:t>素養導向試題</a:t>
            </a:r>
            <a:r>
              <a:rPr lang="zh-TW" altLang="en-US" sz="5400" smtClean="0">
                <a:solidFill>
                  <a:srgbClr val="002060"/>
                </a:solidFill>
                <a:latin typeface="DFLiHei-Bd" panose="020B0709000000000000" pitchFamily="49" charset="-120"/>
                <a:ea typeface="DFLiHei-Bd" panose="020B0709000000000000" pitchFamily="49" charset="-120"/>
              </a:rPr>
              <a:t>的四</a:t>
            </a:r>
            <a:r>
              <a:rPr lang="zh-TW" altLang="en-US" sz="5400">
                <a:solidFill>
                  <a:srgbClr val="002060"/>
                </a:solidFill>
                <a:latin typeface="DFLiHei-Bd" panose="020B0709000000000000" pitchFamily="49" charset="-120"/>
                <a:ea typeface="DFLiHei-Bd" panose="020B0709000000000000" pitchFamily="49" charset="-120"/>
              </a:rPr>
              <a:t>項</a:t>
            </a:r>
            <a:r>
              <a:rPr lang="zh-TW" altLang="en-US" sz="5400" smtClean="0">
                <a:solidFill>
                  <a:srgbClr val="002060"/>
                </a:solidFill>
                <a:latin typeface="DFLiHei-Bd" panose="020B0709000000000000" pitchFamily="49" charset="-120"/>
                <a:ea typeface="DFLiHei-Bd" panose="020B0709000000000000" pitchFamily="49" charset="-120"/>
              </a:rPr>
              <a:t>特色</a:t>
            </a:r>
            <a:r>
              <a:rPr lang="en-US" altLang="zh-TW" sz="5400">
                <a:solidFill>
                  <a:schemeClr val="accent5">
                    <a:lumMod val="75000"/>
                  </a:schemeClr>
                </a:solidFill>
              </a:rPr>
              <a:t/>
            </a:r>
            <a:br>
              <a:rPr lang="en-US" altLang="zh-TW" sz="5400">
                <a:solidFill>
                  <a:schemeClr val="accent5">
                    <a:lumMod val="75000"/>
                  </a:schemeClr>
                </a:solidFill>
              </a:rPr>
            </a:br>
            <a:r>
              <a:rPr lang="zh-TW" altLang="en-US" sz="1600" smtClean="0">
                <a:solidFill>
                  <a:schemeClr val="accent5">
                    <a:lumMod val="75000"/>
                  </a:schemeClr>
                </a:solidFill>
              </a:rPr>
              <a:t>未來</a:t>
            </a:r>
            <a:r>
              <a:rPr lang="en-US" altLang="zh-TW" sz="1600" dirty="0">
                <a:solidFill>
                  <a:schemeClr val="accent5">
                    <a:lumMod val="75000"/>
                  </a:schemeClr>
                </a:solidFill>
              </a:rPr>
              <a:t>Family</a:t>
            </a:r>
            <a:r>
              <a:rPr lang="zh-TW" altLang="en-US" sz="1600" dirty="0">
                <a:solidFill>
                  <a:schemeClr val="accent5">
                    <a:lumMod val="75000"/>
                  </a:schemeClr>
                </a:solidFill>
              </a:rPr>
              <a:t>，</a:t>
            </a:r>
            <a:r>
              <a:rPr lang="en-US" altLang="zh-TW" sz="1600" dirty="0">
                <a:solidFill>
                  <a:schemeClr val="accent5">
                    <a:lumMod val="75000"/>
                  </a:schemeClr>
                </a:solidFill>
              </a:rPr>
              <a:t>22</a:t>
            </a:r>
            <a:r>
              <a:rPr lang="zh-TW" altLang="en-US" sz="1600" dirty="0">
                <a:solidFill>
                  <a:schemeClr val="accent5">
                    <a:lumMod val="75000"/>
                  </a:schemeClr>
                </a:solidFill>
              </a:rPr>
              <a:t>期。</a:t>
            </a:r>
            <a:r>
              <a:rPr lang="en-US" altLang="zh-TW" sz="1200" b="1" dirty="0">
                <a:solidFill>
                  <a:schemeClr val="accent5">
                    <a:lumMod val="75000"/>
                  </a:schemeClr>
                </a:solidFill>
              </a:rPr>
              <a:t>https://gfamily.cwgv.com.tw/content/index/7199</a:t>
            </a:r>
            <a:endParaRPr lang="zh-TW" altLang="en-US" sz="1200" dirty="0">
              <a:solidFill>
                <a:schemeClr val="accent5">
                  <a:lumMod val="75000"/>
                </a:schemeClr>
              </a:solidFill>
            </a:endParaRPr>
          </a:p>
        </p:txBody>
      </p:sp>
      <p:sp>
        <p:nvSpPr>
          <p:cNvPr id="3" name="內容版面配置區 2"/>
          <p:cNvSpPr>
            <a:spLocks noGrp="1"/>
          </p:cNvSpPr>
          <p:nvPr>
            <p:ph idx="1"/>
          </p:nvPr>
        </p:nvSpPr>
        <p:spPr>
          <a:xfrm>
            <a:off x="98252" y="1268760"/>
            <a:ext cx="9073008" cy="5725765"/>
          </a:xfrm>
        </p:spPr>
        <p:txBody>
          <a:bodyPr>
            <a:normAutofit fontScale="85000" lnSpcReduction="20000"/>
          </a:bodyPr>
          <a:lstStyle/>
          <a:p>
            <a:pPr marL="0" indent="0">
              <a:buNone/>
            </a:pPr>
            <a:r>
              <a:rPr lang="zh-TW" altLang="zh-TW" smtClean="0"/>
              <a:t>負責</a:t>
            </a:r>
            <a:r>
              <a:rPr lang="zh-TW" altLang="zh-TW"/>
              <a:t>國中教育會考出題的心測中心主任陳柏熹談到，以素養導向來進行評量是全球教育趨勢，不管會考或平時的學習成就評量，題庫中已經有一定比例的試題符合</a:t>
            </a:r>
            <a:r>
              <a:rPr lang="en-US" altLang="zh-TW"/>
              <a:t>12</a:t>
            </a:r>
            <a:r>
              <a:rPr lang="zh-TW" altLang="zh-TW"/>
              <a:t>年國教課綱中核心素養的內涵，素養導向命題主要具有</a:t>
            </a:r>
            <a:r>
              <a:rPr lang="zh-TW" altLang="zh-TW" smtClean="0"/>
              <a:t>下列</a:t>
            </a:r>
            <a:r>
              <a:rPr lang="zh-TW" altLang="en-US" smtClean="0"/>
              <a:t>四</a:t>
            </a:r>
            <a:r>
              <a:rPr lang="zh-TW" altLang="zh-TW" smtClean="0"/>
              <a:t>項</a:t>
            </a:r>
            <a:r>
              <a:rPr lang="zh-TW" altLang="zh-TW"/>
              <a:t>特色：</a:t>
            </a:r>
          </a:p>
          <a:p>
            <a:pPr marL="533400" lvl="0" indent="-533400">
              <a:buNone/>
            </a:pPr>
            <a:r>
              <a:rPr lang="en-US" altLang="zh-TW" smtClean="0"/>
              <a:t>1</a:t>
            </a:r>
            <a:r>
              <a:rPr lang="zh-TW" altLang="en-US" smtClean="0"/>
              <a:t>、</a:t>
            </a:r>
            <a:r>
              <a:rPr lang="zh-TW" altLang="zh-TW" b="1" u="sng" smtClean="0">
                <a:solidFill>
                  <a:srgbClr val="002060"/>
                </a:solidFill>
              </a:rPr>
              <a:t>有</a:t>
            </a:r>
            <a:r>
              <a:rPr lang="zh-TW" altLang="zh-TW" b="1" u="sng">
                <a:solidFill>
                  <a:srgbClr val="002060"/>
                </a:solidFill>
              </a:rPr>
              <a:t>意義的情境題</a:t>
            </a:r>
            <a:r>
              <a:rPr lang="zh-TW" altLang="zh-TW"/>
              <a:t>：主要是以</a:t>
            </a:r>
            <a:r>
              <a:rPr lang="zh-TW" altLang="zh-TW" b="1">
                <a:solidFill>
                  <a:srgbClr val="E65100"/>
                </a:solidFill>
              </a:rPr>
              <a:t>生活問題解決</a:t>
            </a:r>
            <a:r>
              <a:rPr lang="zh-TW" altLang="zh-TW"/>
              <a:t>為主，有些評量到單一能力，有些評量到綜合能力。</a:t>
            </a:r>
          </a:p>
          <a:p>
            <a:pPr marL="533400" lvl="0" indent="-533400">
              <a:buNone/>
            </a:pPr>
            <a:r>
              <a:rPr lang="en-US" altLang="zh-TW" smtClean="0"/>
              <a:t>2</a:t>
            </a:r>
            <a:r>
              <a:rPr lang="zh-TW" altLang="en-US" smtClean="0"/>
              <a:t>、</a:t>
            </a:r>
            <a:r>
              <a:rPr lang="zh-TW" altLang="zh-TW" b="1" u="sng" smtClean="0">
                <a:solidFill>
                  <a:srgbClr val="002060"/>
                </a:solidFill>
              </a:rPr>
              <a:t>長</a:t>
            </a:r>
            <a:r>
              <a:rPr lang="zh-TW" altLang="zh-TW" b="1" u="sng">
                <a:solidFill>
                  <a:srgbClr val="002060"/>
                </a:solidFill>
              </a:rPr>
              <a:t>題幹</a:t>
            </a:r>
            <a:r>
              <a:rPr lang="zh-TW" altLang="zh-TW"/>
              <a:t>：題目閱讀量高，用以清楚描述</a:t>
            </a:r>
            <a:r>
              <a:rPr lang="zh-TW" altLang="zh-TW" b="1">
                <a:solidFill>
                  <a:srgbClr val="E65100"/>
                </a:solidFill>
              </a:rPr>
              <a:t>問題情境</a:t>
            </a:r>
            <a:r>
              <a:rPr lang="zh-TW" altLang="zh-TW"/>
              <a:t>，常配合</a:t>
            </a:r>
            <a:r>
              <a:rPr lang="zh-TW" altLang="zh-TW" b="1">
                <a:solidFill>
                  <a:srgbClr val="E65100"/>
                </a:solidFill>
              </a:rPr>
              <a:t>圖表或數據</a:t>
            </a:r>
            <a:r>
              <a:rPr lang="zh-TW" altLang="zh-TW"/>
              <a:t>資料。</a:t>
            </a:r>
          </a:p>
          <a:p>
            <a:pPr marL="533400" lvl="0" indent="-533400">
              <a:buNone/>
            </a:pPr>
            <a:r>
              <a:rPr lang="en-US" altLang="zh-TW" smtClean="0"/>
              <a:t>3</a:t>
            </a:r>
            <a:r>
              <a:rPr lang="zh-TW" altLang="en-US" smtClean="0"/>
              <a:t>、</a:t>
            </a:r>
            <a:r>
              <a:rPr lang="zh-TW" altLang="zh-TW" b="1" smtClean="0">
                <a:solidFill>
                  <a:srgbClr val="002060"/>
                </a:solidFill>
              </a:rPr>
              <a:t>題</a:t>
            </a:r>
            <a:r>
              <a:rPr lang="zh-TW" altLang="zh-TW" b="1">
                <a:solidFill>
                  <a:srgbClr val="002060"/>
                </a:solidFill>
              </a:rPr>
              <a:t>型多元</a:t>
            </a:r>
            <a:r>
              <a:rPr lang="zh-TW" altLang="zh-TW"/>
              <a:t>：不只有單題，也常以</a:t>
            </a:r>
            <a:r>
              <a:rPr lang="zh-TW" altLang="zh-TW" b="1">
                <a:solidFill>
                  <a:srgbClr val="E65100"/>
                </a:solidFill>
              </a:rPr>
              <a:t>題組形式</a:t>
            </a:r>
            <a:r>
              <a:rPr lang="zh-TW" altLang="zh-TW"/>
              <a:t>呈現，受測者看完題目情境後會回答多道試題。不只有選擇題，也會有</a:t>
            </a:r>
            <a:r>
              <a:rPr lang="zh-TW" altLang="zh-TW" b="1">
                <a:solidFill>
                  <a:srgbClr val="E65100"/>
                </a:solidFill>
              </a:rPr>
              <a:t>非選擇題</a:t>
            </a:r>
            <a:endParaRPr lang="zh-TW" altLang="zh-TW">
              <a:solidFill>
                <a:srgbClr val="E65100"/>
              </a:solidFill>
            </a:endParaRPr>
          </a:p>
          <a:p>
            <a:pPr marL="533400" lvl="0" indent="-533400">
              <a:buNone/>
            </a:pPr>
            <a:r>
              <a:rPr lang="en-US" altLang="zh-TW" smtClean="0"/>
              <a:t>4</a:t>
            </a:r>
            <a:r>
              <a:rPr lang="zh-TW" altLang="en-US" smtClean="0"/>
              <a:t>、</a:t>
            </a:r>
            <a:r>
              <a:rPr lang="zh-TW" altLang="zh-TW" b="1" u="sng" smtClean="0">
                <a:solidFill>
                  <a:srgbClr val="002060"/>
                </a:solidFill>
              </a:rPr>
              <a:t>知識</a:t>
            </a:r>
            <a:r>
              <a:rPr lang="zh-TW" altLang="zh-TW" b="1" u="sng">
                <a:solidFill>
                  <a:srgbClr val="002060"/>
                </a:solidFill>
              </a:rPr>
              <a:t>運用</a:t>
            </a:r>
            <a:r>
              <a:rPr lang="zh-TW" altLang="zh-TW"/>
              <a:t>：評量目標不僅有學科知識或學習內容，更希望評量到由學科知識或學習內容所延伸出來對</a:t>
            </a:r>
            <a:r>
              <a:rPr lang="zh-TW" altLang="zh-TW" b="1">
                <a:solidFill>
                  <a:srgbClr val="E65100"/>
                </a:solidFill>
              </a:rPr>
              <a:t>知識概念</a:t>
            </a:r>
            <a:r>
              <a:rPr lang="zh-TW" altLang="zh-TW" b="1"/>
              <a:t>的</a:t>
            </a:r>
            <a:r>
              <a:rPr lang="zh-TW" altLang="zh-TW" b="1">
                <a:solidFill>
                  <a:srgbClr val="E65100"/>
                </a:solidFill>
              </a:rPr>
              <a:t>判斷、應用</a:t>
            </a:r>
            <a:r>
              <a:rPr lang="zh-TW" altLang="zh-TW" b="1" smtClean="0">
                <a:solidFill>
                  <a:srgbClr val="E65100"/>
                </a:solidFill>
              </a:rPr>
              <a:t>或生活問題</a:t>
            </a:r>
            <a:r>
              <a:rPr lang="zh-TW" altLang="zh-TW" b="1">
                <a:solidFill>
                  <a:srgbClr val="E65100"/>
                </a:solidFill>
              </a:rPr>
              <a:t>的解決</a:t>
            </a:r>
            <a:r>
              <a:rPr lang="zh-TW" altLang="zh-TW"/>
              <a:t>。</a:t>
            </a:r>
          </a:p>
        </p:txBody>
      </p:sp>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3862D-E695-4545-88C2-9979944A62DB}" type="slidenum">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8386089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標題 1"/>
          <p:cNvSpPr>
            <a:spLocks noGrp="1"/>
          </p:cNvSpPr>
          <p:nvPr>
            <p:ph type="title"/>
          </p:nvPr>
        </p:nvSpPr>
        <p:spPr>
          <a:xfrm>
            <a:off x="827584" y="5733256"/>
            <a:ext cx="7457440" cy="936104"/>
          </a:xfrm>
        </p:spPr>
        <p:txBody>
          <a:bodyPr/>
          <a:lstStyle/>
          <a:p>
            <a:r>
              <a:rPr lang="en-US" altLang="zh-TW" b="1" dirty="0" smtClean="0">
                <a:solidFill>
                  <a:schemeClr val="accent6">
                    <a:lumMod val="75000"/>
                  </a:schemeClr>
                </a:solidFill>
              </a:rPr>
              <a:t>108</a:t>
            </a:r>
            <a:r>
              <a:rPr lang="zh-TW" altLang="en-US" b="1" dirty="0" smtClean="0">
                <a:solidFill>
                  <a:schemeClr val="accent6">
                    <a:lumMod val="75000"/>
                  </a:schemeClr>
                </a:solidFill>
              </a:rPr>
              <a:t>年會考   國文</a:t>
            </a:r>
            <a:endParaRPr lang="zh-TW" altLang="en-US" b="1" dirty="0">
              <a:solidFill>
                <a:schemeClr val="accent6">
                  <a:lumMod val="75000"/>
                </a:schemeClr>
              </a:solidFill>
            </a:endParaRPr>
          </a:p>
        </p:txBody>
      </p:sp>
      <p:sp>
        <p:nvSpPr>
          <p:cNvPr id="4" name="標題 1"/>
          <p:cNvSpPr txBox="1">
            <a:spLocks/>
          </p:cNvSpPr>
          <p:nvPr/>
        </p:nvSpPr>
        <p:spPr bwMode="auto">
          <a:xfrm>
            <a:off x="395536" y="2709"/>
            <a:ext cx="7992888"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r>
              <a:rPr kumimoji="0" lang="zh-TW" altLang="en-US" b="1" dirty="0" smtClean="0">
                <a:solidFill>
                  <a:schemeClr val="accent6">
                    <a:lumMod val="75000"/>
                  </a:schemeClr>
                </a:solidFill>
              </a:rPr>
              <a:t>請問這是哪個領域的考</a:t>
            </a:r>
            <a:r>
              <a:rPr kumimoji="0" lang="zh-TW" altLang="en-US" b="1" dirty="0">
                <a:solidFill>
                  <a:schemeClr val="accent6">
                    <a:lumMod val="75000"/>
                  </a:schemeClr>
                </a:solidFill>
              </a:rPr>
              <a:t>題</a:t>
            </a:r>
          </a:p>
        </p:txBody>
      </p:sp>
      <p:pic>
        <p:nvPicPr>
          <p:cNvPr id="6" name="內容版面配置區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196752"/>
            <a:ext cx="8577161" cy="4683078"/>
          </a:xfrm>
        </p:spPr>
      </p:pic>
      <p:sp>
        <p:nvSpPr>
          <p:cNvPr id="7" name="標題 1"/>
          <p:cNvSpPr txBox="1">
            <a:spLocks/>
          </p:cNvSpPr>
          <p:nvPr/>
        </p:nvSpPr>
        <p:spPr bwMode="auto">
          <a:xfrm>
            <a:off x="6772856" y="5669717"/>
            <a:ext cx="1512168"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r>
              <a:rPr kumimoji="0" lang="en-US" altLang="zh-TW" b="1" dirty="0" smtClean="0">
                <a:solidFill>
                  <a:schemeClr val="accent6">
                    <a:lumMod val="75000"/>
                  </a:schemeClr>
                </a:solidFill>
              </a:rPr>
              <a:t>(C)</a:t>
            </a:r>
            <a:endParaRPr kumimoji="0" lang="zh-TW" altLang="en-US" b="1" dirty="0">
              <a:solidFill>
                <a:schemeClr val="accent6">
                  <a:lumMod val="75000"/>
                </a:schemeClr>
              </a:solidFill>
            </a:endParaRPr>
          </a:p>
        </p:txBody>
      </p:sp>
    </p:spTree>
    <p:extLst>
      <p:ext uri="{BB962C8B-B14F-4D97-AF65-F5344CB8AC3E}">
        <p14:creationId xmlns:p14="http://schemas.microsoft.com/office/powerpoint/2010/main" val="56198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chemeClr val="accent6">
                    <a:lumMod val="75000"/>
                  </a:schemeClr>
                </a:solidFill>
              </a:rPr>
              <a:t>數學</a:t>
            </a:r>
            <a:r>
              <a:rPr lang="en-US" altLang="zh-TW" b="1" dirty="0">
                <a:solidFill>
                  <a:schemeClr val="accent6">
                    <a:lumMod val="75000"/>
                  </a:schemeClr>
                </a:solidFill>
              </a:rPr>
              <a:t>(106)-- </a:t>
            </a:r>
            <a:r>
              <a:rPr lang="zh-TW" altLang="en-US" b="1" dirty="0">
                <a:solidFill>
                  <a:schemeClr val="accent6">
                    <a:lumMod val="75000"/>
                  </a:schemeClr>
                </a:solidFill>
              </a:rPr>
              <a:t>表徵、推論</a:t>
            </a: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484784"/>
            <a:ext cx="7776864" cy="4525963"/>
          </a:xfrm>
        </p:spPr>
      </p:pic>
      <p:sp>
        <p:nvSpPr>
          <p:cNvPr id="6" name="標題 1"/>
          <p:cNvSpPr txBox="1">
            <a:spLocks/>
          </p:cNvSpPr>
          <p:nvPr/>
        </p:nvSpPr>
        <p:spPr bwMode="auto">
          <a:xfrm>
            <a:off x="4707433" y="5542695"/>
            <a:ext cx="4248472"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r>
              <a:rPr kumimoji="0" lang="zh-TW" altLang="en-US" b="1" dirty="0" smtClean="0">
                <a:solidFill>
                  <a:schemeClr val="accent6">
                    <a:lumMod val="75000"/>
                  </a:schemeClr>
                </a:solidFill>
              </a:rPr>
              <a:t>結合生活情境</a:t>
            </a:r>
            <a:endParaRPr kumimoji="0" lang="en-US" altLang="zh-TW" b="1" dirty="0" smtClean="0">
              <a:solidFill>
                <a:schemeClr val="accent6">
                  <a:lumMod val="75000"/>
                </a:schemeClr>
              </a:solidFill>
            </a:endParaRPr>
          </a:p>
          <a:p>
            <a:r>
              <a:rPr kumimoji="0" lang="zh-TW" altLang="en-US" b="1" dirty="0" smtClean="0">
                <a:solidFill>
                  <a:schemeClr val="accent6">
                    <a:lumMod val="75000"/>
                  </a:schemeClr>
                </a:solidFill>
              </a:rPr>
              <a:t>有意義的考</a:t>
            </a:r>
            <a:r>
              <a:rPr kumimoji="0" lang="zh-TW" altLang="en-US" b="1" dirty="0">
                <a:solidFill>
                  <a:schemeClr val="accent6">
                    <a:lumMod val="75000"/>
                  </a:schemeClr>
                </a:solidFill>
              </a:rPr>
              <a:t>題</a:t>
            </a:r>
          </a:p>
        </p:txBody>
      </p:sp>
      <p:sp>
        <p:nvSpPr>
          <p:cNvPr id="7" name="標題 1"/>
          <p:cNvSpPr txBox="1">
            <a:spLocks/>
          </p:cNvSpPr>
          <p:nvPr/>
        </p:nvSpPr>
        <p:spPr bwMode="auto">
          <a:xfrm>
            <a:off x="886770" y="5805264"/>
            <a:ext cx="381642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r>
              <a:rPr kumimoji="0" lang="zh-TW" altLang="en-US" b="1" dirty="0" smtClean="0">
                <a:solidFill>
                  <a:srgbClr val="FF0000"/>
                </a:solidFill>
              </a:rPr>
              <a:t>正確答案  </a:t>
            </a:r>
            <a:r>
              <a:rPr kumimoji="0" lang="en-US" altLang="zh-TW" b="1" dirty="0" smtClean="0">
                <a:solidFill>
                  <a:srgbClr val="FF0000"/>
                </a:solidFill>
              </a:rPr>
              <a:t>(A)</a:t>
            </a:r>
            <a:endParaRPr kumimoji="0" lang="zh-TW" altLang="en-US" b="1" dirty="0">
              <a:solidFill>
                <a:srgbClr val="FF0000"/>
              </a:solidFill>
            </a:endParaRPr>
          </a:p>
        </p:txBody>
      </p:sp>
    </p:spTree>
    <p:extLst>
      <p:ext uri="{BB962C8B-B14F-4D97-AF65-F5344CB8AC3E}">
        <p14:creationId xmlns:p14="http://schemas.microsoft.com/office/powerpoint/2010/main" val="353958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52120" y="1811405"/>
            <a:ext cx="2600046" cy="3531297"/>
          </a:xfrm>
        </p:spPr>
        <p:txBody>
          <a:bodyPr>
            <a:normAutofit/>
          </a:bodyPr>
          <a:lstStyle/>
          <a:p>
            <a:pPr algn="ctr">
              <a:spcAft>
                <a:spcPts val="2700"/>
              </a:spcAft>
            </a:pPr>
            <a:r>
              <a:rPr lang="zh-TW" altLang="en-US" sz="2800" b="1" dirty="0">
                <a:solidFill>
                  <a:schemeClr val="accent5">
                    <a:lumMod val="60000"/>
                    <a:lumOff val="40000"/>
                  </a:schemeClr>
                </a:solidFill>
                <a:latin typeface="微軟正黑體" panose="020B0604030504040204" pitchFamily="34" charset="-120"/>
                <a:ea typeface="微軟正黑體" panose="020B0604030504040204" pitchFamily="34" charset="-120"/>
              </a:rPr>
              <a:t>國中教育會考</a:t>
            </a:r>
            <a:r>
              <a:rPr lang="en-US" altLang="zh-TW" sz="2100" b="1" dirty="0">
                <a:solidFill>
                  <a:schemeClr val="accent5">
                    <a:lumMod val="50000"/>
                  </a:schemeClr>
                </a:solidFill>
                <a:latin typeface="微軟正黑體" panose="020B0604030504040204" pitchFamily="34" charset="-120"/>
                <a:ea typeface="微軟正黑體" panose="020B0604030504040204" pitchFamily="34" charset="-120"/>
              </a:rPr>
              <a:t/>
            </a:r>
            <a:br>
              <a:rPr lang="en-US" altLang="zh-TW" sz="2100" b="1" dirty="0">
                <a:solidFill>
                  <a:schemeClr val="accent5">
                    <a:lumMod val="50000"/>
                  </a:schemeClr>
                </a:solidFill>
                <a:latin typeface="微軟正黑體" panose="020B0604030504040204" pitchFamily="34" charset="-120"/>
                <a:ea typeface="微軟正黑體" panose="020B0604030504040204" pitchFamily="34" charset="-120"/>
              </a:rPr>
            </a:br>
            <a:r>
              <a:rPr lang="en-US" altLang="zh-TW" sz="2100" b="1" dirty="0">
                <a:solidFill>
                  <a:schemeClr val="accent5">
                    <a:lumMod val="50000"/>
                  </a:schemeClr>
                </a:solidFill>
                <a:latin typeface="微軟正黑體" panose="020B0604030504040204" pitchFamily="34" charset="-120"/>
                <a:ea typeface="微軟正黑體" panose="020B0604030504040204" pitchFamily="34" charset="-120"/>
              </a:rPr>
              <a:t/>
            </a:r>
            <a:br>
              <a:rPr lang="en-US" altLang="zh-TW" sz="2100" b="1" dirty="0">
                <a:solidFill>
                  <a:schemeClr val="accent5">
                    <a:lumMod val="50000"/>
                  </a:schemeClr>
                </a:solidFill>
                <a:latin typeface="微軟正黑體" panose="020B0604030504040204" pitchFamily="34" charset="-120"/>
                <a:ea typeface="微軟正黑體" panose="020B0604030504040204" pitchFamily="34" charset="-120"/>
              </a:rPr>
            </a:br>
            <a: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t/>
            </a:r>
            <a:b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br>
            <a:r>
              <a:rPr lang="zh-TW" altLang="en-US" sz="4050" b="1" dirty="0">
                <a:solidFill>
                  <a:schemeClr val="accent5">
                    <a:lumMod val="50000"/>
                  </a:schemeClr>
                </a:solidFill>
                <a:latin typeface="微軟正黑體" panose="020B0604030504040204" pitchFamily="34" charset="-120"/>
                <a:ea typeface="微軟正黑體" panose="020B0604030504040204" pitchFamily="34" charset="-120"/>
              </a:rPr>
              <a:t>沒有版本</a:t>
            </a:r>
            <a: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t/>
            </a:r>
            <a:b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br>
            <a: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t/>
            </a:r>
            <a:b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br>
            <a:r>
              <a:rPr lang="zh-TW" altLang="en-US" sz="4050" b="1" dirty="0">
                <a:solidFill>
                  <a:schemeClr val="accent5">
                    <a:lumMod val="50000"/>
                  </a:schemeClr>
                </a:solidFill>
                <a:latin typeface="微軟正黑體" panose="020B0604030504040204" pitchFamily="34" charset="-120"/>
                <a:ea typeface="微軟正黑體" panose="020B0604030504040204" pitchFamily="34" charset="-120"/>
              </a:rPr>
              <a:t>只有根本</a:t>
            </a: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204551"/>
            <a:ext cx="4163783" cy="5153196"/>
          </a:xfrm>
        </p:spPr>
      </p:pic>
      <p:sp>
        <p:nvSpPr>
          <p:cNvPr id="4" name="投影片編號版面配置區 3"/>
          <p:cNvSpPr>
            <a:spLocks noGrp="1"/>
          </p:cNvSpPr>
          <p:nvPr>
            <p:ph type="sldNum" sz="quarter" idx="12"/>
          </p:nvPr>
        </p:nvSpPr>
        <p:spPr/>
        <p:txBody>
          <a:bodyPr/>
          <a:lstStyle/>
          <a:p>
            <a:pPr defTabSz="685800" fontAlgn="auto">
              <a:spcBef>
                <a:spcPts val="0"/>
              </a:spcBef>
              <a:spcAft>
                <a:spcPts val="0"/>
              </a:spcAft>
              <a:defRPr/>
            </a:pPr>
            <a:fld id="{9C43862D-E695-4545-88C2-9979944A62DB}" type="slidenum">
              <a:rPr kumimoji="0" lang="zh-TW" altLang="en-US">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defRPr/>
              </a:pPr>
              <a:t>28</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矩形 5"/>
          <p:cNvSpPr/>
          <p:nvPr/>
        </p:nvSpPr>
        <p:spPr>
          <a:xfrm>
            <a:off x="1256938" y="5761439"/>
            <a:ext cx="2315057" cy="253916"/>
          </a:xfrm>
          <a:prstGeom prst="rect">
            <a:avLst/>
          </a:prstGeom>
        </p:spPr>
        <p:txBody>
          <a:bodyPr wrap="none">
            <a:spAutoFit/>
          </a:bodyPr>
          <a:lstStyle/>
          <a:p>
            <a:pPr defTabSz="685800" fontAlgn="auto">
              <a:spcBef>
                <a:spcPts val="0"/>
              </a:spcBef>
              <a:spcAft>
                <a:spcPts val="0"/>
              </a:spcAft>
            </a:pPr>
            <a:r>
              <a:rPr kumimoji="0" lang="zh-TW" altLang="en-US" sz="1050" dirty="0">
                <a:solidFill>
                  <a:prstClr val="white"/>
                </a:solidFill>
                <a:latin typeface="Calibri" panose="020F0502020204030204"/>
                <a:ea typeface="新細明體" panose="02020500000000000000" pitchFamily="18" charset="-120"/>
              </a:rPr>
              <a:t>http://www.tvoao.com/a/181554.aspx</a:t>
            </a:r>
          </a:p>
        </p:txBody>
      </p:sp>
      <p:sp>
        <p:nvSpPr>
          <p:cNvPr id="3" name="矩形 2"/>
          <p:cNvSpPr/>
          <p:nvPr/>
        </p:nvSpPr>
        <p:spPr>
          <a:xfrm>
            <a:off x="1043608" y="203403"/>
            <a:ext cx="7109639" cy="923330"/>
          </a:xfrm>
          <a:prstGeom prst="rect">
            <a:avLst/>
          </a:prstGeom>
        </p:spPr>
        <p:txBody>
          <a:bodyPr wrap="none">
            <a:spAutoFit/>
          </a:bodyPr>
          <a:lstStyle/>
          <a:p>
            <a:r>
              <a:rPr lang="zh-TW" altLang="en-US" sz="5400" b="1" dirty="0">
                <a:solidFill>
                  <a:schemeClr val="accent5">
                    <a:lumMod val="60000"/>
                    <a:lumOff val="40000"/>
                  </a:schemeClr>
                </a:solidFill>
                <a:latin typeface="微軟正黑體" panose="020B0604030504040204" pitchFamily="34" charset="-120"/>
                <a:ea typeface="微軟正黑體" panose="020B0604030504040204" pitchFamily="34" charset="-120"/>
                <a:cs typeface="+mj-cs"/>
              </a:rPr>
              <a:t>根本就是領域課程綱要</a:t>
            </a:r>
          </a:p>
        </p:txBody>
      </p:sp>
    </p:spTree>
    <p:extLst>
      <p:ext uri="{BB962C8B-B14F-4D97-AF65-F5344CB8AC3E}">
        <p14:creationId xmlns:p14="http://schemas.microsoft.com/office/powerpoint/2010/main" val="285214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10"/>
          <p:cNvSpPr>
            <a:spLocks noGrp="1"/>
          </p:cNvSpPr>
          <p:nvPr>
            <p:ph type="sldNum" sz="quarter" idx="12"/>
          </p:nvPr>
        </p:nvSpPr>
        <p:spPr/>
        <p:txBody>
          <a:bodyPr/>
          <a:lstStyle/>
          <a:p>
            <a:pPr>
              <a:defRPr/>
            </a:pPr>
            <a:fld id="{8598CAF7-0B11-4355-B351-D1350E429BEE}" type="slidenum">
              <a:rPr lang="zh-TW" altLang="en-US" smtClean="0"/>
              <a:pPr>
                <a:defRPr/>
              </a:pPr>
              <a:t>2</a:t>
            </a:fld>
            <a:endParaRPr lang="zh-TW" altLang="en-US"/>
          </a:p>
        </p:txBody>
      </p:sp>
      <p:graphicFrame>
        <p:nvGraphicFramePr>
          <p:cNvPr id="14" name="內容版面配置區 4"/>
          <p:cNvGraphicFramePr>
            <a:graphicFrameLocks noGrp="1"/>
          </p:cNvGraphicFramePr>
          <p:nvPr>
            <p:ph idx="4294967295"/>
            <p:extLst>
              <p:ext uri="{D42A27DB-BD31-4B8C-83A1-F6EECF244321}">
                <p14:modId xmlns:p14="http://schemas.microsoft.com/office/powerpoint/2010/main" val="1233179745"/>
              </p:ext>
            </p:extLst>
          </p:nvPr>
        </p:nvGraphicFramePr>
        <p:xfrm>
          <a:off x="827125" y="2515172"/>
          <a:ext cx="7895852" cy="3609205"/>
        </p:xfrm>
        <a:graphic>
          <a:graphicData uri="http://schemas.openxmlformats.org/drawingml/2006/table">
            <a:tbl>
              <a:tblPr/>
              <a:tblGrid>
                <a:gridCol w="1973963">
                  <a:extLst>
                    <a:ext uri="{9D8B030D-6E8A-4147-A177-3AD203B41FA5}">
                      <a16:colId xmlns="" xmlns:a16="http://schemas.microsoft.com/office/drawing/2014/main" val="20000"/>
                    </a:ext>
                  </a:extLst>
                </a:gridCol>
                <a:gridCol w="1973963">
                  <a:extLst>
                    <a:ext uri="{9D8B030D-6E8A-4147-A177-3AD203B41FA5}">
                      <a16:colId xmlns="" xmlns:a16="http://schemas.microsoft.com/office/drawing/2014/main" val="20001"/>
                    </a:ext>
                  </a:extLst>
                </a:gridCol>
                <a:gridCol w="1973963">
                  <a:extLst>
                    <a:ext uri="{9D8B030D-6E8A-4147-A177-3AD203B41FA5}">
                      <a16:colId xmlns="" xmlns:a16="http://schemas.microsoft.com/office/drawing/2014/main" val="20002"/>
                    </a:ext>
                  </a:extLst>
                </a:gridCol>
                <a:gridCol w="1973963">
                  <a:extLst>
                    <a:ext uri="{9D8B030D-6E8A-4147-A177-3AD203B41FA5}">
                      <a16:colId xmlns="" xmlns:a16="http://schemas.microsoft.com/office/drawing/2014/main" val="20003"/>
                    </a:ext>
                  </a:extLst>
                </a:gridCol>
              </a:tblGrid>
              <a:tr h="10982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0" lang="zh-TW" altLang="en-US" sz="24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階段</a:t>
                      </a: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別</a:t>
                      </a:r>
                      <a:endPar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學年度</a:t>
                      </a:r>
                    </a:p>
                  </a:txBody>
                  <a:tcPr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lnBlToTr>
                      <a:noFill/>
                    </a:lnBlToTr>
                    <a:solidFill>
                      <a:srgbClr val="BBDE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國中生</a:t>
                      </a:r>
                      <a:endPar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升學率</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BDE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高中生</a:t>
                      </a:r>
                      <a:endPar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升學率</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BDE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高職生</a:t>
                      </a:r>
                      <a:endPar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升學率</a:t>
                      </a:r>
                    </a:p>
                  </a:txBody>
                  <a:tcPr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BDEFB"/>
                    </a:solidFill>
                  </a:tcPr>
                </a:tc>
                <a:extLst>
                  <a:ext uri="{0D108BD9-81ED-4DB2-BD59-A6C34878D82A}">
                    <a16:rowId xmlns="" xmlns:a16="http://schemas.microsoft.com/office/drawing/2014/main" val="10000"/>
                  </a:ext>
                </a:extLst>
              </a:tr>
              <a:tr h="6624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100</a:t>
                      </a:r>
                      <a:endParaRPr kumimoji="0" lang="zh-TW" altLang="en-US"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97.67%</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94.67 %</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81.91 %</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extLst>
                  <a:ext uri="{0D108BD9-81ED-4DB2-BD59-A6C34878D82A}">
                    <a16:rowId xmlns="" xmlns:a16="http://schemas.microsoft.com/office/drawing/2014/main" val="10001"/>
                  </a:ext>
                </a:extLst>
              </a:tr>
              <a:tr h="6022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101</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99.15 %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94.75 %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83.51 %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4EC"/>
                    </a:solidFill>
                  </a:tcPr>
                </a:tc>
                <a:extLst>
                  <a:ext uri="{0D108BD9-81ED-4DB2-BD59-A6C34878D82A}">
                    <a16:rowId xmlns="" xmlns:a16="http://schemas.microsoft.com/office/drawing/2014/main" val="10002"/>
                  </a:ext>
                </a:extLst>
              </a:tr>
              <a:tr h="6439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102</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99.39 %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95.50 %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81.10 %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extLst>
                  <a:ext uri="{0D108BD9-81ED-4DB2-BD59-A6C34878D82A}">
                    <a16:rowId xmlns="" xmlns:a16="http://schemas.microsoft.com/office/drawing/2014/main" val="10003"/>
                  </a:ext>
                </a:extLst>
              </a:tr>
              <a:tr h="6022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103</a:t>
                      </a:r>
                      <a:endParaRPr kumimoji="0" lang="zh-TW" altLang="en-US"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99.52 %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95.70 %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81.01 %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E4EC"/>
                    </a:solidFill>
                  </a:tcPr>
                </a:tc>
                <a:extLst>
                  <a:ext uri="{0D108BD9-81ED-4DB2-BD59-A6C34878D82A}">
                    <a16:rowId xmlns="" xmlns:a16="http://schemas.microsoft.com/office/drawing/2014/main" val="10004"/>
                  </a:ext>
                </a:extLst>
              </a:tr>
            </a:tbl>
          </a:graphicData>
        </a:graphic>
      </p:graphicFrame>
      <p:sp>
        <p:nvSpPr>
          <p:cNvPr id="24577" name="標題 2"/>
          <p:cNvSpPr>
            <a:spLocks noGrp="1"/>
          </p:cNvSpPr>
          <p:nvPr>
            <p:ph type="title" idx="4294967295"/>
          </p:nvPr>
        </p:nvSpPr>
        <p:spPr>
          <a:xfrm>
            <a:off x="766763" y="192161"/>
            <a:ext cx="8377237" cy="965682"/>
          </a:xfrm>
          <a:effectLst>
            <a:outerShdw blurRad="76200" dist="38100" dir="5400000" algn="t" rotWithShape="0">
              <a:prstClr val="black">
                <a:alpha val="10000"/>
              </a:prstClr>
            </a:outerShdw>
          </a:effectLst>
        </p:spPr>
        <p:txBody>
          <a:bodyPr/>
          <a:lstStyle/>
          <a:p>
            <a:pPr algn="l" eaLnBrk="1" hangingPunct="1"/>
            <a:r>
              <a:rPr lang="zh-TW" altLang="en-US" sz="3600" b="1" dirty="0">
                <a:solidFill>
                  <a:schemeClr val="bg1"/>
                </a:solidFill>
                <a:cs typeface="Times New Roman" pitchFamily="18" charset="0"/>
              </a:rPr>
              <a:t>一、為何要研修新課綱？</a:t>
            </a:r>
            <a:endParaRPr lang="zh-TW" altLang="en-US" sz="2400" b="1" dirty="0">
              <a:solidFill>
                <a:schemeClr val="bg1"/>
              </a:solidFill>
              <a:cs typeface="Times New Roman" pitchFamily="18" charset="0"/>
            </a:endParaRPr>
          </a:p>
        </p:txBody>
      </p:sp>
      <p:sp>
        <p:nvSpPr>
          <p:cNvPr id="24609" name="文字方塊 2"/>
          <p:cNvSpPr txBox="1">
            <a:spLocks noChangeArrowheads="1"/>
          </p:cNvSpPr>
          <p:nvPr/>
        </p:nvSpPr>
        <p:spPr bwMode="auto">
          <a:xfrm>
            <a:off x="5711536" y="6330806"/>
            <a:ext cx="2808287" cy="307777"/>
          </a:xfrm>
          <a:prstGeom prst="rect">
            <a:avLst/>
          </a:prstGeom>
          <a:noFill/>
          <a:ln w="9525">
            <a:noFill/>
            <a:miter lim="800000"/>
            <a:headEnd/>
            <a:tailEnd/>
          </a:ln>
        </p:spPr>
        <p:txBody>
          <a:bodyPr>
            <a:spAutoFit/>
          </a:bodyPr>
          <a:lstStyle/>
          <a:p>
            <a:pPr algn="r"/>
            <a:r>
              <a:rPr lang="zh-TW" altLang="en-US" sz="1400">
                <a:solidFill>
                  <a:schemeClr val="bg1">
                    <a:lumMod val="65000"/>
                  </a:schemeClr>
                </a:solidFill>
                <a:latin typeface="微軟正黑體" panose="020B0604030504040204" pitchFamily="34" charset="-120"/>
                <a:ea typeface="微軟正黑體" panose="020B0604030504040204" pitchFamily="34" charset="-120"/>
                <a:cs typeface="Times New Roman" pitchFamily="18" charset="0"/>
              </a:rPr>
              <a:t>資料來源：教育部統計處</a:t>
            </a:r>
          </a:p>
        </p:txBody>
      </p:sp>
      <p:sp>
        <p:nvSpPr>
          <p:cNvPr id="2" name="矩形 1"/>
          <p:cNvSpPr/>
          <p:nvPr/>
        </p:nvSpPr>
        <p:spPr>
          <a:xfrm>
            <a:off x="766763" y="1351591"/>
            <a:ext cx="8130688" cy="830997"/>
          </a:xfrm>
          <a:prstGeom prst="rect">
            <a:avLst/>
          </a:prstGeom>
        </p:spPr>
        <p:txBody>
          <a:bodyPr wrap="square">
            <a:spAutoFit/>
          </a:bodyPr>
          <a:lstStyle/>
          <a:p>
            <a:pPr marL="533400" indent="-533400" defTabSz="1600200">
              <a:spcAft>
                <a:spcPct val="35000"/>
              </a:spcAft>
              <a:defRPr/>
            </a:pP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一</a:t>
            </a: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從升學率顯示，</a:t>
            </a:r>
            <a:r>
              <a:rPr lang="en-US" altLang="zh-TW" sz="2400" dirty="0">
                <a:latin typeface="微軟正黑體" pitchFamily="34" charset="-120"/>
                <a:ea typeface="微軟正黑體" pitchFamily="34" charset="-120"/>
                <a:cs typeface="Times New Roman" pitchFamily="18" charset="0"/>
              </a:rPr>
              <a:t/>
            </a:r>
            <a:br>
              <a:rPr lang="en-US" altLang="zh-TW" sz="2400" dirty="0">
                <a:latin typeface="微軟正黑體" pitchFamily="34" charset="-120"/>
                <a:ea typeface="微軟正黑體" pitchFamily="34" charset="-120"/>
                <a:cs typeface="Times New Roman" pitchFamily="18" charset="0"/>
              </a:rPr>
            </a:br>
            <a:r>
              <a:rPr lang="zh-TW" altLang="en-US" sz="2400" dirty="0">
                <a:latin typeface="微軟正黑體" pitchFamily="34" charset="-120"/>
                <a:ea typeface="微軟正黑體" pitchFamily="34" charset="-120"/>
                <a:cs typeface="Times New Roman" pitchFamily="18" charset="0"/>
              </a:rPr>
              <a:t>已具備十二年國民基本教育的條件</a:t>
            </a:r>
          </a:p>
        </p:txBody>
      </p:sp>
      <p:sp>
        <p:nvSpPr>
          <p:cNvPr id="23" name="橢圓 22"/>
          <p:cNvSpPr/>
          <p:nvPr/>
        </p:nvSpPr>
        <p:spPr>
          <a:xfrm>
            <a:off x="2726564" y="2538411"/>
            <a:ext cx="2159000" cy="106521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27" name="橢圓 26"/>
          <p:cNvSpPr/>
          <p:nvPr/>
        </p:nvSpPr>
        <p:spPr>
          <a:xfrm>
            <a:off x="2677002" y="5509165"/>
            <a:ext cx="2159000" cy="79216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28" name="橢圓 27"/>
          <p:cNvSpPr/>
          <p:nvPr/>
        </p:nvSpPr>
        <p:spPr>
          <a:xfrm>
            <a:off x="4885564" y="2538411"/>
            <a:ext cx="4061832" cy="1081087"/>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29" name="橢圓 28"/>
          <p:cNvSpPr/>
          <p:nvPr/>
        </p:nvSpPr>
        <p:spPr>
          <a:xfrm>
            <a:off x="4750710" y="5509165"/>
            <a:ext cx="4117975" cy="79216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4" name="文字方塊 3"/>
          <p:cNvSpPr txBox="1"/>
          <p:nvPr/>
        </p:nvSpPr>
        <p:spPr>
          <a:xfrm>
            <a:off x="7823246" y="-34986"/>
            <a:ext cx="1038071" cy="276999"/>
          </a:xfrm>
          <a:prstGeom prst="rect">
            <a:avLst/>
          </a:prstGeom>
          <a:noFill/>
        </p:spPr>
        <p:txBody>
          <a:bodyPr wrap="square" rtlCol="0">
            <a:spAutoFit/>
          </a:bodyPr>
          <a:lstStyle/>
          <a:p>
            <a:pPr algn="r"/>
            <a:r>
              <a:rPr lang="en-US" altLang="zh-TW" sz="1200">
                <a:solidFill>
                  <a:srgbClr val="F9BFD2"/>
                </a:solidFill>
              </a:rPr>
              <a:t>1-1-1</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cxnSp>
        <p:nvCxnSpPr>
          <p:cNvPr id="8" name="直線接點 7"/>
          <p:cNvCxnSpPr/>
          <p:nvPr/>
        </p:nvCxnSpPr>
        <p:spPr>
          <a:xfrm>
            <a:off x="636588" y="2276872"/>
            <a:ext cx="8497953"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7" name="群組 16"/>
          <p:cNvGrpSpPr/>
          <p:nvPr/>
        </p:nvGrpSpPr>
        <p:grpSpPr>
          <a:xfrm>
            <a:off x="8154429" y="1765212"/>
            <a:ext cx="730788" cy="507432"/>
            <a:chOff x="4187222" y="395028"/>
            <a:chExt cx="1944212" cy="1349989"/>
          </a:xfrm>
          <a:solidFill>
            <a:srgbClr val="92D050"/>
          </a:solidFill>
        </p:grpSpPr>
        <p:sp>
          <p:nvSpPr>
            <p:cNvPr id="18"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8255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8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5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25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28" grpId="0" animBg="1"/>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0031" y="4057650"/>
            <a:ext cx="8643938" cy="1687116"/>
          </a:xfrm>
          <a:prstGeom prst="rect">
            <a:avLst/>
          </a:prstGeom>
          <a:gradFill>
            <a:gsLst>
              <a:gs pos="0">
                <a:srgbClr val="F2F2F2"/>
              </a:gs>
              <a:gs pos="100000">
                <a:srgbClr val="F2F2F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等线" panose="02010600030101010101"/>
              <a:cs typeface="+mn-cs"/>
            </a:endParaRPr>
          </a:p>
        </p:txBody>
      </p:sp>
      <p:pic>
        <p:nvPicPr>
          <p:cNvPr id="24579" name="图片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0032" y="4057650"/>
            <a:ext cx="8637985" cy="168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670BD11A-781C-477F-A445-875D78CF4A0F}" type="slidenum">
              <a:rPr kumimoji="0" lang="zh-CN" altLang="en-US" sz="1200" b="0" i="0" u="none" strike="noStrike" kern="1200" cap="none" spc="0" normalizeH="0" baseline="0" noProof="0">
                <a:ln>
                  <a:noFill/>
                </a:ln>
                <a:solidFill>
                  <a:prstClr val="white"/>
                </a:solidFill>
                <a:effectLst/>
                <a:uLnTx/>
                <a:uFillTx/>
                <a:ea typeface="等线" pitchFamily="2" charset="-122"/>
                <a:cs typeface="+mn-cs"/>
              </a:rPr>
              <a:pPr marL="0" marR="0" lvl="0" indent="0" algn="r" defTabSz="685800" rtl="0" eaLnBrk="1" fontAlgn="base" latinLnBrk="0" hangingPunct="1">
                <a:lnSpc>
                  <a:spcPct val="100000"/>
                </a:lnSpc>
                <a:spcBef>
                  <a:spcPct val="0"/>
                </a:spcBef>
                <a:spcAft>
                  <a:spcPct val="0"/>
                </a:spcAft>
                <a:buClrTx/>
                <a:buSzTx/>
                <a:buFontTx/>
                <a:buNone/>
                <a:tabLst/>
                <a:defRPr/>
              </a:pPr>
              <a:t>29</a:t>
            </a:fld>
            <a:endParaRPr kumimoji="0" lang="zh-CN" altLang="en-US" sz="1200" b="0" i="0" u="none" strike="noStrike" kern="1200" cap="none" spc="0" normalizeH="0" baseline="0" noProof="0">
              <a:ln>
                <a:noFill/>
              </a:ln>
              <a:solidFill>
                <a:prstClr val="white"/>
              </a:solidFill>
              <a:effectLst/>
              <a:uLnTx/>
              <a:uFillTx/>
              <a:ea typeface="等线" pitchFamily="2" charset="-122"/>
              <a:cs typeface="+mn-cs"/>
            </a:endParaRPr>
          </a:p>
        </p:txBody>
      </p:sp>
      <p:sp>
        <p:nvSpPr>
          <p:cNvPr id="9" name="矩形 8"/>
          <p:cNvSpPr/>
          <p:nvPr/>
        </p:nvSpPr>
        <p:spPr>
          <a:xfrm>
            <a:off x="716596" y="1412776"/>
            <a:ext cx="7704856" cy="4832092"/>
          </a:xfrm>
          <a:prstGeom prst="rect">
            <a:avLst/>
          </a:prstGeom>
        </p:spPr>
        <p:txBody>
          <a:bodyPr wrap="square">
            <a:spAutoFit/>
          </a:bodyPr>
          <a:lstStyle/>
          <a:p>
            <a:pPr marL="571500" indent="-342900">
              <a:buFont typeface="Wingdings" panose="05000000000000000000" pitchFamily="2" charset="2"/>
              <a:buChar char="u"/>
              <a:defRPr/>
            </a:pPr>
            <a:r>
              <a:rPr lang="zh-TW" altLang="zh-TW" sz="2800" kern="100">
                <a:solidFill>
                  <a:prstClr val="black"/>
                </a:solidFill>
                <a:latin typeface="標楷體" panose="03000509000000000000" pitchFamily="65" charset="-120"/>
                <a:ea typeface="標楷體" panose="03000509000000000000" pitchFamily="65" charset="-120"/>
                <a:cs typeface="Times New Roman" panose="02020603050405020304" pitchFamily="18" charset="0"/>
              </a:rPr>
              <a:t>陳柏熹</a:t>
            </a: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建議老師與家長，可以</a:t>
            </a:r>
            <a:r>
              <a:rPr lang="zh-TW" altLang="zh-TW" sz="28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幫助學生多思考日常生活中與各領域知識概念有關的</a:t>
            </a:r>
            <a:r>
              <a:rPr lang="zh-TW" altLang="zh-TW" sz="2800" kern="100">
                <a:solidFill>
                  <a:srgbClr val="FF0000"/>
                </a:solidFill>
                <a:latin typeface="標楷體" panose="03000509000000000000" pitchFamily="65" charset="-120"/>
                <a:ea typeface="標楷體" panose="03000509000000000000" pitchFamily="65" charset="-120"/>
                <a:cs typeface="Times New Roman" panose="02020603050405020304" pitchFamily="18" charset="0"/>
              </a:rPr>
              <a:t>事件</a:t>
            </a:r>
            <a:r>
              <a:rPr lang="zh-TW" altLang="zh-TW" sz="2800" kern="10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sz="2800" kern="100">
              <a:solidFill>
                <a:prstClr val="black"/>
              </a:solidFill>
              <a:latin typeface="標楷體" panose="03000509000000000000" pitchFamily="65" charset="-120"/>
              <a:ea typeface="標楷體" panose="03000509000000000000" pitchFamily="65" charset="-120"/>
              <a:cs typeface="Times New Roman" panose="02020603050405020304" pitchFamily="18" charset="0"/>
            </a:endParaRPr>
          </a:p>
          <a:p>
            <a:pPr marL="723900" indent="-495300">
              <a:defRPr/>
            </a:pPr>
            <a:r>
              <a:rPr lang="en-US" altLang="zh-TW"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1</a:t>
            </a:r>
            <a:r>
              <a:rPr lang="zh-TW" altLang="en-US"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如何</a:t>
            </a:r>
            <a:r>
              <a:rPr lang="zh-TW" altLang="zh-TW" sz="2800" kern="100">
                <a:solidFill>
                  <a:prstClr val="black"/>
                </a:solidFill>
                <a:latin typeface="標楷體" panose="03000509000000000000" pitchFamily="65" charset="-120"/>
                <a:ea typeface="標楷體" panose="03000509000000000000" pitchFamily="65" charset="-120"/>
                <a:cs typeface="Times New Roman" panose="02020603050405020304" pitchFamily="18" charset="0"/>
              </a:rPr>
              <a:t>運用</a:t>
            </a:r>
            <a:r>
              <a:rPr lang="zh-TW" altLang="zh-TW" sz="2800" kern="100" dirty="0">
                <a:solidFill>
                  <a:srgbClr val="1565C0"/>
                </a:solidFill>
                <a:latin typeface="標楷體" panose="03000509000000000000" pitchFamily="65" charset="-120"/>
                <a:ea typeface="標楷體" panose="03000509000000000000" pitchFamily="65" charset="-120"/>
                <a:cs typeface="Times New Roman" panose="02020603050405020304" pitchFamily="18" charset="0"/>
              </a:rPr>
              <a:t>數學</a:t>
            </a: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概念來協助規畫</a:t>
            </a:r>
            <a:r>
              <a:rPr lang="zh-TW" altLang="zh-TW" sz="2800" kern="100" dirty="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儲蓄或安排日常生活</a:t>
            </a:r>
            <a:r>
              <a:rPr lang="zh-TW" altLang="zh-TW" sz="2800" kern="10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的購物</a:t>
            </a:r>
            <a:endParaRPr lang="en-US" altLang="zh-TW" sz="2800" kern="10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endParaRPr>
          </a:p>
          <a:p>
            <a:pPr marL="723900" indent="-495300">
              <a:defRPr/>
            </a:pPr>
            <a:r>
              <a:rPr lang="en-US" altLang="zh-TW"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2</a:t>
            </a:r>
            <a:r>
              <a:rPr lang="zh-TW" altLang="en-US"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使用</a:t>
            </a:r>
            <a:r>
              <a:rPr lang="zh-TW" altLang="zh-TW" sz="2800" kern="100" dirty="0">
                <a:solidFill>
                  <a:srgbClr val="1565C0"/>
                </a:solidFill>
                <a:latin typeface="標楷體" panose="03000509000000000000" pitchFamily="65" charset="-120"/>
                <a:ea typeface="標楷體" panose="03000509000000000000" pitchFamily="65" charset="-120"/>
                <a:cs typeface="Times New Roman" panose="02020603050405020304" pitchFamily="18" charset="0"/>
              </a:rPr>
              <a:t>語文</a:t>
            </a: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表達來詢問</a:t>
            </a:r>
            <a:r>
              <a:rPr lang="zh-TW" altLang="zh-TW" sz="2800" kern="100" dirty="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交通資訊或溝通</a:t>
            </a: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同學間的</a:t>
            </a:r>
            <a:r>
              <a:rPr lang="zh-TW" altLang="zh-TW" sz="2800" kern="100">
                <a:solidFill>
                  <a:prstClr val="black"/>
                </a:solidFill>
                <a:latin typeface="標楷體" panose="03000509000000000000" pitchFamily="65" charset="-120"/>
                <a:ea typeface="標楷體" panose="03000509000000000000" pitchFamily="65" charset="-120"/>
                <a:cs typeface="Times New Roman" panose="02020603050405020304" pitchFamily="18" charset="0"/>
              </a:rPr>
              <a:t>合作報告</a:t>
            </a:r>
            <a:endParaRPr lang="en-US" altLang="zh-TW" sz="2800" kern="100">
              <a:solidFill>
                <a:prstClr val="black"/>
              </a:solidFill>
              <a:latin typeface="標楷體" panose="03000509000000000000" pitchFamily="65" charset="-120"/>
              <a:ea typeface="標楷體" panose="03000509000000000000" pitchFamily="65" charset="-120"/>
              <a:cs typeface="Times New Roman" panose="02020603050405020304" pitchFamily="18" charset="0"/>
            </a:endParaRPr>
          </a:p>
          <a:p>
            <a:pPr marL="723900" indent="-495300">
              <a:defRPr/>
            </a:pPr>
            <a:r>
              <a:rPr lang="en-US" altLang="zh-TW"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3</a:t>
            </a:r>
            <a:r>
              <a:rPr lang="zh-TW" altLang="en-US"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運用</a:t>
            </a:r>
            <a:r>
              <a:rPr lang="zh-TW" altLang="zh-TW" sz="2800" kern="100">
                <a:solidFill>
                  <a:srgbClr val="1565C0"/>
                </a:solidFill>
                <a:latin typeface="標楷體" panose="03000509000000000000" pitchFamily="65" charset="-120"/>
                <a:ea typeface="標楷體" panose="03000509000000000000" pitchFamily="65" charset="-120"/>
                <a:cs typeface="Times New Roman" panose="02020603050405020304" pitchFamily="18" charset="0"/>
              </a:rPr>
              <a:t>社會</a:t>
            </a:r>
            <a:r>
              <a:rPr lang="zh-TW" altLang="zh-TW" sz="2800" kern="100" dirty="0">
                <a:solidFill>
                  <a:srgbClr val="1565C0"/>
                </a:solidFill>
                <a:latin typeface="標楷體" panose="03000509000000000000" pitchFamily="65" charset="-120"/>
                <a:ea typeface="標楷體" panose="03000509000000000000" pitchFamily="65" charset="-120"/>
                <a:cs typeface="Times New Roman" panose="02020603050405020304" pitchFamily="18" charset="0"/>
              </a:rPr>
              <a:t>領域</a:t>
            </a: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所學到的概念來</a:t>
            </a:r>
            <a:r>
              <a:rPr lang="zh-TW" altLang="zh-TW" sz="2800" kern="100" dirty="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解釋與判斷</a:t>
            </a: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課外讀物</a:t>
            </a:r>
            <a:r>
              <a:rPr lang="zh-TW" altLang="zh-TW" sz="2800" kern="100">
                <a:solidFill>
                  <a:prstClr val="black"/>
                </a:solidFill>
                <a:latin typeface="標楷體" panose="03000509000000000000" pitchFamily="65" charset="-120"/>
                <a:ea typeface="標楷體" panose="03000509000000000000" pitchFamily="65" charset="-120"/>
                <a:cs typeface="Times New Roman" panose="02020603050405020304" pitchFamily="18" charset="0"/>
              </a:rPr>
              <a:t>或</a:t>
            </a:r>
            <a:r>
              <a:rPr lang="zh-TW" altLang="zh-TW" sz="2800" kern="100" smtClean="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媒體報導</a:t>
            </a: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中所提到的歷史事件或</a:t>
            </a:r>
            <a:r>
              <a:rPr lang="zh-TW" altLang="zh-TW" sz="2800" kern="100">
                <a:solidFill>
                  <a:prstClr val="black"/>
                </a:solidFill>
                <a:latin typeface="標楷體" panose="03000509000000000000" pitchFamily="65" charset="-120"/>
                <a:ea typeface="標楷體" panose="03000509000000000000" pitchFamily="65" charset="-120"/>
                <a:cs typeface="Times New Roman" panose="02020603050405020304" pitchFamily="18" charset="0"/>
              </a:rPr>
              <a:t>地理</a:t>
            </a:r>
            <a:r>
              <a:rPr lang="zh-TW" altLang="zh-TW"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資訊</a:t>
            </a:r>
            <a:endParaRPr lang="en-US" altLang="zh-TW" sz="2800" kern="100">
              <a:solidFill>
                <a:prstClr val="black"/>
              </a:solidFill>
              <a:latin typeface="標楷體" panose="03000509000000000000" pitchFamily="65" charset="-120"/>
              <a:ea typeface="標楷體" panose="03000509000000000000" pitchFamily="65" charset="-120"/>
              <a:cs typeface="Times New Roman" panose="02020603050405020304" pitchFamily="18" charset="0"/>
            </a:endParaRPr>
          </a:p>
          <a:p>
            <a:pPr marL="723900" indent="-495300">
              <a:defRPr/>
            </a:pPr>
            <a:r>
              <a:rPr lang="en-US" altLang="zh-TW"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4</a:t>
            </a:r>
            <a:r>
              <a:rPr lang="zh-TW" altLang="en-US"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根據</a:t>
            </a:r>
            <a:r>
              <a:rPr lang="zh-TW" altLang="zh-TW" sz="2800" kern="100" dirty="0">
                <a:solidFill>
                  <a:srgbClr val="1565C0"/>
                </a:solidFill>
                <a:latin typeface="標楷體" panose="03000509000000000000" pitchFamily="65" charset="-120"/>
                <a:ea typeface="標楷體" panose="03000509000000000000" pitchFamily="65" charset="-120"/>
                <a:cs typeface="Times New Roman" panose="02020603050405020304" pitchFamily="18" charset="0"/>
              </a:rPr>
              <a:t>自然領域</a:t>
            </a: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所</a:t>
            </a:r>
            <a:r>
              <a:rPr lang="zh-TW" altLang="zh-TW" sz="2800" kern="100">
                <a:solidFill>
                  <a:prstClr val="black"/>
                </a:solidFill>
                <a:latin typeface="標楷體" panose="03000509000000000000" pitchFamily="65" charset="-120"/>
                <a:ea typeface="標楷體" panose="03000509000000000000" pitchFamily="65" charset="-120"/>
                <a:cs typeface="Times New Roman" panose="02020603050405020304" pitchFamily="18" charset="0"/>
              </a:rPr>
              <a:t>學</a:t>
            </a:r>
            <a:r>
              <a:rPr lang="zh-TW" altLang="zh-TW"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的</a:t>
            </a:r>
            <a:r>
              <a:rPr lang="zh-TW" altLang="zh-TW" sz="2800" kern="100" smtClean="0">
                <a:latin typeface="標楷體" panose="03000509000000000000" pitchFamily="65" charset="-120"/>
                <a:ea typeface="標楷體" panose="03000509000000000000" pitchFamily="65" charset="-120"/>
                <a:cs typeface="Times New Roman" panose="02020603050405020304" pitchFamily="18" charset="0"/>
              </a:rPr>
              <a:t>原理來</a:t>
            </a:r>
            <a:r>
              <a:rPr lang="zh-TW" altLang="zh-TW" sz="2800" kern="100" smtClean="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解釋</a:t>
            </a:r>
            <a:r>
              <a:rPr lang="zh-TW" altLang="zh-TW" sz="2800" kern="100" dirty="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與解決生活</a:t>
            </a: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中觀察到的自然現象與環境汙染</a:t>
            </a:r>
            <a:endParaRPr lang="zh-TW" altLang="zh-TW" sz="2800" kern="100" dirty="0">
              <a:solidFill>
                <a:prstClr val="black"/>
              </a:solidFill>
              <a:latin typeface="Calibri" panose="020F0502020204030204" pitchFamily="34" charset="0"/>
              <a:cs typeface="Times New Roman" panose="02020603050405020304" pitchFamily="18" charset="0"/>
            </a:endParaRPr>
          </a:p>
        </p:txBody>
      </p:sp>
      <p:sp>
        <p:nvSpPr>
          <p:cNvPr id="10" name="標題 1"/>
          <p:cNvSpPr txBox="1">
            <a:spLocks/>
          </p:cNvSpPr>
          <p:nvPr/>
        </p:nvSpPr>
        <p:spPr>
          <a:xfrm>
            <a:off x="2339752" y="484151"/>
            <a:ext cx="7067128" cy="63408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kumimoji="0" lang="zh-TW" altLang="en-US" b="1" smtClean="0">
                <a:solidFill>
                  <a:schemeClr val="accent5">
                    <a:lumMod val="75000"/>
                  </a:schemeClr>
                </a:solidFill>
                <a:latin typeface="微軟正黑體" panose="020B0604030504040204" pitchFamily="34" charset="-120"/>
                <a:ea typeface="微軟正黑體" panose="020B0604030504040204" pitchFamily="34" charset="-120"/>
              </a:rPr>
              <a:t>素養，融會貫通活用知識</a:t>
            </a:r>
            <a:endParaRPr kumimoji="0" lang="zh-TW" altLang="en-US" b="1" dirty="0">
              <a:solidFill>
                <a:schemeClr val="accent5">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78309798"/>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0031" y="4057650"/>
            <a:ext cx="8643938" cy="1687116"/>
          </a:xfrm>
          <a:prstGeom prst="rect">
            <a:avLst/>
          </a:prstGeom>
          <a:gradFill>
            <a:gsLst>
              <a:gs pos="0">
                <a:srgbClr val="F2F2F2"/>
              </a:gs>
              <a:gs pos="100000">
                <a:srgbClr val="F2F2F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solidFill>
              <a:ea typeface="等线" panose="02010600030101010101"/>
            </a:endParaRPr>
          </a:p>
        </p:txBody>
      </p:sp>
      <p:pic>
        <p:nvPicPr>
          <p:cNvPr id="24579" name="图片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0032" y="4057650"/>
            <a:ext cx="8637985" cy="168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27"/>
          <p:cNvSpPr txBox="1">
            <a:spLocks noChangeArrowheads="1"/>
          </p:cNvSpPr>
          <p:nvPr/>
        </p:nvSpPr>
        <p:spPr bwMode="auto">
          <a:xfrm>
            <a:off x="727473" y="3182541"/>
            <a:ext cx="7684294" cy="856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lnSpc>
                <a:spcPct val="150000"/>
              </a:lnSpc>
            </a:pPr>
            <a:r>
              <a:rPr kumimoji="0" lang="zh-TW" altLang="en-US" sz="3750" b="1" dirty="0" smtClean="0">
                <a:solidFill>
                  <a:srgbClr val="14826D"/>
                </a:solidFill>
                <a:latin typeface="Microsoft YaHei" pitchFamily="34" charset="-122"/>
                <a:ea typeface="Microsoft YaHei" pitchFamily="34" charset="-122"/>
              </a:rPr>
              <a:t>怎麼教</a:t>
            </a:r>
            <a:endParaRPr kumimoji="0" lang="en-US" altLang="zh-TW" sz="3750" b="1" dirty="0" smtClean="0">
              <a:solidFill>
                <a:srgbClr val="14826D"/>
              </a:solidFill>
              <a:latin typeface="Microsoft YaHei" pitchFamily="34" charset="-122"/>
              <a:ea typeface="Microsoft YaHei" pitchFamily="34" charset="-122"/>
            </a:endParaRPr>
          </a:p>
        </p:txBody>
      </p:sp>
      <p:sp>
        <p:nvSpPr>
          <p:cNvPr id="24581"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670BD11A-781C-477F-A445-875D78CF4A0F}" type="slidenum">
              <a:rPr kumimoji="0" lang="zh-CN" altLang="en-US">
                <a:solidFill>
                  <a:prstClr val="white"/>
                </a:solidFill>
              </a:rPr>
              <a:pPr defTabSz="685800"/>
              <a:t>30</a:t>
            </a:fld>
            <a:endParaRPr kumimoji="0" lang="zh-CN" altLang="en-US">
              <a:solidFill>
                <a:prstClr val="white"/>
              </a:solidFill>
            </a:endParaRPr>
          </a:p>
        </p:txBody>
      </p:sp>
      <p:sp>
        <p:nvSpPr>
          <p:cNvPr id="13" name="矩形: 圆角 593"/>
          <p:cNvSpPr/>
          <p:nvPr/>
        </p:nvSpPr>
        <p:spPr>
          <a:xfrm>
            <a:off x="1257300" y="1714500"/>
            <a:ext cx="6686550" cy="3371850"/>
          </a:xfrm>
          <a:prstGeom prst="roundRect">
            <a:avLst>
              <a:gd name="adj" fmla="val 7305"/>
            </a:avLst>
          </a:prstGeom>
          <a:noFill/>
          <a:ln>
            <a:solidFill>
              <a:srgbClr val="1482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solidFill>
              <a:ea typeface="等线" panose="02010600030101010101"/>
            </a:endParaRPr>
          </a:p>
        </p:txBody>
      </p:sp>
      <p:sp>
        <p:nvSpPr>
          <p:cNvPr id="14" name="文本框 588"/>
          <p:cNvSpPr>
            <a:spLocks noChangeArrowheads="1"/>
          </p:cNvSpPr>
          <p:nvPr/>
        </p:nvSpPr>
        <p:spPr bwMode="auto">
          <a:xfrm>
            <a:off x="2880123" y="2089547"/>
            <a:ext cx="3531394" cy="1123712"/>
          </a:xfrm>
          <a:prstGeom prst="roundRect">
            <a:avLst>
              <a:gd name="adj" fmla="val 16667"/>
            </a:avLst>
          </a:prstGeom>
          <a:solidFill>
            <a:srgbClr val="14826D"/>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r>
              <a:rPr kumimoji="0" lang="zh-TW" altLang="en-US" sz="6000" b="1" dirty="0" smtClean="0">
                <a:solidFill>
                  <a:prstClr val="white"/>
                </a:solidFill>
                <a:latin typeface="Microsoft YaHei" pitchFamily="34" charset="-122"/>
                <a:ea typeface="Microsoft YaHei" pitchFamily="34" charset="-122"/>
              </a:rPr>
              <a:t>核心素</a:t>
            </a:r>
            <a:r>
              <a:rPr kumimoji="0" lang="zh-TW" altLang="en-US" sz="6000" b="1" dirty="0">
                <a:solidFill>
                  <a:prstClr val="white"/>
                </a:solidFill>
                <a:latin typeface="Microsoft YaHei" pitchFamily="34" charset="-122"/>
                <a:ea typeface="Microsoft YaHei" pitchFamily="34" charset="-122"/>
              </a:rPr>
              <a:t>養</a:t>
            </a:r>
            <a:endParaRPr kumimoji="0" lang="zh-CN" altLang="en-US" sz="6000" b="1" dirty="0">
              <a:solidFill>
                <a:prstClr val="white"/>
              </a:solidFill>
              <a:latin typeface="Microsoft YaHei" pitchFamily="34" charset="-122"/>
              <a:ea typeface="Microsoft YaHei" pitchFamily="34" charset="-122"/>
            </a:endParaRPr>
          </a:p>
        </p:txBody>
      </p:sp>
    </p:spTree>
    <p:extLst>
      <p:ext uri="{BB962C8B-B14F-4D97-AF65-F5344CB8AC3E}">
        <p14:creationId xmlns:p14="http://schemas.microsoft.com/office/powerpoint/2010/main" val="27589760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1100"/>
                            </p:stCondLst>
                            <p:childTnLst>
                              <p:par>
                                <p:cTn id="12" presetID="22" presetClass="entr" presetSubtype="1" fill="hold" grpId="0" nodeType="afterEffect">
                                  <p:stCondLst>
                                    <p:cond delay="0"/>
                                  </p:stCondLst>
                                  <p:childTnLst>
                                    <p:set>
                                      <p:cBhvr>
                                        <p:cTn id="13" dur="1" fill="hold">
                                          <p:stCondLst>
                                            <p:cond delay="0"/>
                                          </p:stCondLst>
                                        </p:cTn>
                                        <p:tgtEl>
                                          <p:spTgt spid="28">
                                            <p:txEl>
                                              <p:pRg st="0" end="0"/>
                                            </p:txEl>
                                          </p:spTgt>
                                        </p:tgtEl>
                                        <p:attrNameLst>
                                          <p:attrName>style.visibility</p:attrName>
                                        </p:attrNameLst>
                                      </p:cBhvr>
                                      <p:to>
                                        <p:strVal val="visible"/>
                                      </p:to>
                                    </p:set>
                                    <p:animEffect transition="in" filter="wipe(up)">
                                      <p:cBhvr>
                                        <p:cTn id="14"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allAtOnce"/>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en-US" altLang="zh-TW" sz="3600" b="1" dirty="0">
              <a:solidFill>
                <a:srgbClr val="002060"/>
              </a:solidFill>
            </a:endParaRPr>
          </a:p>
          <a:p>
            <a:pPr marL="0" indent="0" algn="ctr">
              <a:buNone/>
            </a:pPr>
            <a:r>
              <a:rPr lang="zh-TW" altLang="en-US" sz="3600" b="1" dirty="0" smtClean="0">
                <a:solidFill>
                  <a:srgbClr val="002060"/>
                </a:solidFill>
              </a:rPr>
              <a:t>「</a:t>
            </a:r>
            <a:r>
              <a:rPr lang="zh-TW" altLang="en-US" sz="3600" b="1" dirty="0">
                <a:solidFill>
                  <a:srgbClr val="002060"/>
                </a:solidFill>
              </a:rPr>
              <a:t>新課綱─讓孩子成為更好的自己</a:t>
            </a:r>
            <a:r>
              <a:rPr lang="zh-TW" altLang="en-US" sz="3600" b="1" dirty="0" smtClean="0">
                <a:solidFill>
                  <a:srgbClr val="002060"/>
                </a:solidFill>
              </a:rPr>
              <a:t>」</a:t>
            </a:r>
            <a:endParaRPr lang="en-US" altLang="zh-TW" sz="3600" b="1" dirty="0" smtClean="0">
              <a:solidFill>
                <a:srgbClr val="002060"/>
              </a:solidFill>
            </a:endParaRPr>
          </a:p>
          <a:p>
            <a:endParaRPr lang="en-US" altLang="zh-TW" b="1" dirty="0">
              <a:solidFill>
                <a:srgbClr val="FF0000"/>
              </a:solidFill>
            </a:endParaRPr>
          </a:p>
          <a:p>
            <a:r>
              <a:rPr lang="zh-TW" altLang="en-US" b="1" dirty="0" smtClean="0">
                <a:solidFill>
                  <a:srgbClr val="FF0000"/>
                </a:solidFill>
              </a:rPr>
              <a:t>各校可以用自己學校的素養導向教學作為案例</a:t>
            </a:r>
            <a:endParaRPr lang="en-US" altLang="zh-TW" b="1" dirty="0" smtClean="0">
              <a:solidFill>
                <a:srgbClr val="FF0000"/>
              </a:solidFill>
            </a:endParaRPr>
          </a:p>
          <a:p>
            <a:endParaRPr lang="en-US" altLang="zh-TW" b="1" dirty="0" smtClean="0">
              <a:solidFill>
                <a:srgbClr val="FF0000"/>
              </a:solidFill>
            </a:endParaRPr>
          </a:p>
          <a:p>
            <a:r>
              <a:rPr lang="zh-TW" altLang="en-US" dirty="0">
                <a:solidFill>
                  <a:srgbClr val="002060"/>
                </a:solidFill>
              </a:rPr>
              <a:t>新課綱紀錄影片連結網址</a:t>
            </a:r>
            <a:r>
              <a:rPr lang="en-US" altLang="zh-TW" dirty="0">
                <a:solidFill>
                  <a:srgbClr val="002060"/>
                </a:solidFill>
              </a:rPr>
              <a:t>: http://yt1.piee.pw/JYFBL</a:t>
            </a:r>
            <a:endParaRPr lang="zh-TW" altLang="en-US" dirty="0">
              <a:solidFill>
                <a:srgbClr val="002060"/>
              </a:solidFill>
            </a:endParaRPr>
          </a:p>
        </p:txBody>
      </p:sp>
      <p:sp>
        <p:nvSpPr>
          <p:cNvPr id="4" name="投影片編號版面配置區 3"/>
          <p:cNvSpPr>
            <a:spLocks noGrp="1"/>
          </p:cNvSpPr>
          <p:nvPr>
            <p:ph type="sldNum" sz="quarter" idx="12"/>
          </p:nvPr>
        </p:nvSpPr>
        <p:spPr/>
        <p:txBody>
          <a:bodyPr/>
          <a:lstStyle/>
          <a:p>
            <a:pPr>
              <a:defRPr/>
            </a:pPr>
            <a:fld id="{C867E55C-5DA7-417A-921B-F3843211B3BD}" type="slidenum">
              <a:rPr lang="zh-TW" altLang="en-US" smtClean="0"/>
              <a:pPr>
                <a:defRPr/>
              </a:pPr>
              <a:t>31</a:t>
            </a:fld>
            <a:endParaRPr lang="zh-TW" altLang="en-US"/>
          </a:p>
        </p:txBody>
      </p:sp>
    </p:spTree>
    <p:extLst>
      <p:ext uri="{BB962C8B-B14F-4D97-AF65-F5344CB8AC3E}">
        <p14:creationId xmlns:p14="http://schemas.microsoft.com/office/powerpoint/2010/main" val="10727954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3" name="Shape 560"/>
          <p:cNvPicPr preferRelativeResize="0">
            <a:picLocks noChangeAspect="1" noChangeArrowheads="1"/>
          </p:cNvPicPr>
          <p:nvPr/>
        </p:nvPicPr>
        <p:blipFill>
          <a:blip r:embed="rId3" cstate="hqprint">
            <a:extLst>
              <a:ext uri="{28A0092B-C50C-407E-A947-70E740481C1C}">
                <a14:useLocalDpi xmlns:a14="http://schemas.microsoft.com/office/drawing/2010/main"/>
              </a:ext>
            </a:extLst>
          </a:blip>
          <a:srcRect t="4259"/>
          <a:stretch>
            <a:fillRect/>
          </a:stretch>
        </p:blipFill>
        <p:spPr bwMode="auto">
          <a:xfrm>
            <a:off x="467544" y="2276872"/>
            <a:ext cx="8351837" cy="4247629"/>
          </a:xfrm>
          <a:prstGeom prst="rect">
            <a:avLst/>
          </a:prstGeom>
          <a:noFill/>
          <a:ln w="9525">
            <a:noFill/>
            <a:miter lim="800000"/>
            <a:headEnd/>
            <a:tailEnd/>
          </a:ln>
        </p:spPr>
      </p:pic>
      <p:sp>
        <p:nvSpPr>
          <p:cNvPr id="5" name="矩形 4"/>
          <p:cNvSpPr/>
          <p:nvPr/>
        </p:nvSpPr>
        <p:spPr>
          <a:xfrm>
            <a:off x="3994969" y="2420888"/>
            <a:ext cx="2570162" cy="1574067"/>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6" name="矩形 5"/>
          <p:cNvSpPr/>
          <p:nvPr/>
        </p:nvSpPr>
        <p:spPr>
          <a:xfrm>
            <a:off x="6659563" y="2420888"/>
            <a:ext cx="1944687" cy="1573199"/>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7" name="矩形 6"/>
          <p:cNvSpPr/>
          <p:nvPr/>
        </p:nvSpPr>
        <p:spPr>
          <a:xfrm>
            <a:off x="607244" y="2996952"/>
            <a:ext cx="3294062" cy="998003"/>
          </a:xfrm>
          <a:prstGeom prst="rect">
            <a:avLst/>
          </a:prstGeom>
          <a:solidFill>
            <a:srgbClr val="FFFF99">
              <a:alpha val="14902"/>
            </a:srgbClr>
          </a:solid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grpSp>
        <p:nvGrpSpPr>
          <p:cNvPr id="13" name="群組 12"/>
          <p:cNvGrpSpPr/>
          <p:nvPr/>
        </p:nvGrpSpPr>
        <p:grpSpPr>
          <a:xfrm>
            <a:off x="7782401" y="1730630"/>
            <a:ext cx="730788" cy="507432"/>
            <a:chOff x="4187222" y="395028"/>
            <a:chExt cx="1944212" cy="1349989"/>
          </a:xfrm>
          <a:solidFill>
            <a:srgbClr val="92D050"/>
          </a:solidFill>
        </p:grpSpPr>
        <p:sp>
          <p:nvSpPr>
            <p:cNvPr id="14"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32</a:t>
            </a:fld>
            <a:endParaRPr lang="zh-TW" altLang="en-US"/>
          </a:p>
        </p:txBody>
      </p:sp>
      <p:sp>
        <p:nvSpPr>
          <p:cNvPr id="23" name="文字方塊 22"/>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24"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五</a:t>
            </a:r>
            <a:r>
              <a:rPr kumimoji="0" lang="zh-TW" altLang="en-US" sz="3600" b="1" dirty="0" smtClean="0">
                <a:solidFill>
                  <a:schemeClr val="bg1"/>
                </a:solidFill>
                <a:cs typeface="Times New Roman" pitchFamily="18" charset="0"/>
              </a:rPr>
              <a:t>、國中小課程</a:t>
            </a:r>
            <a:r>
              <a:rPr kumimoji="0" lang="zh-TW" altLang="en-US" sz="3600" b="1" dirty="0">
                <a:solidFill>
                  <a:schemeClr val="bg1"/>
                </a:solidFill>
                <a:cs typeface="Times New Roman" pitchFamily="18" charset="0"/>
              </a:rPr>
              <a:t>架構</a:t>
            </a:r>
          </a:p>
        </p:txBody>
      </p:sp>
    </p:spTree>
    <p:extLst>
      <p:ext uri="{BB962C8B-B14F-4D97-AF65-F5344CB8AC3E}">
        <p14:creationId xmlns:p14="http://schemas.microsoft.com/office/powerpoint/2010/main" val="58756858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19474" y="4236656"/>
            <a:ext cx="9151037" cy="2709176"/>
          </a:xfrm>
          <a:prstGeom prst="roundRect">
            <a:avLst>
              <a:gd name="adj" fmla="val 0"/>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411163" y="1050925"/>
            <a:ext cx="8424862" cy="5691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33</a:t>
            </a:fld>
            <a:endParaRPr lang="zh-TW" altLang="en-US"/>
          </a:p>
        </p:txBody>
      </p:sp>
      <p:grpSp>
        <p:nvGrpSpPr>
          <p:cNvPr id="26" name="群組 25"/>
          <p:cNvGrpSpPr/>
          <p:nvPr/>
        </p:nvGrpSpPr>
        <p:grpSpPr>
          <a:xfrm>
            <a:off x="4416926" y="4435297"/>
            <a:ext cx="4681588" cy="2049532"/>
            <a:chOff x="4282900" y="4475812"/>
            <a:chExt cx="4681588" cy="2049532"/>
          </a:xfrm>
        </p:grpSpPr>
        <p:sp>
          <p:nvSpPr>
            <p:cNvPr id="18" name="圓角矩形 17"/>
            <p:cNvSpPr/>
            <p:nvPr/>
          </p:nvSpPr>
          <p:spPr>
            <a:xfrm>
              <a:off x="4282900" y="4475812"/>
              <a:ext cx="3821831" cy="504056"/>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4304853" y="4486324"/>
              <a:ext cx="4659635" cy="2039020"/>
            </a:xfrm>
            <a:prstGeom prst="rect">
              <a:avLst/>
            </a:prstGeom>
            <a:noFill/>
            <a:ln w="38100">
              <a:noFill/>
            </a:ln>
          </p:spPr>
          <p:txBody>
            <a:bodyPr wrap="square">
              <a:spAutoFit/>
            </a:bodyPr>
            <a:lstStyle/>
            <a:p>
              <a:pPr>
                <a:defRPr/>
              </a:pPr>
              <a:r>
                <a:rPr lang="zh-TW" altLang="en-US" sz="2800" b="1" dirty="0">
                  <a:solidFill>
                    <a:srgbClr val="4D7118"/>
                  </a:solidFill>
                  <a:latin typeface="微軟正黑體" panose="020B0604030504040204" pitchFamily="34" charset="-120"/>
                  <a:ea typeface="微軟正黑體" panose="020B0604030504040204" pitchFamily="34" charset="-120"/>
                </a:rPr>
                <a:t>部定（領域學習</a:t>
              </a:r>
              <a:r>
                <a:rPr lang="zh-TW" altLang="en-US" sz="2800" b="1">
                  <a:solidFill>
                    <a:srgbClr val="4D7118"/>
                  </a:solidFill>
                  <a:latin typeface="微軟正黑體" panose="020B0604030504040204" pitchFamily="34" charset="-120"/>
                  <a:ea typeface="微軟正黑體" panose="020B0604030504040204" pitchFamily="34" charset="-120"/>
                </a:rPr>
                <a:t>）課程</a:t>
              </a:r>
              <a:endParaRPr lang="en-US" altLang="zh-TW" sz="2800" b="1">
                <a:solidFill>
                  <a:srgbClr val="4D7118"/>
                </a:solidFill>
                <a:latin typeface="微軟正黑體" panose="020B0604030504040204" pitchFamily="34" charset="-120"/>
                <a:ea typeface="微軟正黑體" panose="020B0604030504040204" pitchFamily="34" charset="-120"/>
              </a:endParaRPr>
            </a:p>
            <a:p>
              <a:pPr>
                <a:defRPr/>
              </a:pPr>
              <a:endParaRPr lang="en-US" altLang="zh-TW" sz="1000" b="1">
                <a:solidFill>
                  <a:schemeClr val="bg1"/>
                </a:solidFill>
                <a:latin typeface="微軟正黑體" panose="020B0604030504040204" pitchFamily="34" charset="-120"/>
                <a:ea typeface="微軟正黑體" panose="020B0604030504040204" pitchFamily="34" charset="-120"/>
              </a:endParaRPr>
            </a:p>
            <a:p>
              <a:pPr>
                <a:defRPr/>
              </a:pPr>
              <a:r>
                <a:rPr lang="zh-TW" altLang="en-US" sz="2200" b="1">
                  <a:solidFill>
                    <a:schemeClr val="bg1"/>
                  </a:solidFill>
                  <a:latin typeface="微軟正黑體" panose="020B0604030504040204" pitchFamily="34" charset="-120"/>
                  <a:ea typeface="微軟正黑體" panose="020B0604030504040204" pitchFamily="34" charset="-120"/>
                </a:rPr>
                <a:t>由</a:t>
              </a:r>
              <a:r>
                <a:rPr lang="zh-TW" altLang="en-US" sz="2200" b="1" dirty="0">
                  <a:solidFill>
                    <a:schemeClr val="bg1"/>
                  </a:solidFill>
                  <a:latin typeface="微軟正黑體" panose="020B0604030504040204" pitchFamily="34" charset="-120"/>
                  <a:ea typeface="微軟正黑體" panose="020B0604030504040204" pitchFamily="34" charset="-120"/>
                </a:rPr>
                <a:t>國家統一規定</a:t>
              </a:r>
              <a:endParaRPr lang="en-US" altLang="zh-TW" sz="2200" b="1" dirty="0">
                <a:solidFill>
                  <a:schemeClr val="bg1"/>
                </a:solidFill>
                <a:latin typeface="微軟正黑體" panose="020B0604030504040204" pitchFamily="34" charset="-120"/>
                <a:ea typeface="微軟正黑體" panose="020B0604030504040204" pitchFamily="34" charset="-120"/>
              </a:endParaRPr>
            </a:p>
            <a:p>
              <a:pPr>
                <a:defRPr/>
              </a:pPr>
              <a:r>
                <a:rPr lang="zh-TW" altLang="en-US" sz="2200" b="1" dirty="0">
                  <a:solidFill>
                    <a:schemeClr val="bg1"/>
                  </a:solidFill>
                  <a:latin typeface="微軟正黑體" panose="020B0604030504040204" pitchFamily="34" charset="-120"/>
                  <a:ea typeface="微軟正黑體" panose="020B0604030504040204" pitchFamily="34" charset="-120"/>
                </a:rPr>
                <a:t>不同學習階段間注重縱向連貫</a:t>
              </a:r>
              <a:endParaRPr lang="en-US" altLang="zh-TW" sz="2200" b="1" dirty="0">
                <a:solidFill>
                  <a:schemeClr val="bg1"/>
                </a:solidFill>
                <a:latin typeface="微軟正黑體" panose="020B0604030504040204" pitchFamily="34" charset="-120"/>
                <a:ea typeface="微軟正黑體" panose="020B0604030504040204" pitchFamily="34" charset="-120"/>
              </a:endParaRPr>
            </a:p>
            <a:p>
              <a:pPr>
                <a:defRPr/>
              </a:pPr>
              <a:r>
                <a:rPr lang="zh-TW" altLang="en-US" sz="2200" b="1" dirty="0">
                  <a:solidFill>
                    <a:schemeClr val="bg1"/>
                  </a:solidFill>
                  <a:latin typeface="微軟正黑體" panose="020B0604030504040204" pitchFamily="34" charset="-120"/>
                  <a:ea typeface="微軟正黑體" panose="020B0604030504040204" pitchFamily="34" charset="-120"/>
                </a:rPr>
                <a:t>不同領域（科目）間注重橫向</a:t>
              </a:r>
              <a:r>
                <a:rPr lang="zh-TW" altLang="en-US" sz="2200" b="1">
                  <a:solidFill>
                    <a:schemeClr val="bg1"/>
                  </a:solidFill>
                  <a:latin typeface="微軟正黑體" panose="020B0604030504040204" pitchFamily="34" charset="-120"/>
                  <a:ea typeface="微軟正黑體" panose="020B0604030504040204" pitchFamily="34" charset="-120"/>
                </a:rPr>
                <a:t>統整</a:t>
              </a:r>
              <a:endParaRPr lang="en-US" altLang="zh-TW" sz="2200" b="1" dirty="0">
                <a:solidFill>
                  <a:schemeClr val="bg1"/>
                </a:solidFill>
                <a:latin typeface="微軟正黑體" panose="020B0604030504040204" pitchFamily="34" charset="-120"/>
                <a:ea typeface="微軟正黑體" panose="020B0604030504040204" pitchFamily="34" charset="-120"/>
              </a:endParaRPr>
            </a:p>
            <a:p>
              <a:pPr>
                <a:defRPr/>
              </a:pPr>
              <a:r>
                <a:rPr lang="zh-TW" altLang="en-US" sz="2200" b="1">
                  <a:solidFill>
                    <a:schemeClr val="bg1"/>
                  </a:solidFill>
                  <a:latin typeface="微軟正黑體" panose="020B0604030504040204" pitchFamily="34" charset="-120"/>
                  <a:ea typeface="微軟正黑體" panose="020B0604030504040204" pitchFamily="34" charset="-120"/>
                </a:rPr>
                <a:t>功能：深</a:t>
              </a:r>
              <a:r>
                <a:rPr lang="zh-TW" altLang="en-US" sz="2200" b="1" dirty="0">
                  <a:solidFill>
                    <a:schemeClr val="bg1"/>
                  </a:solidFill>
                  <a:latin typeface="微軟正黑體" panose="020B0604030504040204" pitchFamily="34" charset="-120"/>
                  <a:ea typeface="微軟正黑體" panose="020B0604030504040204" pitchFamily="34" charset="-120"/>
                </a:rPr>
                <a:t>植基本學力</a:t>
              </a:r>
            </a:p>
          </p:txBody>
        </p:sp>
      </p:grpSp>
      <p:grpSp>
        <p:nvGrpSpPr>
          <p:cNvPr id="27" name="群組 26"/>
          <p:cNvGrpSpPr/>
          <p:nvPr/>
        </p:nvGrpSpPr>
        <p:grpSpPr>
          <a:xfrm>
            <a:off x="4291417" y="1988840"/>
            <a:ext cx="4483339" cy="2039020"/>
            <a:chOff x="4291417" y="2107381"/>
            <a:chExt cx="4483339" cy="2039020"/>
          </a:xfrm>
        </p:grpSpPr>
        <p:sp>
          <p:nvSpPr>
            <p:cNvPr id="3" name="圓角矩形 2"/>
            <p:cNvSpPr/>
            <p:nvPr/>
          </p:nvSpPr>
          <p:spPr>
            <a:xfrm>
              <a:off x="4291417" y="2107381"/>
              <a:ext cx="3821831" cy="504056"/>
            </a:xfrm>
            <a:prstGeom prst="roundRect">
              <a:avLst/>
            </a:prstGeom>
            <a:solidFill>
              <a:srgbClr val="388E3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4521" name="文字方塊 5"/>
            <p:cNvSpPr txBox="1">
              <a:spLocks noChangeArrowheads="1"/>
            </p:cNvSpPr>
            <p:nvPr/>
          </p:nvSpPr>
          <p:spPr bwMode="auto">
            <a:xfrm>
              <a:off x="4304853" y="2107381"/>
              <a:ext cx="4469903" cy="2039020"/>
            </a:xfrm>
            <a:prstGeom prst="rect">
              <a:avLst/>
            </a:prstGeom>
            <a:noFill/>
            <a:ln w="9525">
              <a:noFill/>
              <a:miter lim="800000"/>
              <a:headEnd/>
              <a:tailEnd/>
            </a:ln>
          </p:spPr>
          <p:txBody>
            <a:bodyPr wrap="square">
              <a:spAutoFit/>
            </a:bodyPr>
            <a:lstStyle/>
            <a:p>
              <a:r>
                <a:rPr lang="zh-TW" altLang="en-US" sz="2800" b="1" dirty="0">
                  <a:solidFill>
                    <a:schemeClr val="bg1"/>
                  </a:solidFill>
                  <a:latin typeface="微軟正黑體" pitchFamily="34" charset="-120"/>
                  <a:ea typeface="微軟正黑體" pitchFamily="34" charset="-120"/>
                </a:rPr>
                <a:t>校訂（彈性學習）課程</a:t>
              </a:r>
              <a:endParaRPr lang="en-US" altLang="zh-TW" sz="2800" b="1" dirty="0">
                <a:solidFill>
                  <a:schemeClr val="bg1"/>
                </a:solidFill>
                <a:latin typeface="微軟正黑體" pitchFamily="34" charset="-120"/>
                <a:ea typeface="微軟正黑體" pitchFamily="34" charset="-120"/>
              </a:endParaRPr>
            </a:p>
            <a:p>
              <a:endParaRPr lang="en-US" altLang="zh-TW" sz="1000" b="1" dirty="0">
                <a:solidFill>
                  <a:srgbClr val="4D7118"/>
                </a:solidFill>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由學校安排</a:t>
              </a:r>
              <a:endParaRPr lang="en-US" altLang="zh-TW" sz="2200" b="1" dirty="0">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提供跨領域、多元、生活化課程</a:t>
              </a:r>
              <a:endParaRPr lang="en-US" altLang="zh-TW" sz="2200" b="1" dirty="0">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功能：形塑學校願景，</a:t>
              </a:r>
              <a:endParaRPr lang="en-US" altLang="zh-TW" sz="2200" b="1" dirty="0">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            提供學生適性發展機會</a:t>
              </a:r>
            </a:p>
          </p:txBody>
        </p:sp>
      </p:grpSp>
      <p:sp>
        <p:nvSpPr>
          <p:cNvPr id="12" name="矩形 8"/>
          <p:cNvSpPr>
            <a:spLocks noChangeArrowheads="1"/>
          </p:cNvSpPr>
          <p:nvPr/>
        </p:nvSpPr>
        <p:spPr bwMode="auto">
          <a:xfrm>
            <a:off x="4147649" y="447055"/>
            <a:ext cx="5104871"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一</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課程之連貫統整與多元適性</a:t>
            </a:r>
          </a:p>
        </p:txBody>
      </p:sp>
      <p:sp>
        <p:nvSpPr>
          <p:cNvPr id="24" name="文字方塊 23"/>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3-5-1</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25" name="標題 2"/>
          <p:cNvSpPr txBox="1">
            <a:spLocks/>
          </p:cNvSpPr>
          <p:nvPr/>
        </p:nvSpPr>
        <p:spPr bwMode="auto">
          <a:xfrm>
            <a:off x="672189" y="63757"/>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pic>
        <p:nvPicPr>
          <p:cNvPr id="58" name="Shape 567"/>
          <p:cNvPicPr preferRelativeResize="0">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47" r="2681"/>
          <a:stretch/>
        </p:blipFill>
        <p:spPr>
          <a:xfrm>
            <a:off x="59638" y="1147024"/>
            <a:ext cx="3574630" cy="5616575"/>
          </a:xfrm>
          <a:prstGeom prst="rect">
            <a:avLst/>
          </a:prstGeom>
        </p:spPr>
      </p:pic>
    </p:spTree>
    <p:extLst>
      <p:ext uri="{BB962C8B-B14F-4D97-AF65-F5344CB8AC3E}">
        <p14:creationId xmlns:p14="http://schemas.microsoft.com/office/powerpoint/2010/main" val="314844170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200"/>
                                        <p:tgtEl>
                                          <p:spTgt spid="14"/>
                                        </p:tgtEl>
                                      </p:cBhvr>
                                    </p:animEffect>
                                  </p:childTnLst>
                                </p:cTn>
                              </p:par>
                            </p:childTnLst>
                          </p:cTn>
                        </p:par>
                        <p:par>
                          <p:cTn id="8" fill="hold">
                            <p:stCondLst>
                              <p:cond delay="1200"/>
                            </p:stCondLst>
                            <p:childTnLst>
                              <p:par>
                                <p:cTn id="9" presetID="12" presetClass="entr" presetSubtype="1"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p:tgtEl>
                                          <p:spTgt spid="26"/>
                                        </p:tgtEl>
                                        <p:attrNameLst>
                                          <p:attrName>ppt_y</p:attrName>
                                        </p:attrNameLst>
                                      </p:cBhvr>
                                      <p:tavLst>
                                        <p:tav tm="0">
                                          <p:val>
                                            <p:strVal val="#ppt_y-#ppt_h*1.125000"/>
                                          </p:val>
                                        </p:tav>
                                        <p:tav tm="100000">
                                          <p:val>
                                            <p:strVal val="#ppt_y"/>
                                          </p:val>
                                        </p:tav>
                                      </p:tavLst>
                                    </p:anim>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p:tgtEl>
                                          <p:spTgt spid="27"/>
                                        </p:tgtEl>
                                        <p:attrNameLst>
                                          <p:attrName>ppt_y</p:attrName>
                                        </p:attrNameLst>
                                      </p:cBhvr>
                                      <p:tavLst>
                                        <p:tav tm="0">
                                          <p:val>
                                            <p:strVal val="#ppt_y+#ppt_h*1.125000"/>
                                          </p:val>
                                        </p:tav>
                                        <p:tav tm="100000">
                                          <p:val>
                                            <p:strVal val="#ppt_y"/>
                                          </p:val>
                                        </p:tav>
                                      </p:tavLst>
                                    </p:anim>
                                    <p:animEffect transition="in" filter="wipe(up)">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left)">
                                      <p:cBhvr>
                                        <p:cTn id="23" dur="2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8598CAF7-0B11-4355-B351-D1350E429BEE}" type="slidenum">
              <a:rPr lang="zh-TW" altLang="en-US" smtClean="0"/>
              <a:pPr>
                <a:defRPr/>
              </a:pPr>
              <a:t>34</a:t>
            </a:fld>
            <a:endParaRPr lang="zh-TW" altLang="en-US"/>
          </a:p>
        </p:txBody>
      </p:sp>
      <p:sp>
        <p:nvSpPr>
          <p:cNvPr id="32" name="文字方塊 31"/>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33"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34" name="矩形 8"/>
          <p:cNvSpPr>
            <a:spLocks noChangeArrowheads="1"/>
          </p:cNvSpPr>
          <p:nvPr/>
        </p:nvSpPr>
        <p:spPr bwMode="auto">
          <a:xfrm>
            <a:off x="4147649" y="447055"/>
            <a:ext cx="467282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二</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國民中、小學課程規劃</a:t>
            </a:r>
          </a:p>
        </p:txBody>
      </p:sp>
      <p:grpSp>
        <p:nvGrpSpPr>
          <p:cNvPr id="25" name="群組 24"/>
          <p:cNvGrpSpPr>
            <a:grpSpLocks/>
          </p:cNvGrpSpPr>
          <p:nvPr/>
        </p:nvGrpSpPr>
        <p:grpSpPr bwMode="auto">
          <a:xfrm>
            <a:off x="467544" y="1157843"/>
            <a:ext cx="8150375" cy="5557304"/>
            <a:chOff x="840624" y="764704"/>
            <a:chExt cx="7162615" cy="5880125"/>
          </a:xfrm>
          <a:noFill/>
        </p:grpSpPr>
        <p:pic>
          <p:nvPicPr>
            <p:cNvPr id="26" name="Shape 574"/>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0624" y="764704"/>
              <a:ext cx="7162615" cy="5880125"/>
            </a:xfrm>
            <a:prstGeom prst="rect">
              <a:avLst/>
            </a:prstGeom>
            <a:grpFill/>
            <a:ln>
              <a:noFill/>
            </a:ln>
            <a:effectLst>
              <a:outerShdw blurRad="190500" algn="tl" rotWithShape="0">
                <a:srgbClr val="000000">
                  <a:alpha val="70000"/>
                </a:srgbClr>
              </a:outerShdw>
            </a:effectLst>
          </p:spPr>
        </p:pic>
        <p:sp>
          <p:nvSpPr>
            <p:cNvPr id="27" name="矩形 26"/>
            <p:cNvSpPr/>
            <p:nvPr/>
          </p:nvSpPr>
          <p:spPr>
            <a:xfrm>
              <a:off x="2985712" y="2529676"/>
              <a:ext cx="1223895" cy="1763403"/>
            </a:xfrm>
            <a:prstGeom prst="rect">
              <a:avLst/>
            </a:prstGeom>
            <a:grpFill/>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zh-TW" altLang="en-US" sz="1600" dirty="0">
                <a:solidFill>
                  <a:srgbClr val="920000"/>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28" name="矩形 27"/>
          <p:cNvSpPr/>
          <p:nvPr/>
        </p:nvSpPr>
        <p:spPr>
          <a:xfrm>
            <a:off x="2915817" y="2825916"/>
            <a:ext cx="1368152" cy="1467179"/>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29" name="矩形 28"/>
          <p:cNvSpPr/>
          <p:nvPr/>
        </p:nvSpPr>
        <p:spPr>
          <a:xfrm>
            <a:off x="2915816" y="1369195"/>
            <a:ext cx="5612393" cy="165774"/>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0" name="矩形 29"/>
          <p:cNvSpPr/>
          <p:nvPr/>
        </p:nvSpPr>
        <p:spPr>
          <a:xfrm>
            <a:off x="1279266" y="4490152"/>
            <a:ext cx="7197189" cy="43147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1" name="矩形 30"/>
          <p:cNvSpPr/>
          <p:nvPr/>
        </p:nvSpPr>
        <p:spPr>
          <a:xfrm>
            <a:off x="2915817" y="1554471"/>
            <a:ext cx="1368152" cy="474069"/>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5" name="矩形 34"/>
          <p:cNvSpPr/>
          <p:nvPr/>
        </p:nvSpPr>
        <p:spPr>
          <a:xfrm>
            <a:off x="4286604" y="1546974"/>
            <a:ext cx="1408595" cy="469734"/>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6" name="矩形 35"/>
          <p:cNvSpPr/>
          <p:nvPr/>
        </p:nvSpPr>
        <p:spPr>
          <a:xfrm>
            <a:off x="5695199" y="1530665"/>
            <a:ext cx="1410078" cy="49787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7" name="矩形 36"/>
          <p:cNvSpPr/>
          <p:nvPr/>
        </p:nvSpPr>
        <p:spPr>
          <a:xfrm>
            <a:off x="2915816" y="2014917"/>
            <a:ext cx="4188723" cy="485734"/>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8" name="橢圓 37"/>
          <p:cNvSpPr/>
          <p:nvPr/>
        </p:nvSpPr>
        <p:spPr>
          <a:xfrm>
            <a:off x="1331020" y="2780481"/>
            <a:ext cx="1411561" cy="14664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9" name="矩形 38"/>
          <p:cNvSpPr/>
          <p:nvPr/>
        </p:nvSpPr>
        <p:spPr>
          <a:xfrm>
            <a:off x="7122850" y="1546963"/>
            <a:ext cx="1405359" cy="46974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40" name="文字方塊 39"/>
          <p:cNvSpPr txBox="1">
            <a:spLocks noChangeArrowheads="1"/>
          </p:cNvSpPr>
          <p:nvPr/>
        </p:nvSpPr>
        <p:spPr bwMode="auto">
          <a:xfrm>
            <a:off x="2630390" y="1312171"/>
            <a:ext cx="6129617" cy="707886"/>
          </a:xfrm>
          <a:prstGeom prst="rect">
            <a:avLst/>
          </a:prstGeom>
          <a:solidFill>
            <a:srgbClr val="FFFF99"/>
          </a:solidFill>
          <a:ln w="38100">
            <a:solidFill>
              <a:srgbClr val="C35D09"/>
            </a:solidFill>
            <a:miter lim="800000"/>
            <a:headEnd/>
            <a:tailEnd/>
          </a:ln>
        </p:spPr>
        <p:txBody>
          <a:bodyPr wrap="square">
            <a:spAutoFit/>
          </a:bodyPr>
          <a:lstStyle/>
          <a:p>
            <a:pPr algn="ctr" eaLnBrk="0" hangingPunct="0"/>
            <a:r>
              <a:rPr lang="zh-TW" altLang="en-US" sz="2000" b="1">
                <a:latin typeface="微軟正黑體" pitchFamily="34" charset="-120"/>
                <a:ea typeface="微軟正黑體" pitchFamily="34" charset="-120"/>
              </a:rPr>
              <a:t>階段別分別為第一、第二、第三、第四學習階段</a:t>
            </a:r>
            <a:endParaRPr lang="en-US" altLang="zh-TW" sz="2000" b="1">
              <a:latin typeface="微軟正黑體" pitchFamily="34" charset="-120"/>
              <a:ea typeface="微軟正黑體" pitchFamily="34" charset="-120"/>
            </a:endParaRPr>
          </a:p>
          <a:p>
            <a:pPr algn="ctr" eaLnBrk="0" hangingPunct="0"/>
            <a:r>
              <a:rPr lang="zh-TW" altLang="en-US" sz="2000" b="1">
                <a:latin typeface="微軟正黑體" pitchFamily="34" charset="-120"/>
                <a:ea typeface="微軟正黑體" pitchFamily="34" charset="-120"/>
              </a:rPr>
              <a:t>各為國小</a:t>
            </a:r>
            <a:r>
              <a:rPr lang="en-US" altLang="zh-TW" sz="2000" b="1">
                <a:latin typeface="微軟正黑體" pitchFamily="34" charset="-120"/>
                <a:ea typeface="微軟正黑體" pitchFamily="34" charset="-120"/>
              </a:rPr>
              <a:t>12</a:t>
            </a:r>
            <a:r>
              <a:rPr lang="zh-TW" altLang="en-US" sz="2000" b="1">
                <a:latin typeface="微軟正黑體" pitchFamily="34" charset="-120"/>
                <a:ea typeface="微軟正黑體" pitchFamily="34" charset="-120"/>
              </a:rPr>
              <a:t>年級、</a:t>
            </a:r>
            <a:r>
              <a:rPr lang="en-US" altLang="zh-TW" sz="2000" b="1">
                <a:latin typeface="微軟正黑體" pitchFamily="34" charset="-120"/>
                <a:ea typeface="微軟正黑體" pitchFamily="34" charset="-120"/>
              </a:rPr>
              <a:t>34</a:t>
            </a:r>
            <a:r>
              <a:rPr lang="zh-TW" altLang="en-US" sz="2000" b="1">
                <a:latin typeface="微軟正黑體" pitchFamily="34" charset="-120"/>
                <a:ea typeface="微軟正黑體" pitchFamily="34" charset="-120"/>
              </a:rPr>
              <a:t>年級、</a:t>
            </a:r>
            <a:r>
              <a:rPr lang="en-US" altLang="zh-TW" sz="2000" b="1">
                <a:latin typeface="微軟正黑體" pitchFamily="34" charset="-120"/>
                <a:ea typeface="微軟正黑體" pitchFamily="34" charset="-120"/>
              </a:rPr>
              <a:t>56</a:t>
            </a:r>
            <a:r>
              <a:rPr lang="zh-TW" altLang="en-US" sz="2000" b="1">
                <a:latin typeface="微軟正黑體" pitchFamily="34" charset="-120"/>
                <a:ea typeface="微軟正黑體" pitchFamily="34" charset="-120"/>
              </a:rPr>
              <a:t>年級、國中</a:t>
            </a:r>
            <a:r>
              <a:rPr lang="en-US" altLang="zh-TW" sz="2000" b="1">
                <a:latin typeface="微軟正黑體" pitchFamily="34" charset="-120"/>
                <a:ea typeface="微軟正黑體" pitchFamily="34" charset="-120"/>
              </a:rPr>
              <a:t>789</a:t>
            </a:r>
            <a:r>
              <a:rPr lang="zh-TW" altLang="en-US" sz="2000" b="1">
                <a:latin typeface="微軟正黑體" pitchFamily="34" charset="-120"/>
                <a:ea typeface="微軟正黑體" pitchFamily="34" charset="-120"/>
              </a:rPr>
              <a:t>年級</a:t>
            </a:r>
          </a:p>
        </p:txBody>
      </p:sp>
      <p:sp>
        <p:nvSpPr>
          <p:cNvPr id="41" name="文字方塊 40"/>
          <p:cNvSpPr txBox="1">
            <a:spLocks noChangeArrowheads="1"/>
          </p:cNvSpPr>
          <p:nvPr/>
        </p:nvSpPr>
        <p:spPr bwMode="auto">
          <a:xfrm>
            <a:off x="2908450" y="2214816"/>
            <a:ext cx="5619759" cy="369332"/>
          </a:xfrm>
          <a:prstGeom prst="rect">
            <a:avLst/>
          </a:prstGeom>
          <a:solidFill>
            <a:srgbClr val="99CCFF"/>
          </a:solidFill>
          <a:ln w="28575">
            <a:solidFill>
              <a:srgbClr val="0000FF"/>
            </a:solidFill>
            <a:miter lim="800000"/>
            <a:headEnd/>
            <a:tailEnd/>
          </a:ln>
        </p:spPr>
        <p:txBody>
          <a:bodyPr wrap="square">
            <a:spAutoFit/>
          </a:bodyPr>
          <a:lstStyle/>
          <a:p>
            <a:pPr eaLnBrk="0" hangingPunct="0"/>
            <a:r>
              <a:rPr lang="zh-TW" altLang="en-US" b="1">
                <a:latin typeface="微軟正黑體" pitchFamily="34" charset="-120"/>
                <a:ea typeface="微軟正黑體" pitchFamily="34" charset="-120"/>
              </a:rPr>
              <a:t>國小階段</a:t>
            </a:r>
            <a:r>
              <a:rPr lang="zh-TW" altLang="en-US" b="1">
                <a:solidFill>
                  <a:srgbClr val="FF0000"/>
                </a:solidFill>
                <a:latin typeface="微軟正黑體" pitchFamily="34" charset="-120"/>
                <a:ea typeface="微軟正黑體" pitchFamily="34" charset="-120"/>
              </a:rPr>
              <a:t>語文</a:t>
            </a:r>
            <a:r>
              <a:rPr lang="zh-TW" altLang="en-US" b="1">
                <a:latin typeface="微軟正黑體" pitchFamily="34" charset="-120"/>
                <a:ea typeface="微軟正黑體" pitchFamily="34" charset="-120"/>
              </a:rPr>
              <a:t>領域</a:t>
            </a:r>
            <a:r>
              <a:rPr lang="zh-TW" altLang="en-US" b="1">
                <a:solidFill>
                  <a:srgbClr val="FF0000"/>
                </a:solidFill>
                <a:latin typeface="微軟正黑體" pitchFamily="34" charset="-120"/>
                <a:ea typeface="微軟正黑體" pitchFamily="34" charset="-120"/>
              </a:rPr>
              <a:t>新增</a:t>
            </a:r>
            <a:r>
              <a:rPr lang="en-US" altLang="zh-TW" b="1">
                <a:solidFill>
                  <a:srgbClr val="FF0000"/>
                </a:solidFill>
                <a:latin typeface="微軟正黑體" pitchFamily="34" charset="-120"/>
                <a:ea typeface="微軟正黑體" pitchFamily="34" charset="-120"/>
              </a:rPr>
              <a:t>”</a:t>
            </a:r>
            <a:r>
              <a:rPr lang="zh-TW" altLang="en-US" b="1">
                <a:solidFill>
                  <a:srgbClr val="FF0000"/>
                </a:solidFill>
                <a:latin typeface="微軟正黑體" pitchFamily="34" charset="-120"/>
                <a:ea typeface="微軟正黑體" pitchFamily="34" charset="-120"/>
              </a:rPr>
              <a:t>新住民語文 </a:t>
            </a:r>
            <a:r>
              <a:rPr lang="en-US" altLang="zh-TW" b="1">
                <a:solidFill>
                  <a:srgbClr val="FF0000"/>
                </a:solidFill>
                <a:latin typeface="微軟正黑體" pitchFamily="34" charset="-120"/>
                <a:ea typeface="微軟正黑體" pitchFamily="34" charset="-120"/>
              </a:rPr>
              <a:t>“</a:t>
            </a:r>
            <a:r>
              <a:rPr lang="zh-TW" altLang="en-US" b="1">
                <a:solidFill>
                  <a:srgbClr val="FF0000"/>
                </a:solidFill>
                <a:latin typeface="微軟正黑體" pitchFamily="34" charset="-120"/>
                <a:ea typeface="微軟正黑體" pitchFamily="34" charset="-120"/>
              </a:rPr>
              <a:t>選項</a:t>
            </a:r>
            <a:endParaRPr lang="en-US" altLang="zh-TW" b="1">
              <a:solidFill>
                <a:srgbClr val="FF0000"/>
              </a:solidFill>
              <a:latin typeface="微軟正黑體" pitchFamily="34" charset="-120"/>
              <a:ea typeface="微軟正黑體" pitchFamily="34" charset="-120"/>
            </a:endParaRPr>
          </a:p>
        </p:txBody>
      </p:sp>
      <p:sp>
        <p:nvSpPr>
          <p:cNvPr id="42" name="文字方塊 41"/>
          <p:cNvSpPr txBox="1">
            <a:spLocks noChangeArrowheads="1"/>
          </p:cNvSpPr>
          <p:nvPr/>
        </p:nvSpPr>
        <p:spPr bwMode="auto">
          <a:xfrm>
            <a:off x="1309739" y="2673691"/>
            <a:ext cx="3369234" cy="1646605"/>
          </a:xfrm>
          <a:prstGeom prst="rect">
            <a:avLst/>
          </a:prstGeom>
          <a:solidFill>
            <a:srgbClr val="FFCCCC"/>
          </a:solidFill>
          <a:ln w="28575">
            <a:solidFill>
              <a:srgbClr val="FF0000"/>
            </a:solidFill>
            <a:miter lim="800000"/>
            <a:headEnd/>
            <a:tailEnd/>
          </a:ln>
        </p:spPr>
        <p:txBody>
          <a:bodyPr wrap="square">
            <a:spAutoFit/>
          </a:bodyPr>
          <a:lstStyle/>
          <a:p>
            <a:pPr eaLnBrk="0" hangingPunct="0">
              <a:spcBef>
                <a:spcPts val="1200"/>
              </a:spcBef>
            </a:pPr>
            <a:r>
              <a:rPr lang="zh-TW" altLang="en-US" sz="2400" b="1">
                <a:latin typeface="微軟正黑體" pitchFamily="34" charset="-120"/>
                <a:ea typeface="微軟正黑體" pitchFamily="34" charset="-120"/>
              </a:rPr>
              <a:t>國民小學第一學習階段的</a:t>
            </a:r>
            <a:r>
              <a:rPr lang="zh-TW" altLang="en-US" sz="2400" b="1">
                <a:solidFill>
                  <a:srgbClr val="FF0000"/>
                </a:solidFill>
                <a:latin typeface="微軟正黑體" pitchFamily="34" charset="-120"/>
                <a:ea typeface="微軟正黑體" pitchFamily="34" charset="-120"/>
              </a:rPr>
              <a:t>生活課程</a:t>
            </a:r>
            <a:r>
              <a:rPr lang="zh-TW" altLang="en-US" sz="2400" b="1">
                <a:latin typeface="微軟正黑體" pitchFamily="34" charset="-120"/>
                <a:ea typeface="微軟正黑體" pitchFamily="34" charset="-120"/>
              </a:rPr>
              <a:t>固定為</a:t>
            </a:r>
            <a:r>
              <a:rPr lang="en-US" altLang="zh-TW" sz="2400" b="1">
                <a:solidFill>
                  <a:srgbClr val="FF0000"/>
                </a:solidFill>
                <a:latin typeface="微軟正黑體" pitchFamily="34" charset="-120"/>
                <a:ea typeface="微軟正黑體" pitchFamily="34" charset="-120"/>
              </a:rPr>
              <a:t>6</a:t>
            </a:r>
            <a:r>
              <a:rPr lang="zh-TW" altLang="en-US" sz="2400" b="1">
                <a:solidFill>
                  <a:srgbClr val="FF0000"/>
                </a:solidFill>
                <a:latin typeface="微軟正黑體" pitchFamily="34" charset="-120"/>
                <a:ea typeface="微軟正黑體" pitchFamily="34" charset="-120"/>
              </a:rPr>
              <a:t>節</a:t>
            </a:r>
            <a:endParaRPr lang="en-US" altLang="zh-TW" sz="2400" b="1">
              <a:solidFill>
                <a:srgbClr val="FF0000"/>
              </a:solidFill>
              <a:latin typeface="微軟正黑體" pitchFamily="34" charset="-120"/>
              <a:ea typeface="微軟正黑體" pitchFamily="34" charset="-120"/>
            </a:endParaRPr>
          </a:p>
          <a:p>
            <a:pPr eaLnBrk="0" hangingPunct="0">
              <a:spcBef>
                <a:spcPts val="600"/>
              </a:spcBef>
              <a:spcAft>
                <a:spcPts val="600"/>
              </a:spcAft>
            </a:pPr>
            <a:r>
              <a:rPr lang="zh-TW" altLang="en-US" sz="2400" b="1">
                <a:latin typeface="微軟正黑體" pitchFamily="34" charset="-120"/>
                <a:ea typeface="微軟正黑體" pitchFamily="34" charset="-120"/>
              </a:rPr>
              <a:t>整合社會、自然科學、藝術及</a:t>
            </a:r>
            <a:r>
              <a:rPr lang="zh-TW" altLang="en-US" sz="2400" b="1">
                <a:solidFill>
                  <a:srgbClr val="0000FF"/>
                </a:solidFill>
                <a:latin typeface="微軟正黑體" pitchFamily="34" charset="-120"/>
                <a:ea typeface="微軟正黑體" pitchFamily="34" charset="-120"/>
              </a:rPr>
              <a:t>綜合活動領域</a:t>
            </a:r>
          </a:p>
        </p:txBody>
      </p:sp>
      <p:sp>
        <p:nvSpPr>
          <p:cNvPr id="43" name="文字方塊 42"/>
          <p:cNvSpPr txBox="1">
            <a:spLocks noChangeArrowheads="1"/>
          </p:cNvSpPr>
          <p:nvPr/>
        </p:nvSpPr>
        <p:spPr bwMode="auto">
          <a:xfrm>
            <a:off x="1312380" y="4477673"/>
            <a:ext cx="7250564" cy="769441"/>
          </a:xfrm>
          <a:prstGeom prst="rect">
            <a:avLst/>
          </a:prstGeom>
          <a:solidFill>
            <a:srgbClr val="CCFFCC"/>
          </a:solidFill>
          <a:ln w="28575">
            <a:solidFill>
              <a:srgbClr val="006600"/>
            </a:solidFill>
            <a:miter lim="800000"/>
            <a:headEnd/>
            <a:tailEnd/>
          </a:ln>
        </p:spPr>
        <p:txBody>
          <a:bodyPr wrap="square">
            <a:spAutoFit/>
          </a:bodyPr>
          <a:lstStyle/>
          <a:p>
            <a:pPr eaLnBrk="0" hangingPunct="0"/>
            <a:r>
              <a:rPr lang="zh-TW" altLang="en-US" sz="2200" b="1">
                <a:latin typeface="微軟正黑體" pitchFamily="34" charset="-120"/>
                <a:ea typeface="微軟正黑體" pitchFamily="34" charset="-120"/>
              </a:rPr>
              <a:t>新增</a:t>
            </a:r>
            <a:r>
              <a:rPr lang="zh-TW" altLang="en-US" sz="2200" b="1">
                <a:solidFill>
                  <a:srgbClr val="FF0000"/>
                </a:solidFill>
                <a:latin typeface="微軟正黑體" pitchFamily="34" charset="-120"/>
                <a:ea typeface="微軟正黑體" pitchFamily="34" charset="-120"/>
              </a:rPr>
              <a:t>科技領域</a:t>
            </a:r>
            <a:r>
              <a:rPr lang="zh-TW" altLang="en-US" sz="2200" b="1">
                <a:latin typeface="微軟正黑體" pitchFamily="34" charset="-120"/>
                <a:ea typeface="微軟正黑體" pitchFamily="34" charset="-120"/>
              </a:rPr>
              <a:t>，國民小學階段不排課，融入各領域教學</a:t>
            </a:r>
            <a:endParaRPr lang="en-US" altLang="zh-TW" sz="2200" b="1">
              <a:latin typeface="微軟正黑體" pitchFamily="34" charset="-120"/>
              <a:ea typeface="微軟正黑體" pitchFamily="34" charset="-120"/>
            </a:endParaRPr>
          </a:p>
          <a:p>
            <a:pPr eaLnBrk="0" hangingPunct="0"/>
            <a:r>
              <a:rPr lang="zh-TW" altLang="en-US" sz="2200" b="1">
                <a:latin typeface="微軟正黑體" pitchFamily="34" charset="-120"/>
                <a:ea typeface="微軟正黑體" pitchFamily="34" charset="-120"/>
              </a:rPr>
              <a:t>國民中學增</a:t>
            </a:r>
            <a:r>
              <a:rPr lang="en-US" altLang="zh-TW" sz="2200" b="1">
                <a:latin typeface="微軟正黑體" pitchFamily="34" charset="-120"/>
                <a:ea typeface="微軟正黑體" pitchFamily="34" charset="-120"/>
              </a:rPr>
              <a:t>2</a:t>
            </a:r>
            <a:r>
              <a:rPr lang="zh-TW" altLang="en-US" sz="2200" b="1">
                <a:latin typeface="微軟正黑體" pitchFamily="34" charset="-120"/>
                <a:ea typeface="微軟正黑體" pitchFamily="34" charset="-120"/>
              </a:rPr>
              <a:t>節，</a:t>
            </a:r>
            <a:r>
              <a:rPr lang="en-US" altLang="zh-TW" sz="2200" b="1">
                <a:latin typeface="微軟正黑體" pitchFamily="34" charset="-120"/>
                <a:ea typeface="微軟正黑體" pitchFamily="34" charset="-120"/>
              </a:rPr>
              <a:t>1</a:t>
            </a:r>
            <a:r>
              <a:rPr lang="zh-TW" altLang="en-US" sz="2200" b="1">
                <a:latin typeface="微軟正黑體" pitchFamily="34" charset="-120"/>
                <a:ea typeface="微軟正黑體" pitchFamily="34" charset="-120"/>
              </a:rPr>
              <a:t>節為資訊科技，</a:t>
            </a:r>
            <a:r>
              <a:rPr lang="en-US" altLang="zh-TW" sz="2200" b="1">
                <a:latin typeface="微軟正黑體" pitchFamily="34" charset="-120"/>
                <a:ea typeface="微軟正黑體" pitchFamily="34" charset="-120"/>
              </a:rPr>
              <a:t>1</a:t>
            </a:r>
            <a:r>
              <a:rPr lang="zh-TW" altLang="en-US" sz="2200" b="1">
                <a:latin typeface="微軟正黑體" pitchFamily="34" charset="-120"/>
                <a:ea typeface="微軟正黑體" pitchFamily="34" charset="-120"/>
              </a:rPr>
              <a:t>節為生活科技。</a:t>
            </a:r>
          </a:p>
        </p:txBody>
      </p:sp>
      <p:sp>
        <p:nvSpPr>
          <p:cNvPr id="44" name="矩形 43"/>
          <p:cNvSpPr/>
          <p:nvPr/>
        </p:nvSpPr>
        <p:spPr>
          <a:xfrm>
            <a:off x="546796" y="5440214"/>
            <a:ext cx="732470" cy="94153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45" name="文字方塊 44"/>
          <p:cNvSpPr txBox="1">
            <a:spLocks noChangeArrowheads="1"/>
          </p:cNvSpPr>
          <p:nvPr/>
        </p:nvSpPr>
        <p:spPr bwMode="auto">
          <a:xfrm>
            <a:off x="1302704" y="5241471"/>
            <a:ext cx="7252047" cy="1200329"/>
          </a:xfrm>
          <a:prstGeom prst="rect">
            <a:avLst/>
          </a:prstGeom>
          <a:solidFill>
            <a:srgbClr val="DEBDFF"/>
          </a:solidFill>
          <a:ln w="28575">
            <a:solidFill>
              <a:srgbClr val="7030A0"/>
            </a:solidFill>
            <a:miter lim="800000"/>
            <a:headEnd/>
            <a:tailEnd/>
          </a:ln>
        </p:spPr>
        <p:txBody>
          <a:bodyPr wrap="square">
            <a:spAutoFit/>
          </a:bodyPr>
          <a:lstStyle/>
          <a:p>
            <a:pPr eaLnBrk="0" hangingPunct="0"/>
            <a:r>
              <a:rPr lang="zh-TW" altLang="en-US" sz="2400" b="1" dirty="0">
                <a:solidFill>
                  <a:srgbClr val="FF0000"/>
                </a:solidFill>
                <a:latin typeface="微軟正黑體" pitchFamily="34" charset="-120"/>
                <a:ea typeface="微軟正黑體" pitchFamily="34" charset="-120"/>
              </a:rPr>
              <a:t>校訂（彈性學習）課程，分為四類課程</a:t>
            </a:r>
            <a:endParaRPr lang="en-US" altLang="zh-TW" sz="2400" b="1" dirty="0">
              <a:solidFill>
                <a:srgbClr val="FF0000"/>
              </a:solidFill>
              <a:latin typeface="微軟正黑體" pitchFamily="34" charset="-120"/>
              <a:ea typeface="微軟正黑體" pitchFamily="34" charset="-120"/>
            </a:endParaRPr>
          </a:p>
          <a:p>
            <a:pPr eaLnBrk="0" hangingPunct="0"/>
            <a:r>
              <a:rPr lang="zh-TW" altLang="en-US" sz="2400" b="1" dirty="0">
                <a:latin typeface="微軟正黑體" pitchFamily="34" charset="-120"/>
                <a:ea typeface="微軟正黑體" pitchFamily="34" charset="-120"/>
              </a:rPr>
              <a:t>分別為第一學習階段</a:t>
            </a:r>
            <a:r>
              <a:rPr lang="en-US" altLang="zh-TW" sz="2400" b="1" dirty="0">
                <a:latin typeface="微軟正黑體" pitchFamily="34" charset="-120"/>
                <a:ea typeface="微軟正黑體" pitchFamily="34" charset="-120"/>
              </a:rPr>
              <a:t>2-4</a:t>
            </a:r>
            <a:r>
              <a:rPr lang="zh-TW" altLang="en-US" sz="2400" b="1" dirty="0">
                <a:latin typeface="微軟正黑體" pitchFamily="34" charset="-120"/>
                <a:ea typeface="微軟正黑體" pitchFamily="34" charset="-120"/>
              </a:rPr>
              <a:t>節，第二學習階段</a:t>
            </a:r>
            <a:r>
              <a:rPr lang="en-US" altLang="zh-TW" sz="2400" b="1" dirty="0">
                <a:latin typeface="微軟正黑體" pitchFamily="34" charset="-120"/>
                <a:ea typeface="微軟正黑體" pitchFamily="34" charset="-120"/>
              </a:rPr>
              <a:t>3-6</a:t>
            </a:r>
            <a:r>
              <a:rPr lang="zh-TW" altLang="en-US" sz="2400" b="1" dirty="0">
                <a:latin typeface="微軟正黑體" pitchFamily="34" charset="-120"/>
                <a:ea typeface="微軟正黑體" pitchFamily="34" charset="-120"/>
              </a:rPr>
              <a:t>節</a:t>
            </a:r>
            <a:endParaRPr lang="en-US" altLang="zh-TW" sz="2400" b="1" dirty="0">
              <a:latin typeface="微軟正黑體" pitchFamily="34" charset="-120"/>
              <a:ea typeface="微軟正黑體" pitchFamily="34" charset="-120"/>
            </a:endParaRPr>
          </a:p>
          <a:p>
            <a:pPr eaLnBrk="0" hangingPunct="0"/>
            <a:r>
              <a:rPr lang="zh-TW" altLang="en-US" sz="2400" b="1" dirty="0">
                <a:latin typeface="微軟正黑體" pitchFamily="34" charset="-120"/>
                <a:ea typeface="微軟正黑體" pitchFamily="34" charset="-120"/>
              </a:rPr>
              <a:t>            第三學習階段</a:t>
            </a:r>
            <a:r>
              <a:rPr lang="en-US" altLang="zh-TW" sz="2400" b="1" dirty="0">
                <a:latin typeface="微軟正黑體" pitchFamily="34" charset="-120"/>
                <a:ea typeface="微軟正黑體" pitchFamily="34" charset="-120"/>
              </a:rPr>
              <a:t>4-7</a:t>
            </a:r>
            <a:r>
              <a:rPr lang="zh-TW" altLang="en-US" sz="2400" b="1" dirty="0">
                <a:latin typeface="微軟正黑體" pitchFamily="34" charset="-120"/>
                <a:ea typeface="微軟正黑體" pitchFamily="34" charset="-120"/>
              </a:rPr>
              <a:t>節，第四學習階段</a:t>
            </a:r>
            <a:r>
              <a:rPr lang="en-US" altLang="zh-TW" sz="2400" b="1" dirty="0">
                <a:latin typeface="微軟正黑體" pitchFamily="34" charset="-120"/>
                <a:ea typeface="微軟正黑體" pitchFamily="34" charset="-120"/>
              </a:rPr>
              <a:t>3-6</a:t>
            </a:r>
            <a:r>
              <a:rPr lang="zh-TW" altLang="en-US" sz="2400" b="1" dirty="0">
                <a:latin typeface="微軟正黑體" pitchFamily="34" charset="-120"/>
                <a:ea typeface="微軟正黑體" pitchFamily="34" charset="-120"/>
              </a:rPr>
              <a:t>節</a:t>
            </a:r>
            <a:endParaRPr lang="en-US" altLang="zh-TW" sz="2400" b="1" dirty="0">
              <a:latin typeface="微軟正黑體" pitchFamily="34" charset="-120"/>
              <a:ea typeface="微軟正黑體" pitchFamily="34" charset="-120"/>
            </a:endParaRPr>
          </a:p>
        </p:txBody>
      </p:sp>
    </p:spTree>
    <p:extLst>
      <p:ext uri="{BB962C8B-B14F-4D97-AF65-F5344CB8AC3E}">
        <p14:creationId xmlns:p14="http://schemas.microsoft.com/office/powerpoint/2010/main" val="274936125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up)">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up)">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25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up)">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25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heel(1)">
                                      <p:cBhvr>
                                        <p:cTn id="52" dur="25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25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up)">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250"/>
                                        <p:tgtEl>
                                          <p:spTgt spid="4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2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4411488" y="2718417"/>
            <a:ext cx="124532" cy="4139582"/>
          </a:xfrm>
          <a:prstGeom prst="rect">
            <a:avLst/>
          </a:prstGeom>
          <a:solidFill>
            <a:srgbClr val="4CAF5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0" name="圓角化同側角落矩形 19"/>
          <p:cNvSpPr/>
          <p:nvPr/>
        </p:nvSpPr>
        <p:spPr>
          <a:xfrm flipV="1">
            <a:off x="3273716" y="6086888"/>
            <a:ext cx="2420433" cy="798496"/>
          </a:xfrm>
          <a:prstGeom prst="round2SameRect">
            <a:avLst>
              <a:gd name="adj1" fmla="val 0"/>
              <a:gd name="adj2" fmla="val 50000"/>
            </a:avLst>
          </a:prstGeom>
          <a:solidFill>
            <a:srgbClr val="388E3C"/>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3841620" y="6167045"/>
            <a:ext cx="1271502"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校訂課程</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彈性學習</a:t>
            </a:r>
            <a:r>
              <a:rPr lang="en-US" altLang="zh-TW" b="1" dirty="0">
                <a:solidFill>
                  <a:schemeClr val="bg1"/>
                </a:solidFill>
                <a:latin typeface="微軟正黑體" panose="020B0604030504040204" pitchFamily="34" charset="-120"/>
                <a:ea typeface="微軟正黑體" panose="020B0604030504040204" pitchFamily="34" charset="-120"/>
              </a:rPr>
              <a:t>)</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grpSp>
        <p:nvGrpSpPr>
          <p:cNvPr id="14" name="群組 13"/>
          <p:cNvGrpSpPr/>
          <p:nvPr/>
        </p:nvGrpSpPr>
        <p:grpSpPr>
          <a:xfrm>
            <a:off x="4499485" y="3707785"/>
            <a:ext cx="4439340" cy="2385511"/>
            <a:chOff x="4499485" y="3707785"/>
            <a:chExt cx="4439340" cy="2385511"/>
          </a:xfrm>
        </p:grpSpPr>
        <p:grpSp>
          <p:nvGrpSpPr>
            <p:cNvPr id="5" name="群組 4"/>
            <p:cNvGrpSpPr/>
            <p:nvPr/>
          </p:nvGrpSpPr>
          <p:grpSpPr>
            <a:xfrm>
              <a:off x="4499485" y="4653136"/>
              <a:ext cx="1440160" cy="1008112"/>
              <a:chOff x="4499485" y="4653136"/>
              <a:chExt cx="1440160" cy="1008112"/>
            </a:xfrm>
          </p:grpSpPr>
          <p:sp>
            <p:nvSpPr>
              <p:cNvPr id="18" name="橢圓 17"/>
              <p:cNvSpPr/>
              <p:nvPr/>
            </p:nvSpPr>
            <p:spPr>
              <a:xfrm>
                <a:off x="4499485" y="4653136"/>
                <a:ext cx="1440160" cy="1008112"/>
              </a:xfrm>
              <a:prstGeom prst="ellipse">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2" name="文字方塊 21"/>
              <p:cNvSpPr txBox="1"/>
              <p:nvPr/>
            </p:nvSpPr>
            <p:spPr>
              <a:xfrm>
                <a:off x="4816987" y="4869160"/>
                <a:ext cx="877163"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其他類</a:t>
                </a:r>
                <a:endParaRPr lang="en-US" altLang="zh-TW" b="1">
                  <a:solidFill>
                    <a:schemeClr val="bg1"/>
                  </a:solidFill>
                  <a:latin typeface="微軟正黑體" panose="020B0604030504040204" pitchFamily="34" charset="-120"/>
                  <a:ea typeface="微軟正黑體" panose="020B0604030504040204" pitchFamily="34" charset="-120"/>
                </a:endParaRPr>
              </a:p>
              <a:p>
                <a:pPr algn="ctr"/>
                <a:r>
                  <a:rPr lang="zh-TW" altLang="en-US" b="1">
                    <a:solidFill>
                      <a:schemeClr val="bg1"/>
                    </a:solidFill>
                    <a:latin typeface="微軟正黑體" panose="020B0604030504040204" pitchFamily="34" charset="-120"/>
                    <a:ea typeface="微軟正黑體" panose="020B0604030504040204" pitchFamily="34" charset="-120"/>
                  </a:rPr>
                  <a:t>課程</a:t>
                </a:r>
              </a:p>
            </p:txBody>
          </p:sp>
        </p:grpSp>
        <p:grpSp>
          <p:nvGrpSpPr>
            <p:cNvPr id="10" name="群組 9"/>
            <p:cNvGrpSpPr/>
            <p:nvPr/>
          </p:nvGrpSpPr>
          <p:grpSpPr>
            <a:xfrm>
              <a:off x="5822844" y="3707785"/>
              <a:ext cx="3115981" cy="2385511"/>
              <a:chOff x="5822844" y="3707785"/>
              <a:chExt cx="3115981" cy="2385511"/>
            </a:xfrm>
          </p:grpSpPr>
          <p:sp>
            <p:nvSpPr>
              <p:cNvPr id="56" name="手繪多邊形 55"/>
              <p:cNvSpPr/>
              <p:nvPr/>
            </p:nvSpPr>
            <p:spPr>
              <a:xfrm flipH="1">
                <a:off x="5822844" y="5512052"/>
                <a:ext cx="2722648" cy="581244"/>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1037416"/>
                  <a:gd name="connsiteX1" fmla="*/ 2188028 w 2625191"/>
                  <a:gd name="connsiteY1" fmla="*/ 1034142 h 1037416"/>
                  <a:gd name="connsiteX2" fmla="*/ 0 w 2625191"/>
                  <a:gd name="connsiteY2" fmla="*/ 457200 h 1037416"/>
                  <a:gd name="connsiteX0" fmla="*/ 2601685 w 2603419"/>
                  <a:gd name="connsiteY0" fmla="*/ 0 h 1056088"/>
                  <a:gd name="connsiteX1" fmla="*/ 2166256 w 2603419"/>
                  <a:gd name="connsiteY1" fmla="*/ 1034142 h 1056088"/>
                  <a:gd name="connsiteX2" fmla="*/ 0 w 2603419"/>
                  <a:gd name="connsiteY2" fmla="*/ 1034142 h 1056088"/>
                  <a:gd name="connsiteX0" fmla="*/ 2601685 w 2603419"/>
                  <a:gd name="connsiteY0" fmla="*/ 0 h 1077685"/>
                  <a:gd name="connsiteX1" fmla="*/ 2166256 w 2603419"/>
                  <a:gd name="connsiteY1" fmla="*/ 1034142 h 1077685"/>
                  <a:gd name="connsiteX2" fmla="*/ 0 w 2603419"/>
                  <a:gd name="connsiteY2" fmla="*/ 1077685 h 1077685"/>
                  <a:gd name="connsiteX0" fmla="*/ 2590800 w 2592534"/>
                  <a:gd name="connsiteY0" fmla="*/ 0 h 1066799"/>
                  <a:gd name="connsiteX1" fmla="*/ 2155371 w 2592534"/>
                  <a:gd name="connsiteY1" fmla="*/ 1034142 h 1066799"/>
                  <a:gd name="connsiteX2" fmla="*/ 0 w 2592534"/>
                  <a:gd name="connsiteY2" fmla="*/ 1066799 h 1066799"/>
                  <a:gd name="connsiteX0" fmla="*/ 2590800 w 2592534"/>
                  <a:gd name="connsiteY0" fmla="*/ 0 h 1056088"/>
                  <a:gd name="connsiteX1" fmla="*/ 2155371 w 2592534"/>
                  <a:gd name="connsiteY1" fmla="*/ 1034142 h 1056088"/>
                  <a:gd name="connsiteX2" fmla="*/ 0 w 2592534"/>
                  <a:gd name="connsiteY2" fmla="*/ 1034142 h 1056088"/>
                  <a:gd name="connsiteX0" fmla="*/ 2590800 w 2592534"/>
                  <a:gd name="connsiteY0" fmla="*/ 0 h 1067294"/>
                  <a:gd name="connsiteX1" fmla="*/ 2155371 w 2592534"/>
                  <a:gd name="connsiteY1" fmla="*/ 1034142 h 1067294"/>
                  <a:gd name="connsiteX2" fmla="*/ 0 w 2592534"/>
                  <a:gd name="connsiteY2" fmla="*/ 1034142 h 1067294"/>
                  <a:gd name="connsiteX0" fmla="*/ 2786742 w 2788476"/>
                  <a:gd name="connsiteY0" fmla="*/ 0 h 1078200"/>
                  <a:gd name="connsiteX1" fmla="*/ 2351313 w 2788476"/>
                  <a:gd name="connsiteY1" fmla="*/ 1034142 h 1078200"/>
                  <a:gd name="connsiteX2" fmla="*/ 0 w 2788476"/>
                  <a:gd name="connsiteY2" fmla="*/ 1055913 h 1078200"/>
                  <a:gd name="connsiteX0" fmla="*/ 2786742 w 2787303"/>
                  <a:gd name="connsiteY0" fmla="*/ 0 h 1057475"/>
                  <a:gd name="connsiteX1" fmla="*/ 2277422 w 2787303"/>
                  <a:gd name="connsiteY1" fmla="*/ 544615 h 1057475"/>
                  <a:gd name="connsiteX2" fmla="*/ 0 w 2787303"/>
                  <a:gd name="connsiteY2" fmla="*/ 1055913 h 1057475"/>
                  <a:gd name="connsiteX0" fmla="*/ 2722087 w 2722648"/>
                  <a:gd name="connsiteY0" fmla="*/ 0 h 588672"/>
                  <a:gd name="connsiteX1" fmla="*/ 2212767 w 2722648"/>
                  <a:gd name="connsiteY1" fmla="*/ 544615 h 588672"/>
                  <a:gd name="connsiteX2" fmla="*/ 0 w 2722648"/>
                  <a:gd name="connsiteY2" fmla="*/ 566385 h 588672"/>
                  <a:gd name="connsiteX0" fmla="*/ 2722087 w 2722648"/>
                  <a:gd name="connsiteY0" fmla="*/ 0 h 581244"/>
                  <a:gd name="connsiteX1" fmla="*/ 2212767 w 2722648"/>
                  <a:gd name="connsiteY1" fmla="*/ 544615 h 581244"/>
                  <a:gd name="connsiteX2" fmla="*/ 0 w 2722648"/>
                  <a:gd name="connsiteY2" fmla="*/ 566385 h 581244"/>
                </a:gdLst>
                <a:ahLst/>
                <a:cxnLst>
                  <a:cxn ang="0">
                    <a:pos x="connsiteX0" y="connsiteY0"/>
                  </a:cxn>
                  <a:cxn ang="0">
                    <a:pos x="connsiteX1" y="connsiteY1"/>
                  </a:cxn>
                  <a:cxn ang="0">
                    <a:pos x="connsiteX2" y="connsiteY2"/>
                  </a:cxn>
                </a:cxnLst>
                <a:rect l="l" t="t" r="r" b="b"/>
                <a:pathLst>
                  <a:path w="2722648" h="581244">
                    <a:moveTo>
                      <a:pt x="2722087" y="0"/>
                    </a:moveTo>
                    <a:cubicBezTo>
                      <a:pt x="2730251" y="160564"/>
                      <a:pt x="2653638" y="462972"/>
                      <a:pt x="2212767" y="544615"/>
                    </a:cubicBezTo>
                    <a:cubicBezTo>
                      <a:pt x="1505195" y="599044"/>
                      <a:pt x="876795" y="580569"/>
                      <a:pt x="0" y="566385"/>
                    </a:cubicBezTo>
                  </a:path>
                </a:pathLst>
              </a:custGeom>
              <a:noFill/>
              <a:ln w="28575">
                <a:solidFill>
                  <a:srgbClr val="E65100"/>
                </a:solidFill>
                <a:prstDash val="sysDash"/>
              </a:ln>
            </p:spPr>
            <p:txBody>
              <a:bodyPr rtlCol="0" anchor="ctr"/>
              <a:lstStyle/>
              <a:p>
                <a:pPr algn="ctr"/>
                <a:endParaRPr lang="zh-TW" altLang="en-US"/>
              </a:p>
            </p:txBody>
          </p:sp>
          <p:sp>
            <p:nvSpPr>
              <p:cNvPr id="26" name="文字方塊 25"/>
              <p:cNvSpPr txBox="1"/>
              <p:nvPr/>
            </p:nvSpPr>
            <p:spPr>
              <a:xfrm>
                <a:off x="6063941" y="3707785"/>
                <a:ext cx="2874884" cy="2308324"/>
              </a:xfrm>
              <a:prstGeom prst="rect">
                <a:avLst/>
              </a:prstGeom>
              <a:noFill/>
            </p:spPr>
            <p:txBody>
              <a:bodyPr wrap="square" rtlCol="0">
                <a:spAutoFit/>
              </a:bodyPr>
              <a:lstStyle/>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本土語文</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新住民語文、</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服務學習、</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戶外教育、</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班際或校際交流、</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自治活動、</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班級輔導、</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學生自主學習、</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領域補救教學課程</a:t>
                </a:r>
              </a:p>
            </p:txBody>
          </p:sp>
        </p:grpSp>
      </p:grpSp>
      <p:grpSp>
        <p:nvGrpSpPr>
          <p:cNvPr id="13" name="群組 12"/>
          <p:cNvGrpSpPr/>
          <p:nvPr/>
        </p:nvGrpSpPr>
        <p:grpSpPr>
          <a:xfrm>
            <a:off x="4441163" y="2852936"/>
            <a:ext cx="4218728" cy="1008112"/>
            <a:chOff x="4441163" y="2852936"/>
            <a:chExt cx="4218728" cy="1008112"/>
          </a:xfrm>
        </p:grpSpPr>
        <p:grpSp>
          <p:nvGrpSpPr>
            <p:cNvPr id="4" name="群組 3"/>
            <p:cNvGrpSpPr/>
            <p:nvPr/>
          </p:nvGrpSpPr>
          <p:grpSpPr>
            <a:xfrm>
              <a:off x="4441163" y="2852936"/>
              <a:ext cx="1440160" cy="1008112"/>
              <a:chOff x="4441163" y="2852936"/>
              <a:chExt cx="1440160" cy="1008112"/>
            </a:xfrm>
          </p:grpSpPr>
          <p:sp>
            <p:nvSpPr>
              <p:cNvPr id="17" name="橢圓 16"/>
              <p:cNvSpPr/>
              <p:nvPr/>
            </p:nvSpPr>
            <p:spPr>
              <a:xfrm>
                <a:off x="4441163" y="2852936"/>
                <a:ext cx="1440160" cy="1008112"/>
              </a:xfrm>
              <a:prstGeom prst="ellipse">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4660719" y="3033826"/>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特殊需求</a:t>
                </a:r>
                <a:endParaRPr lang="en-US" altLang="zh-TW" b="1">
                  <a:solidFill>
                    <a:schemeClr val="bg1"/>
                  </a:solidFill>
                  <a:latin typeface="微軟正黑體" panose="020B0604030504040204" pitchFamily="34" charset="-120"/>
                  <a:ea typeface="微軟正黑體" panose="020B0604030504040204" pitchFamily="34" charset="-120"/>
                </a:endParaRPr>
              </a:p>
              <a:p>
                <a:pPr algn="ctr"/>
                <a:r>
                  <a:rPr lang="zh-TW" altLang="en-US" b="1">
                    <a:solidFill>
                      <a:schemeClr val="bg1"/>
                    </a:solidFill>
                    <a:latin typeface="微軟正黑體" panose="020B0604030504040204" pitchFamily="34" charset="-120"/>
                    <a:ea typeface="微軟正黑體" panose="020B0604030504040204" pitchFamily="34" charset="-120"/>
                  </a:rPr>
                  <a:t>領域課程</a:t>
                </a:r>
              </a:p>
            </p:txBody>
          </p:sp>
        </p:grpSp>
        <p:grpSp>
          <p:nvGrpSpPr>
            <p:cNvPr id="9" name="群組 8"/>
            <p:cNvGrpSpPr/>
            <p:nvPr/>
          </p:nvGrpSpPr>
          <p:grpSpPr>
            <a:xfrm>
              <a:off x="5795877" y="2877419"/>
              <a:ext cx="2864014" cy="733388"/>
              <a:chOff x="5795877" y="2877419"/>
              <a:chExt cx="2864014" cy="733388"/>
            </a:xfrm>
          </p:grpSpPr>
          <p:sp>
            <p:nvSpPr>
              <p:cNvPr id="55" name="手繪多邊形 54"/>
              <p:cNvSpPr/>
              <p:nvPr/>
            </p:nvSpPr>
            <p:spPr>
              <a:xfrm flipH="1">
                <a:off x="5795877" y="3158220"/>
                <a:ext cx="2766706" cy="452587"/>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764972 w 2766706"/>
                  <a:gd name="connsiteY0" fmla="*/ 0 h 452587"/>
                  <a:gd name="connsiteX1" fmla="*/ 2329543 w 2766706"/>
                  <a:gd name="connsiteY1" fmla="*/ 424542 h 452587"/>
                  <a:gd name="connsiteX2" fmla="*/ 0 w 2766706"/>
                  <a:gd name="connsiteY2" fmla="*/ 446314 h 452587"/>
                </a:gdLst>
                <a:ahLst/>
                <a:cxnLst>
                  <a:cxn ang="0">
                    <a:pos x="connsiteX0" y="connsiteY0"/>
                  </a:cxn>
                  <a:cxn ang="0">
                    <a:pos x="connsiteX1" y="connsiteY1"/>
                  </a:cxn>
                  <a:cxn ang="0">
                    <a:pos x="connsiteX2" y="connsiteY2"/>
                  </a:cxn>
                </a:cxnLst>
                <a:rect l="l" t="t" r="r" b="b"/>
                <a:pathLst>
                  <a:path w="2766706" h="452587">
                    <a:moveTo>
                      <a:pt x="2764972" y="0"/>
                    </a:moveTo>
                    <a:cubicBezTo>
                      <a:pt x="2773136" y="160564"/>
                      <a:pt x="2770414" y="342899"/>
                      <a:pt x="2329543" y="424542"/>
                    </a:cubicBezTo>
                    <a:cubicBezTo>
                      <a:pt x="1621971" y="478971"/>
                      <a:pt x="729343" y="435428"/>
                      <a:pt x="0" y="446314"/>
                    </a:cubicBezTo>
                  </a:path>
                </a:pathLst>
              </a:custGeom>
              <a:noFill/>
              <a:ln w="28575">
                <a:solidFill>
                  <a:srgbClr val="E65100"/>
                </a:solidFill>
                <a:prstDash val="sysDash"/>
              </a:ln>
            </p:spPr>
            <p:txBody>
              <a:bodyPr rtlCol="0" anchor="ctr"/>
              <a:lstStyle/>
              <a:p>
                <a:pPr algn="ctr"/>
                <a:endParaRPr lang="zh-TW" altLang="en-US"/>
              </a:p>
            </p:txBody>
          </p:sp>
          <p:sp>
            <p:nvSpPr>
              <p:cNvPr id="27" name="矩形 26"/>
              <p:cNvSpPr/>
              <p:nvPr/>
            </p:nvSpPr>
            <p:spPr>
              <a:xfrm>
                <a:off x="6063941" y="2877419"/>
                <a:ext cx="2595950" cy="646331"/>
              </a:xfrm>
              <a:prstGeom prst="rect">
                <a:avLst/>
              </a:prstGeom>
            </p:spPr>
            <p:txBody>
              <a:bodyPr wrap="square">
                <a:spAutoFit/>
              </a:bodyPr>
              <a:lstStyle/>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特殊教育及特殊類型班級學生的學習需求</a:t>
                </a:r>
              </a:p>
            </p:txBody>
          </p:sp>
        </p:grpSp>
      </p:grpSp>
      <p:grpSp>
        <p:nvGrpSpPr>
          <p:cNvPr id="12" name="群組 11"/>
          <p:cNvGrpSpPr/>
          <p:nvPr/>
        </p:nvGrpSpPr>
        <p:grpSpPr>
          <a:xfrm>
            <a:off x="575049" y="3801605"/>
            <a:ext cx="3960971" cy="1754326"/>
            <a:chOff x="575049" y="3801605"/>
            <a:chExt cx="3960971" cy="1754326"/>
          </a:xfrm>
        </p:grpSpPr>
        <p:grpSp>
          <p:nvGrpSpPr>
            <p:cNvPr id="3" name="群組 2"/>
            <p:cNvGrpSpPr/>
            <p:nvPr/>
          </p:nvGrpSpPr>
          <p:grpSpPr>
            <a:xfrm>
              <a:off x="3095860" y="3865488"/>
              <a:ext cx="1440160" cy="1008112"/>
              <a:chOff x="3095860" y="3865488"/>
              <a:chExt cx="1440160" cy="1008112"/>
            </a:xfrm>
          </p:grpSpPr>
          <p:sp>
            <p:nvSpPr>
              <p:cNvPr id="16" name="橢圓 15"/>
              <p:cNvSpPr/>
              <p:nvPr/>
            </p:nvSpPr>
            <p:spPr>
              <a:xfrm>
                <a:off x="3095860" y="3865488"/>
                <a:ext cx="1440160" cy="1008112"/>
              </a:xfrm>
              <a:prstGeom prst="ellipse">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3273716" y="4026863"/>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社團活動</a:t>
                </a:r>
              </a:p>
              <a:p>
                <a:pPr algn="ctr"/>
                <a:r>
                  <a:rPr lang="zh-TW" altLang="en-US" b="1">
                    <a:solidFill>
                      <a:schemeClr val="bg1"/>
                    </a:solidFill>
                    <a:latin typeface="微軟正黑體" panose="020B0604030504040204" pitchFamily="34" charset="-120"/>
                    <a:ea typeface="微軟正黑體" panose="020B0604030504040204" pitchFamily="34" charset="-120"/>
                  </a:rPr>
                  <a:t>技藝課程</a:t>
                </a:r>
              </a:p>
            </p:txBody>
          </p:sp>
        </p:grpSp>
        <p:grpSp>
          <p:nvGrpSpPr>
            <p:cNvPr id="7" name="群組 6"/>
            <p:cNvGrpSpPr/>
            <p:nvPr/>
          </p:nvGrpSpPr>
          <p:grpSpPr>
            <a:xfrm>
              <a:off x="575049" y="3801605"/>
              <a:ext cx="2867342" cy="1754326"/>
              <a:chOff x="575049" y="3801605"/>
              <a:chExt cx="2867342" cy="1754326"/>
            </a:xfrm>
          </p:grpSpPr>
          <p:sp>
            <p:nvSpPr>
              <p:cNvPr id="54" name="手繪多邊形 53"/>
              <p:cNvSpPr/>
              <p:nvPr/>
            </p:nvSpPr>
            <p:spPr>
              <a:xfrm>
                <a:off x="839754" y="4691467"/>
                <a:ext cx="2602637" cy="675895"/>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4595"/>
                  <a:gd name="connsiteY0" fmla="*/ 0 h 918375"/>
                  <a:gd name="connsiteX1" fmla="*/ 2166256 w 2624595"/>
                  <a:gd name="connsiteY1" fmla="*/ 914399 h 918375"/>
                  <a:gd name="connsiteX2" fmla="*/ 0 w 2624595"/>
                  <a:gd name="connsiteY2" fmla="*/ 457200 h 918375"/>
                  <a:gd name="connsiteX0" fmla="*/ 2525486 w 2526624"/>
                  <a:gd name="connsiteY0" fmla="*/ 0 h 928655"/>
                  <a:gd name="connsiteX1" fmla="*/ 2068285 w 2526624"/>
                  <a:gd name="connsiteY1" fmla="*/ 914399 h 928655"/>
                  <a:gd name="connsiteX2" fmla="*/ 0 w 2526624"/>
                  <a:gd name="connsiteY2" fmla="*/ 859972 h 928655"/>
                  <a:gd name="connsiteX0" fmla="*/ 2525486 w 2526437"/>
                  <a:gd name="connsiteY0" fmla="*/ 0 h 873701"/>
                  <a:gd name="connsiteX1" fmla="*/ 2057399 w 2526437"/>
                  <a:gd name="connsiteY1" fmla="*/ 849085 h 873701"/>
                  <a:gd name="connsiteX2" fmla="*/ 0 w 2526437"/>
                  <a:gd name="connsiteY2" fmla="*/ 859972 h 873701"/>
                  <a:gd name="connsiteX0" fmla="*/ 2525486 w 2526437"/>
                  <a:gd name="connsiteY0" fmla="*/ 0 h 864041"/>
                  <a:gd name="connsiteX1" fmla="*/ 2057399 w 2526437"/>
                  <a:gd name="connsiteY1" fmla="*/ 849085 h 864041"/>
                  <a:gd name="connsiteX2" fmla="*/ 0 w 2526437"/>
                  <a:gd name="connsiteY2" fmla="*/ 859972 h 864041"/>
                  <a:gd name="connsiteX0" fmla="*/ 2536372 w 2537323"/>
                  <a:gd name="connsiteY0" fmla="*/ 0 h 859658"/>
                  <a:gd name="connsiteX1" fmla="*/ 2068285 w 2537323"/>
                  <a:gd name="connsiteY1" fmla="*/ 849085 h 859658"/>
                  <a:gd name="connsiteX2" fmla="*/ 0 w 2537323"/>
                  <a:gd name="connsiteY2" fmla="*/ 838201 h 859658"/>
                  <a:gd name="connsiteX0" fmla="*/ 2536372 w 2537323"/>
                  <a:gd name="connsiteY0" fmla="*/ 0 h 865738"/>
                  <a:gd name="connsiteX1" fmla="*/ 2068285 w 2537323"/>
                  <a:gd name="connsiteY1" fmla="*/ 849085 h 865738"/>
                  <a:gd name="connsiteX2" fmla="*/ 0 w 2537323"/>
                  <a:gd name="connsiteY2" fmla="*/ 838201 h 865738"/>
                  <a:gd name="connsiteX0" fmla="*/ 2525486 w 2526437"/>
                  <a:gd name="connsiteY0" fmla="*/ 0 h 869696"/>
                  <a:gd name="connsiteX1" fmla="*/ 2057399 w 2526437"/>
                  <a:gd name="connsiteY1" fmla="*/ 849085 h 869696"/>
                  <a:gd name="connsiteX2" fmla="*/ 0 w 2526437"/>
                  <a:gd name="connsiteY2" fmla="*/ 849087 h 869696"/>
                  <a:gd name="connsiteX0" fmla="*/ 2525486 w 2526437"/>
                  <a:gd name="connsiteY0" fmla="*/ 0 h 865414"/>
                  <a:gd name="connsiteX1" fmla="*/ 2057399 w 2526437"/>
                  <a:gd name="connsiteY1" fmla="*/ 849085 h 865414"/>
                  <a:gd name="connsiteX2" fmla="*/ 0 w 2526437"/>
                  <a:gd name="connsiteY2" fmla="*/ 849087 h 865414"/>
                  <a:gd name="connsiteX0" fmla="*/ 2525486 w 2526437"/>
                  <a:gd name="connsiteY0" fmla="*/ 0 h 669471"/>
                  <a:gd name="connsiteX1" fmla="*/ 2057399 w 2526437"/>
                  <a:gd name="connsiteY1" fmla="*/ 653142 h 669471"/>
                  <a:gd name="connsiteX2" fmla="*/ 0 w 2526437"/>
                  <a:gd name="connsiteY2" fmla="*/ 653144 h 669471"/>
                  <a:gd name="connsiteX0" fmla="*/ 2525486 w 2526437"/>
                  <a:gd name="connsiteY0" fmla="*/ 0 h 683932"/>
                  <a:gd name="connsiteX1" fmla="*/ 2057399 w 2526437"/>
                  <a:gd name="connsiteY1" fmla="*/ 653142 h 683932"/>
                  <a:gd name="connsiteX2" fmla="*/ 0 w 2526437"/>
                  <a:gd name="connsiteY2" fmla="*/ 674915 h 683932"/>
                  <a:gd name="connsiteX0" fmla="*/ 2601686 w 2602637"/>
                  <a:gd name="connsiteY0" fmla="*/ 0 h 675895"/>
                  <a:gd name="connsiteX1" fmla="*/ 2133599 w 2602637"/>
                  <a:gd name="connsiteY1" fmla="*/ 653142 h 675895"/>
                  <a:gd name="connsiteX2" fmla="*/ 0 w 2602637"/>
                  <a:gd name="connsiteY2" fmla="*/ 664029 h 675895"/>
                </a:gdLst>
                <a:ahLst/>
                <a:cxnLst>
                  <a:cxn ang="0">
                    <a:pos x="connsiteX0" y="connsiteY0"/>
                  </a:cxn>
                  <a:cxn ang="0">
                    <a:pos x="connsiteX1" y="connsiteY1"/>
                  </a:cxn>
                  <a:cxn ang="0">
                    <a:pos x="connsiteX2" y="connsiteY2"/>
                  </a:cxn>
                </a:cxnLst>
                <a:rect l="l" t="t" r="r" b="b"/>
                <a:pathLst>
                  <a:path w="2602637" h="675895">
                    <a:moveTo>
                      <a:pt x="2601686" y="0"/>
                    </a:moveTo>
                    <a:cubicBezTo>
                      <a:pt x="2609850" y="160564"/>
                      <a:pt x="2574470" y="571499"/>
                      <a:pt x="2133599" y="653142"/>
                    </a:cubicBezTo>
                    <a:cubicBezTo>
                      <a:pt x="1404256" y="674913"/>
                      <a:pt x="740229" y="685800"/>
                      <a:pt x="0" y="664029"/>
                    </a:cubicBezTo>
                  </a:path>
                </a:pathLst>
              </a:custGeom>
              <a:noFill/>
              <a:ln w="28575">
                <a:solidFill>
                  <a:srgbClr val="1976D2"/>
                </a:solidFill>
                <a:prstDash val="sysDash"/>
              </a:ln>
            </p:spPr>
            <p:txBody>
              <a:bodyPr rtlCol="0" anchor="ctr"/>
              <a:lstStyle/>
              <a:p>
                <a:pPr algn="ctr"/>
                <a:endParaRPr lang="zh-TW" altLang="en-US"/>
              </a:p>
            </p:txBody>
          </p:sp>
          <p:sp>
            <p:nvSpPr>
              <p:cNvPr id="28" name="矩形 27"/>
              <p:cNvSpPr/>
              <p:nvPr/>
            </p:nvSpPr>
            <p:spPr>
              <a:xfrm>
                <a:off x="575049" y="3801605"/>
                <a:ext cx="2638923" cy="1754326"/>
              </a:xfrm>
              <a:prstGeom prst="rect">
                <a:avLst/>
              </a:prstGeom>
            </p:spPr>
            <p:txBody>
              <a:bodyPr wrap="square">
                <a:spAutoFit/>
              </a:bodyPr>
              <a:lstStyle/>
              <a:p>
                <a:pPr marL="285750" indent="-285750">
                  <a:buFont typeface="Arial" panose="020B0604020202020204" pitchFamily="34" charset="0"/>
                  <a:buChar char="•"/>
                </a:pPr>
                <a:r>
                  <a:rPr lang="zh-TW" altLang="en-US">
                    <a:latin typeface="微軟正黑體" panose="020B0604030504040204" pitchFamily="34" charset="-120"/>
                    <a:ea typeface="微軟正黑體" panose="020B0604030504040204" pitchFamily="34" charset="-120"/>
                  </a:rPr>
                  <a:t>社團活動：學生依興趣及能力分組選修</a:t>
                </a:r>
                <a:endParaRPr lang="en-US" altLang="zh-TW">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a:latin typeface="微軟正黑體" panose="020B0604030504040204" pitchFamily="34" charset="-120"/>
                    <a:ea typeface="微軟正黑體" panose="020B0604030504040204" pitchFamily="34" charset="-120"/>
                  </a:rPr>
                  <a:t>技藝課程：以促進手眼身心等感官統合，實際操作之課程為主</a:t>
                </a:r>
                <a:endParaRPr lang="en-US" altLang="zh-TW">
                  <a:latin typeface="微軟正黑體" panose="020B0604030504040204" pitchFamily="34" charset="-120"/>
                  <a:ea typeface="微軟正黑體" panose="020B0604030504040204" pitchFamily="34" charset="-120"/>
                </a:endParaRPr>
              </a:p>
              <a:p>
                <a:endParaRPr lang="zh-TW" altLang="en-US">
                  <a:latin typeface="微軟正黑體" panose="020B0604030504040204" pitchFamily="34" charset="-120"/>
                  <a:ea typeface="微軟正黑體" panose="020B0604030504040204" pitchFamily="34" charset="-120"/>
                </a:endParaRPr>
              </a:p>
            </p:txBody>
          </p:sp>
        </p:grpSp>
      </p:grpSp>
      <p:grpSp>
        <p:nvGrpSpPr>
          <p:cNvPr id="11" name="群組 10"/>
          <p:cNvGrpSpPr/>
          <p:nvPr/>
        </p:nvGrpSpPr>
        <p:grpSpPr>
          <a:xfrm>
            <a:off x="571200" y="2060848"/>
            <a:ext cx="3984304" cy="1422581"/>
            <a:chOff x="571200" y="2060848"/>
            <a:chExt cx="3984304" cy="1422581"/>
          </a:xfrm>
        </p:grpSpPr>
        <p:grpSp>
          <p:nvGrpSpPr>
            <p:cNvPr id="2" name="群組 1"/>
            <p:cNvGrpSpPr/>
            <p:nvPr/>
          </p:nvGrpSpPr>
          <p:grpSpPr>
            <a:xfrm>
              <a:off x="3115344" y="2060848"/>
              <a:ext cx="1440160" cy="1008112"/>
              <a:chOff x="3115344" y="2060848"/>
              <a:chExt cx="1440160" cy="1008112"/>
            </a:xfrm>
          </p:grpSpPr>
          <p:sp>
            <p:nvSpPr>
              <p:cNvPr id="15" name="橢圓 14"/>
              <p:cNvSpPr/>
              <p:nvPr/>
            </p:nvSpPr>
            <p:spPr>
              <a:xfrm>
                <a:off x="3115344" y="2060848"/>
                <a:ext cx="1440160" cy="1008112"/>
              </a:xfrm>
              <a:prstGeom prst="ellipse">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5" name="文字方塊 24"/>
              <p:cNvSpPr txBox="1"/>
              <p:nvPr/>
            </p:nvSpPr>
            <p:spPr>
              <a:xfrm>
                <a:off x="3261942" y="2232833"/>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統整性</a:t>
                </a:r>
                <a:br>
                  <a:rPr lang="zh-TW" altLang="en-US" b="1">
                    <a:solidFill>
                      <a:schemeClr val="bg1"/>
                    </a:solidFill>
                    <a:latin typeface="微軟正黑體" panose="020B0604030504040204" pitchFamily="34" charset="-120"/>
                    <a:ea typeface="微軟正黑體" panose="020B0604030504040204" pitchFamily="34" charset="-120"/>
                  </a:rPr>
                </a:br>
                <a:r>
                  <a:rPr lang="zh-TW" altLang="en-US" b="1">
                    <a:solidFill>
                      <a:schemeClr val="bg1"/>
                    </a:solidFill>
                    <a:latin typeface="微軟正黑體" panose="020B0604030504040204" pitchFamily="34" charset="-120"/>
                    <a:ea typeface="微軟正黑體" panose="020B0604030504040204" pitchFamily="34" charset="-120"/>
                  </a:rPr>
                  <a:t>探究課程</a:t>
                </a:r>
              </a:p>
            </p:txBody>
          </p:sp>
        </p:grpSp>
        <p:grpSp>
          <p:nvGrpSpPr>
            <p:cNvPr id="6" name="群組 5"/>
            <p:cNvGrpSpPr/>
            <p:nvPr/>
          </p:nvGrpSpPr>
          <p:grpSpPr>
            <a:xfrm>
              <a:off x="571200" y="2217196"/>
              <a:ext cx="2870757" cy="1266233"/>
              <a:chOff x="571200" y="2217196"/>
              <a:chExt cx="2870757" cy="1266233"/>
            </a:xfrm>
          </p:grpSpPr>
          <p:sp>
            <p:nvSpPr>
              <p:cNvPr id="53" name="手繪多邊形 52"/>
              <p:cNvSpPr/>
              <p:nvPr/>
            </p:nvSpPr>
            <p:spPr>
              <a:xfrm>
                <a:off x="816766" y="3026229"/>
                <a:ext cx="2625191" cy="457200"/>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Lst>
                <a:ahLst/>
                <a:cxnLst>
                  <a:cxn ang="0">
                    <a:pos x="connsiteX0" y="connsiteY0"/>
                  </a:cxn>
                  <a:cxn ang="0">
                    <a:pos x="connsiteX1" y="connsiteY1"/>
                  </a:cxn>
                  <a:cxn ang="0">
                    <a:pos x="connsiteX2" y="connsiteY2"/>
                  </a:cxn>
                </a:cxnLst>
                <a:rect l="l" t="t" r="r" b="b"/>
                <a:pathLst>
                  <a:path w="2625191" h="457200">
                    <a:moveTo>
                      <a:pt x="2623457" y="0"/>
                    </a:moveTo>
                    <a:cubicBezTo>
                      <a:pt x="2631621" y="160564"/>
                      <a:pt x="2628899" y="342899"/>
                      <a:pt x="2188028" y="424542"/>
                    </a:cubicBezTo>
                    <a:cubicBezTo>
                      <a:pt x="1480456" y="478971"/>
                      <a:pt x="729343" y="446314"/>
                      <a:pt x="0" y="457200"/>
                    </a:cubicBezTo>
                  </a:path>
                </a:pathLst>
              </a:custGeom>
              <a:noFill/>
              <a:ln w="28575">
                <a:solidFill>
                  <a:srgbClr val="1976D2"/>
                </a:solidFill>
                <a:prstDash val="sysDash"/>
              </a:ln>
            </p:spPr>
            <p:txBody>
              <a:bodyPr rtlCol="0" anchor="ctr"/>
              <a:lstStyle/>
              <a:p>
                <a:pPr algn="ctr"/>
                <a:endParaRPr lang="zh-TW" altLang="en-US"/>
              </a:p>
            </p:txBody>
          </p:sp>
          <p:sp>
            <p:nvSpPr>
              <p:cNvPr id="29" name="矩形 28"/>
              <p:cNvSpPr/>
              <p:nvPr/>
            </p:nvSpPr>
            <p:spPr>
              <a:xfrm>
                <a:off x="571200" y="2217196"/>
                <a:ext cx="2496960" cy="1200329"/>
              </a:xfrm>
              <a:prstGeom prst="rect">
                <a:avLst/>
              </a:prstGeom>
            </p:spPr>
            <p:txBody>
              <a:bodyPr wrap="square">
                <a:spAutoFit/>
              </a:bodyPr>
              <a:lstStyle/>
              <a:p>
                <a:pPr marL="285750" indent="-285750">
                  <a:buFont typeface="Arial" panose="020B0604020202020204" pitchFamily="34" charset="0"/>
                  <a:buChar char="•"/>
                </a:pPr>
                <a:r>
                  <a:rPr lang="zh-TW" altLang="en-US">
                    <a:latin typeface="微軟正黑體" panose="020B0604030504040204" pitchFamily="34" charset="-120"/>
                    <a:ea typeface="微軟正黑體" panose="020B0604030504040204" pitchFamily="34" charset="-120"/>
                  </a:rPr>
                  <a:t>跨領域</a:t>
                </a:r>
                <a:r>
                  <a:rPr lang="en-US" altLang="zh-TW">
                    <a:latin typeface="微軟正黑體" panose="020B0604030504040204" pitchFamily="34" charset="-120"/>
                    <a:ea typeface="微軟正黑體" panose="020B0604030504040204" pitchFamily="34" charset="-120"/>
                  </a:rPr>
                  <a:t>/</a:t>
                </a:r>
                <a:r>
                  <a:rPr lang="zh-TW" altLang="en-US">
                    <a:latin typeface="微軟正黑體" panose="020B0604030504040204" pitchFamily="34" charset="-120"/>
                    <a:ea typeface="微軟正黑體" panose="020B0604030504040204" pitchFamily="34" charset="-120"/>
                  </a:rPr>
                  <a:t>科目</a:t>
                </a:r>
                <a:r>
                  <a:rPr lang="en-US" altLang="zh-TW">
                    <a:latin typeface="微軟正黑體" panose="020B0604030504040204" pitchFamily="34" charset="-120"/>
                    <a:ea typeface="微軟正黑體" panose="020B0604030504040204" pitchFamily="34" charset="-120"/>
                  </a:rPr>
                  <a:t/>
                </a:r>
                <a:br>
                  <a:rPr lang="en-US" altLang="zh-TW">
                    <a:latin typeface="微軟正黑體" panose="020B0604030504040204" pitchFamily="34" charset="-120"/>
                    <a:ea typeface="微軟正黑體" panose="020B0604030504040204" pitchFamily="34" charset="-120"/>
                  </a:rPr>
                </a:br>
                <a:r>
                  <a:rPr lang="zh-TW" altLang="en-US">
                    <a:latin typeface="微軟正黑體" panose="020B0604030504040204" pitchFamily="34" charset="-120"/>
                    <a:ea typeface="微軟正黑體" panose="020B0604030504040204" pitchFamily="34" charset="-120"/>
                  </a:rPr>
                  <a:t>或結合各項議題，</a:t>
                </a:r>
                <a:r>
                  <a:rPr lang="en-US" altLang="zh-TW">
                    <a:latin typeface="微軟正黑體" panose="020B0604030504040204" pitchFamily="34" charset="-120"/>
                    <a:ea typeface="微軟正黑體" panose="020B0604030504040204" pitchFamily="34" charset="-120"/>
                  </a:rPr>
                  <a:t/>
                </a:r>
                <a:br>
                  <a:rPr lang="en-US" altLang="zh-TW">
                    <a:latin typeface="微軟正黑體" panose="020B0604030504040204" pitchFamily="34" charset="-120"/>
                    <a:ea typeface="微軟正黑體" panose="020B0604030504040204" pitchFamily="34" charset="-120"/>
                  </a:rPr>
                </a:br>
                <a:r>
                  <a:rPr lang="zh-TW" altLang="en-US">
                    <a:latin typeface="微軟正黑體" panose="020B0604030504040204" pitchFamily="34" charset="-120"/>
                    <a:ea typeface="微軟正黑體" panose="020B0604030504040204" pitchFamily="34" charset="-120"/>
                  </a:rPr>
                  <a:t>發展「統整性主題</a:t>
                </a:r>
                <a:r>
                  <a:rPr lang="en-US" altLang="zh-TW">
                    <a:latin typeface="微軟正黑體" panose="020B0604030504040204" pitchFamily="34" charset="-120"/>
                    <a:ea typeface="微軟正黑體" panose="020B0604030504040204" pitchFamily="34" charset="-120"/>
                  </a:rPr>
                  <a:t>/</a:t>
                </a:r>
                <a:r>
                  <a:rPr lang="zh-TW" altLang="en-US">
                    <a:latin typeface="微軟正黑體" panose="020B0604030504040204" pitchFamily="34" charset="-120"/>
                    <a:ea typeface="微軟正黑體" panose="020B0604030504040204" pitchFamily="34" charset="-120"/>
                  </a:rPr>
                  <a:t>專題</a:t>
                </a:r>
                <a:r>
                  <a:rPr lang="en-US" altLang="zh-TW">
                    <a:latin typeface="微軟正黑體" panose="020B0604030504040204" pitchFamily="34" charset="-120"/>
                    <a:ea typeface="微軟正黑體" panose="020B0604030504040204" pitchFamily="34" charset="-120"/>
                  </a:rPr>
                  <a:t>/</a:t>
                </a:r>
                <a:r>
                  <a:rPr lang="zh-TW" altLang="en-US">
                    <a:latin typeface="微軟正黑體" panose="020B0604030504040204" pitchFamily="34" charset="-120"/>
                    <a:ea typeface="微軟正黑體" panose="020B0604030504040204" pitchFamily="34" charset="-120"/>
                  </a:rPr>
                  <a:t>議題探究課程」</a:t>
                </a:r>
              </a:p>
            </p:txBody>
          </p:sp>
        </p:grpSp>
      </p:grpSp>
      <p:sp>
        <p:nvSpPr>
          <p:cNvPr id="58" name="矩形 57"/>
          <p:cNvSpPr/>
          <p:nvPr/>
        </p:nvSpPr>
        <p:spPr>
          <a:xfrm>
            <a:off x="1741363" y="1267990"/>
            <a:ext cx="3587842" cy="461665"/>
          </a:xfrm>
          <a:prstGeom prst="rect">
            <a:avLst/>
          </a:prstGeom>
        </p:spPr>
        <p:txBody>
          <a:bodyPr wrap="none">
            <a:spAutoFit/>
          </a:bodyPr>
          <a:lstStyle/>
          <a:p>
            <a:r>
              <a:rPr lang="en-US" altLang="zh-TW" sz="2400" dirty="0">
                <a:latin typeface="微軟正黑體" panose="020B0604030504040204" pitchFamily="34" charset="-120"/>
                <a:ea typeface="微軟正黑體" panose="020B0604030504040204" pitchFamily="34" charset="-120"/>
              </a:rPr>
              <a:t>1. </a:t>
            </a:r>
            <a:r>
              <a:rPr lang="zh-TW" altLang="en-US" sz="2400" dirty="0">
                <a:latin typeface="微軟正黑體" panose="020B0604030504040204" pitchFamily="34" charset="-120"/>
                <a:ea typeface="微軟正黑體" panose="020B0604030504040204" pitchFamily="34" charset="-120"/>
              </a:rPr>
              <a:t>校訂（彈性學習）課程</a:t>
            </a:r>
          </a:p>
        </p:txBody>
      </p:sp>
      <p:sp>
        <p:nvSpPr>
          <p:cNvPr id="8" name="投影片編號版面配置區 7"/>
          <p:cNvSpPr>
            <a:spLocks noGrp="1"/>
          </p:cNvSpPr>
          <p:nvPr>
            <p:ph type="sldNum" sz="quarter" idx="12"/>
          </p:nvPr>
        </p:nvSpPr>
        <p:spPr/>
        <p:txBody>
          <a:bodyPr/>
          <a:lstStyle/>
          <a:p>
            <a:pPr>
              <a:defRPr/>
            </a:pPr>
            <a:fld id="{8598CAF7-0B11-4355-B351-D1350E429BEE}" type="slidenum">
              <a:rPr lang="zh-TW" altLang="en-US" smtClean="0"/>
              <a:pPr>
                <a:defRPr/>
              </a:pPr>
              <a:t>35</a:t>
            </a:fld>
            <a:endParaRPr lang="zh-TW" altLang="en-US"/>
          </a:p>
        </p:txBody>
      </p:sp>
      <p:sp>
        <p:nvSpPr>
          <p:cNvPr id="46" name="文字方塊 45"/>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3-5-2.1</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47"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48" name="矩形 8"/>
          <p:cNvSpPr>
            <a:spLocks noChangeArrowheads="1"/>
          </p:cNvSpPr>
          <p:nvPr/>
        </p:nvSpPr>
        <p:spPr bwMode="auto">
          <a:xfrm>
            <a:off x="4147649" y="447055"/>
            <a:ext cx="467282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二</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國民中、小學課程規劃</a:t>
            </a:r>
          </a:p>
        </p:txBody>
      </p:sp>
    </p:spTree>
    <p:extLst>
      <p:ext uri="{BB962C8B-B14F-4D97-AF65-F5344CB8AC3E}">
        <p14:creationId xmlns:p14="http://schemas.microsoft.com/office/powerpoint/2010/main" val="366707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ppt_y</p:attrName>
                                        </p:attrNameLst>
                                      </p:cBhvr>
                                      <p:tavLst>
                                        <p:tav tm="0">
                                          <p:val>
                                            <p:strVal val="#ppt_y+#ppt_h*1.125000"/>
                                          </p:val>
                                        </p:tav>
                                        <p:tav tm="100000">
                                          <p:val>
                                            <p:strVal val="#ppt_y"/>
                                          </p:val>
                                        </p:tav>
                                      </p:tavLst>
                                    </p:anim>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ppt_y</p:attrName>
                                        </p:attrNameLst>
                                      </p:cBhvr>
                                      <p:tavLst>
                                        <p:tav tm="0">
                                          <p:val>
                                            <p:strVal val="#ppt_y+#ppt_h*1.125000"/>
                                          </p:val>
                                        </p:tav>
                                        <p:tav tm="100000">
                                          <p:val>
                                            <p:strVal val="#ppt_y"/>
                                          </p:val>
                                        </p:tav>
                                      </p:tavLst>
                                    </p:anim>
                                    <p:animEffect transition="in" filter="wipe(up)">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p:tgtEl>
                                          <p:spTgt spid="14"/>
                                        </p:tgtEl>
                                        <p:attrNameLst>
                                          <p:attrName>ppt_y</p:attrName>
                                        </p:attrNameLst>
                                      </p:cBhvr>
                                      <p:tavLst>
                                        <p:tav tm="0">
                                          <p:val>
                                            <p:strVal val="#ppt_y+#ppt_h*1.125000"/>
                                          </p:val>
                                        </p:tav>
                                        <p:tav tm="100000">
                                          <p:val>
                                            <p:strVal val="#ppt_y"/>
                                          </p:val>
                                        </p:tav>
                                      </p:tavLst>
                                    </p:anim>
                                    <p:animEffect transition="in" filter="wipe(up)">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5908505" y="3056619"/>
            <a:ext cx="2966881" cy="2586817"/>
            <a:chOff x="5908505" y="3056619"/>
            <a:chExt cx="2966881" cy="2586817"/>
          </a:xfrm>
        </p:grpSpPr>
        <p:sp>
          <p:nvSpPr>
            <p:cNvPr id="35" name="左大括弧 34"/>
            <p:cNvSpPr/>
            <p:nvPr/>
          </p:nvSpPr>
          <p:spPr>
            <a:xfrm flipH="1">
              <a:off x="5908505" y="3056620"/>
              <a:ext cx="527080" cy="2586816"/>
            </a:xfrm>
            <a:prstGeom prst="leftBrace">
              <a:avLst>
                <a:gd name="adj1" fmla="val 8333"/>
                <a:gd name="adj2" fmla="val 43905"/>
              </a:avLst>
            </a:prstGeom>
            <a:ln w="28575">
              <a:solidFill>
                <a:srgbClr val="E651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74" name="群組 73"/>
            <p:cNvGrpSpPr/>
            <p:nvPr/>
          </p:nvGrpSpPr>
          <p:grpSpPr>
            <a:xfrm>
              <a:off x="6479458" y="3056619"/>
              <a:ext cx="2395928" cy="2474282"/>
              <a:chOff x="327090" y="2218019"/>
              <a:chExt cx="2395928" cy="2474282"/>
            </a:xfrm>
          </p:grpSpPr>
          <p:grpSp>
            <p:nvGrpSpPr>
              <p:cNvPr id="75" name="群組 74"/>
              <p:cNvGrpSpPr/>
              <p:nvPr/>
            </p:nvGrpSpPr>
            <p:grpSpPr>
              <a:xfrm>
                <a:off x="337723" y="2218019"/>
                <a:ext cx="2346184" cy="2474282"/>
                <a:chOff x="290516" y="2202707"/>
                <a:chExt cx="2511140" cy="2396643"/>
              </a:xfrm>
            </p:grpSpPr>
            <p:sp>
              <p:nvSpPr>
                <p:cNvPr id="78" name="圓角化同側角落矩形 77"/>
                <p:cNvSpPr/>
                <p:nvPr/>
              </p:nvSpPr>
              <p:spPr>
                <a:xfrm>
                  <a:off x="292931" y="2203098"/>
                  <a:ext cx="2497343" cy="2396252"/>
                </a:xfrm>
                <a:prstGeom prst="round2SameRect">
                  <a:avLst>
                    <a:gd name="adj1" fmla="val 6529"/>
                    <a:gd name="adj2" fmla="val 0"/>
                  </a:avLst>
                </a:prstGeom>
                <a:solidFill>
                  <a:srgbClr val="FFF3E0"/>
                </a:solidFill>
                <a:ln>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9" name="圓角化同側角落矩形 78"/>
                <p:cNvSpPr/>
                <p:nvPr/>
              </p:nvSpPr>
              <p:spPr>
                <a:xfrm>
                  <a:off x="290516" y="2202707"/>
                  <a:ext cx="2511140" cy="1317708"/>
                </a:xfrm>
                <a:prstGeom prst="round2SameRect">
                  <a:avLst>
                    <a:gd name="adj1" fmla="val 12155"/>
                    <a:gd name="adj2" fmla="val 0"/>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76" name="矩形 75"/>
              <p:cNvSpPr/>
              <p:nvPr/>
            </p:nvSpPr>
            <p:spPr>
              <a:xfrm>
                <a:off x="327090" y="2428381"/>
                <a:ext cx="2395927" cy="954107"/>
              </a:xfrm>
              <a:prstGeom prst="rect">
                <a:avLst/>
              </a:prstGeom>
            </p:spPr>
            <p:txBody>
              <a:bodyPr wrap="square">
                <a:spAutoFit/>
              </a:bodyPr>
              <a:lstStyle/>
              <a:p>
                <a:pPr algn="ctr"/>
                <a:r>
                  <a:rPr lang="zh-TW" altLang="en-US" sz="2800" b="1">
                    <a:solidFill>
                      <a:schemeClr val="bg1"/>
                    </a:solidFill>
                    <a:latin typeface="微軟正黑體" panose="020B0604030504040204" pitchFamily="34" charset="-120"/>
                    <a:ea typeface="微軟正黑體" panose="020B0604030504040204" pitchFamily="34" charset="-120"/>
                  </a:rPr>
                  <a:t>適性學習</a:t>
                </a:r>
                <a:endParaRPr lang="en-US" altLang="zh-TW" sz="2800" b="1">
                  <a:solidFill>
                    <a:schemeClr val="bg1"/>
                  </a:solidFill>
                  <a:latin typeface="微軟正黑體" panose="020B0604030504040204" pitchFamily="34" charset="-120"/>
                  <a:ea typeface="微軟正黑體" panose="020B0604030504040204" pitchFamily="34" charset="-120"/>
                </a:endParaRPr>
              </a:p>
              <a:p>
                <a:pPr algn="ctr"/>
                <a:r>
                  <a:rPr lang="zh-TW" altLang="en-US" sz="2800" b="1">
                    <a:solidFill>
                      <a:schemeClr val="bg1"/>
                    </a:solidFill>
                    <a:latin typeface="微軟正黑體" panose="020B0604030504040204" pitchFamily="34" charset="-120"/>
                    <a:ea typeface="微軟正黑體" panose="020B0604030504040204" pitchFamily="34" charset="-120"/>
                  </a:rPr>
                  <a:t>的發展</a:t>
                </a:r>
              </a:p>
            </p:txBody>
          </p:sp>
          <p:sp>
            <p:nvSpPr>
              <p:cNvPr id="77" name="矩形 76"/>
              <p:cNvSpPr/>
              <p:nvPr/>
            </p:nvSpPr>
            <p:spPr>
              <a:xfrm>
                <a:off x="533866" y="3703619"/>
                <a:ext cx="2189152" cy="830997"/>
              </a:xfrm>
              <a:prstGeom prst="rect">
                <a:avLst/>
              </a:prstGeom>
            </p:spPr>
            <p:txBody>
              <a:bodyPr wrap="square">
                <a:spAutoFit/>
              </a:bodyPr>
              <a:lstStyle/>
              <a:p>
                <a:r>
                  <a:rPr lang="zh-TW" altLang="en-US" sz="2400">
                    <a:solidFill>
                      <a:srgbClr val="E65100"/>
                    </a:solidFill>
                    <a:latin typeface="微軟正黑體" panose="020B0604030504040204" pitchFamily="34" charset="-120"/>
                    <a:ea typeface="微軟正黑體" panose="020B0604030504040204" pitchFamily="34" charset="-120"/>
                  </a:rPr>
                  <a:t>學生適性學習</a:t>
                </a:r>
              </a:p>
              <a:p>
                <a:r>
                  <a:rPr lang="zh-TW" altLang="en-US" sz="2400">
                    <a:solidFill>
                      <a:srgbClr val="E65100"/>
                    </a:solidFill>
                    <a:latin typeface="微軟正黑體" panose="020B0604030504040204" pitchFamily="34" charset="-120"/>
                    <a:ea typeface="微軟正黑體" panose="020B0604030504040204" pitchFamily="34" charset="-120"/>
                  </a:rPr>
                  <a:t>兼顧扶弱拔尖</a:t>
                </a:r>
              </a:p>
            </p:txBody>
          </p:sp>
        </p:grpSp>
      </p:grpSp>
      <p:sp>
        <p:nvSpPr>
          <p:cNvPr id="84" name="矩形 83"/>
          <p:cNvSpPr/>
          <p:nvPr/>
        </p:nvSpPr>
        <p:spPr>
          <a:xfrm>
            <a:off x="1730011" y="1251530"/>
            <a:ext cx="5126724" cy="461665"/>
          </a:xfrm>
          <a:prstGeom prst="rect">
            <a:avLst/>
          </a:prstGeom>
        </p:spPr>
        <p:txBody>
          <a:bodyPr wrap="none">
            <a:spAutoFit/>
          </a:bodyPr>
          <a:lstStyle/>
          <a:p>
            <a:r>
              <a:rPr lang="en-US" altLang="zh-TW" sz="2400" dirty="0">
                <a:latin typeface="微軟正黑體" panose="020B0604030504040204" pitchFamily="34" charset="-120"/>
                <a:ea typeface="微軟正黑體" panose="020B0604030504040204" pitchFamily="34" charset="-120"/>
              </a:rPr>
              <a:t>2. </a:t>
            </a:r>
            <a:r>
              <a:rPr lang="zh-TW" altLang="en-US" sz="2400" dirty="0">
                <a:latin typeface="微軟正黑體" panose="020B0604030504040204" pitchFamily="34" charset="-120"/>
                <a:ea typeface="微軟正黑體" panose="020B0604030504040204" pitchFamily="34" charset="-120"/>
              </a:rPr>
              <a:t>校訂（彈性學習）課程的預期成效</a:t>
            </a:r>
          </a:p>
        </p:txBody>
      </p:sp>
      <p:grpSp>
        <p:nvGrpSpPr>
          <p:cNvPr id="2" name="群組 1"/>
          <p:cNvGrpSpPr/>
          <p:nvPr/>
        </p:nvGrpSpPr>
        <p:grpSpPr>
          <a:xfrm>
            <a:off x="231856" y="2209523"/>
            <a:ext cx="2941158" cy="2610989"/>
            <a:chOff x="231856" y="2209523"/>
            <a:chExt cx="2941158" cy="2610989"/>
          </a:xfrm>
        </p:grpSpPr>
        <p:sp>
          <p:nvSpPr>
            <p:cNvPr id="70" name="左大括弧 69"/>
            <p:cNvSpPr/>
            <p:nvPr/>
          </p:nvSpPr>
          <p:spPr>
            <a:xfrm>
              <a:off x="2645934" y="2233696"/>
              <a:ext cx="527080" cy="2586816"/>
            </a:xfrm>
            <a:prstGeom prst="leftBrace">
              <a:avLst>
                <a:gd name="adj1" fmla="val 8333"/>
                <a:gd name="adj2" fmla="val 43905"/>
              </a:avLst>
            </a:prstGeom>
            <a:ln w="28575">
              <a:solidFill>
                <a:srgbClr val="1976D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57" name="群組 56"/>
            <p:cNvGrpSpPr/>
            <p:nvPr/>
          </p:nvGrpSpPr>
          <p:grpSpPr>
            <a:xfrm>
              <a:off x="231856" y="2209523"/>
              <a:ext cx="2395928" cy="2474282"/>
              <a:chOff x="327090" y="2218019"/>
              <a:chExt cx="2395928" cy="2474282"/>
            </a:xfrm>
          </p:grpSpPr>
          <p:grpSp>
            <p:nvGrpSpPr>
              <p:cNvPr id="66" name="群組 65"/>
              <p:cNvGrpSpPr/>
              <p:nvPr/>
            </p:nvGrpSpPr>
            <p:grpSpPr>
              <a:xfrm>
                <a:off x="337723" y="2218019"/>
                <a:ext cx="2346184" cy="2474282"/>
                <a:chOff x="290516" y="2202707"/>
                <a:chExt cx="2511140" cy="2396643"/>
              </a:xfrm>
            </p:grpSpPr>
            <p:sp>
              <p:nvSpPr>
                <p:cNvPr id="85" name="圓角化同側角落矩形 84"/>
                <p:cNvSpPr/>
                <p:nvPr/>
              </p:nvSpPr>
              <p:spPr>
                <a:xfrm>
                  <a:off x="292931" y="2203098"/>
                  <a:ext cx="2497343" cy="2396252"/>
                </a:xfrm>
                <a:prstGeom prst="round2SameRect">
                  <a:avLst>
                    <a:gd name="adj1" fmla="val 6529"/>
                    <a:gd name="adj2" fmla="val 0"/>
                  </a:avLst>
                </a:prstGeom>
                <a:solidFill>
                  <a:srgbClr val="E3F2FD"/>
                </a:solidFill>
                <a:ln>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6" name="圓角化同側角落矩形 85"/>
                <p:cNvSpPr/>
                <p:nvPr/>
              </p:nvSpPr>
              <p:spPr>
                <a:xfrm>
                  <a:off x="290516" y="2202707"/>
                  <a:ext cx="2511140" cy="1317708"/>
                </a:xfrm>
                <a:prstGeom prst="round2SameRect">
                  <a:avLst>
                    <a:gd name="adj1" fmla="val 12155"/>
                    <a:gd name="adj2" fmla="val 0"/>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68" name="矩形 67"/>
              <p:cNvSpPr/>
              <p:nvPr/>
            </p:nvSpPr>
            <p:spPr>
              <a:xfrm>
                <a:off x="327090" y="2428381"/>
                <a:ext cx="2395927" cy="954107"/>
              </a:xfrm>
              <a:prstGeom prst="rect">
                <a:avLst/>
              </a:prstGeom>
            </p:spPr>
            <p:txBody>
              <a:bodyPr wrap="square">
                <a:spAutoFit/>
              </a:bodyPr>
              <a:lstStyle/>
              <a:p>
                <a:pPr algn="ctr"/>
                <a:r>
                  <a:rPr lang="zh-TW" altLang="en-US" sz="2800" b="1">
                    <a:solidFill>
                      <a:schemeClr val="bg1"/>
                    </a:solidFill>
                    <a:latin typeface="微軟正黑體" panose="020B0604030504040204" pitchFamily="34" charset="-120"/>
                    <a:ea typeface="微軟正黑體" panose="020B0604030504040204" pitchFamily="34" charset="-120"/>
                  </a:rPr>
                  <a:t>跨領域探究</a:t>
                </a:r>
                <a:br>
                  <a:rPr lang="zh-TW" altLang="en-US" sz="2800" b="1">
                    <a:solidFill>
                      <a:schemeClr val="bg1"/>
                    </a:solidFill>
                    <a:latin typeface="微軟正黑體" panose="020B0604030504040204" pitchFamily="34" charset="-120"/>
                    <a:ea typeface="微軟正黑體" panose="020B0604030504040204" pitchFamily="34" charset="-120"/>
                  </a:rPr>
                </a:br>
                <a:r>
                  <a:rPr lang="zh-TW" altLang="en-US" sz="2800" b="1">
                    <a:solidFill>
                      <a:schemeClr val="bg1"/>
                    </a:solidFill>
                    <a:latin typeface="微軟正黑體" panose="020B0604030504040204" pitchFamily="34" charset="-120"/>
                    <a:ea typeface="微軟正黑體" panose="020B0604030504040204" pitchFamily="34" charset="-120"/>
                  </a:rPr>
                  <a:t>及自主學習</a:t>
                </a:r>
              </a:p>
            </p:txBody>
          </p:sp>
          <p:sp>
            <p:nvSpPr>
              <p:cNvPr id="73" name="矩形 72"/>
              <p:cNvSpPr/>
              <p:nvPr/>
            </p:nvSpPr>
            <p:spPr>
              <a:xfrm>
                <a:off x="533866" y="3703619"/>
                <a:ext cx="2189152" cy="830997"/>
              </a:xfrm>
              <a:prstGeom prst="rect">
                <a:avLst/>
              </a:prstGeom>
            </p:spPr>
            <p:txBody>
              <a:bodyPr wrap="square">
                <a:spAutoFit/>
              </a:bodyPr>
              <a:lstStyle/>
              <a:p>
                <a:r>
                  <a:rPr lang="zh-TW" altLang="en-US" sz="2400">
                    <a:solidFill>
                      <a:srgbClr val="0D47A1"/>
                    </a:solidFill>
                    <a:latin typeface="微軟正黑體" panose="020B0604030504040204" pitchFamily="34" charset="-120"/>
                    <a:ea typeface="微軟正黑體" panose="020B0604030504040204" pitchFamily="34" charset="-120"/>
                  </a:rPr>
                  <a:t>發展學校特色</a:t>
                </a:r>
              </a:p>
              <a:p>
                <a:r>
                  <a:rPr lang="zh-TW" altLang="en-US" sz="2400">
                    <a:solidFill>
                      <a:srgbClr val="0D47A1"/>
                    </a:solidFill>
                    <a:latin typeface="微軟正黑體" panose="020B0604030504040204" pitchFamily="34" charset="-120"/>
                    <a:ea typeface="微軟正黑體" panose="020B0604030504040204" pitchFamily="34" charset="-120"/>
                  </a:rPr>
                  <a:t>帶動教學活化</a:t>
                </a:r>
              </a:p>
            </p:txBody>
          </p:sp>
        </p:grpSp>
      </p:grpSp>
      <p:sp>
        <p:nvSpPr>
          <p:cNvPr id="8" name="投影片編號版面配置區 7"/>
          <p:cNvSpPr>
            <a:spLocks noGrp="1"/>
          </p:cNvSpPr>
          <p:nvPr>
            <p:ph type="sldNum" sz="quarter" idx="12"/>
          </p:nvPr>
        </p:nvSpPr>
        <p:spPr/>
        <p:txBody>
          <a:bodyPr/>
          <a:lstStyle/>
          <a:p>
            <a:pPr>
              <a:defRPr/>
            </a:pPr>
            <a:fld id="{8598CAF7-0B11-4355-B351-D1350E429BEE}" type="slidenum">
              <a:rPr lang="zh-TW" altLang="en-US" smtClean="0"/>
              <a:pPr>
                <a:defRPr/>
              </a:pPr>
              <a:t>36</a:t>
            </a:fld>
            <a:endParaRPr lang="zh-TW" altLang="en-US"/>
          </a:p>
        </p:txBody>
      </p:sp>
      <p:sp>
        <p:nvSpPr>
          <p:cNvPr id="52" name="文字方塊 51"/>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3-5-2.2</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69" name="矩形 68"/>
          <p:cNvSpPr/>
          <p:nvPr/>
        </p:nvSpPr>
        <p:spPr>
          <a:xfrm>
            <a:off x="4411488" y="2718417"/>
            <a:ext cx="124532" cy="4139582"/>
          </a:xfrm>
          <a:prstGeom prst="rect">
            <a:avLst/>
          </a:prstGeom>
          <a:solidFill>
            <a:srgbClr val="4CAF5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1" name="橢圓 70"/>
          <p:cNvSpPr/>
          <p:nvPr/>
        </p:nvSpPr>
        <p:spPr>
          <a:xfrm>
            <a:off x="3115344" y="2060848"/>
            <a:ext cx="1440160" cy="1008112"/>
          </a:xfrm>
          <a:prstGeom prst="ellipse">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2" name="橢圓 71"/>
          <p:cNvSpPr/>
          <p:nvPr/>
        </p:nvSpPr>
        <p:spPr>
          <a:xfrm>
            <a:off x="3095860" y="3865488"/>
            <a:ext cx="1440160" cy="1008112"/>
          </a:xfrm>
          <a:prstGeom prst="ellipse">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0" name="橢圓 79"/>
          <p:cNvSpPr/>
          <p:nvPr/>
        </p:nvSpPr>
        <p:spPr>
          <a:xfrm>
            <a:off x="4441163" y="2852936"/>
            <a:ext cx="1440160" cy="1008112"/>
          </a:xfrm>
          <a:prstGeom prst="ellipse">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7" name="橢圓 86"/>
          <p:cNvSpPr/>
          <p:nvPr/>
        </p:nvSpPr>
        <p:spPr>
          <a:xfrm>
            <a:off x="4499485" y="4653136"/>
            <a:ext cx="1440160" cy="1008112"/>
          </a:xfrm>
          <a:prstGeom prst="ellipse">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8" name="圓角化同側角落矩形 87"/>
          <p:cNvSpPr/>
          <p:nvPr/>
        </p:nvSpPr>
        <p:spPr>
          <a:xfrm flipV="1">
            <a:off x="3273716" y="6086888"/>
            <a:ext cx="2420433" cy="798496"/>
          </a:xfrm>
          <a:prstGeom prst="round2SameRect">
            <a:avLst>
              <a:gd name="adj1" fmla="val 0"/>
              <a:gd name="adj2" fmla="val 50000"/>
            </a:avLst>
          </a:prstGeom>
          <a:solidFill>
            <a:srgbClr val="388E3C"/>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9" name="文字方塊 88"/>
          <p:cNvSpPr txBox="1"/>
          <p:nvPr/>
        </p:nvSpPr>
        <p:spPr>
          <a:xfrm>
            <a:off x="3379956" y="6167045"/>
            <a:ext cx="2194832"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校訂課程</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彈性學習</a:t>
            </a: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預期成效</a:t>
            </a:r>
          </a:p>
        </p:txBody>
      </p:sp>
      <p:sp>
        <p:nvSpPr>
          <p:cNvPr id="90" name="文字方塊 89"/>
          <p:cNvSpPr txBox="1"/>
          <p:nvPr/>
        </p:nvSpPr>
        <p:spPr>
          <a:xfrm>
            <a:off x="4816987" y="4869160"/>
            <a:ext cx="877163"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其他類</a:t>
            </a:r>
            <a:endParaRPr lang="en-US" altLang="zh-TW" b="1">
              <a:solidFill>
                <a:schemeClr val="bg1"/>
              </a:solidFill>
              <a:latin typeface="微軟正黑體" panose="020B0604030504040204" pitchFamily="34" charset="-120"/>
              <a:ea typeface="微軟正黑體" panose="020B0604030504040204" pitchFamily="34" charset="-120"/>
            </a:endParaRPr>
          </a:p>
          <a:p>
            <a:pPr algn="ctr"/>
            <a:r>
              <a:rPr lang="zh-TW" altLang="en-US" b="1">
                <a:solidFill>
                  <a:schemeClr val="bg1"/>
                </a:solidFill>
                <a:latin typeface="微軟正黑體" panose="020B0604030504040204" pitchFamily="34" charset="-120"/>
                <a:ea typeface="微軟正黑體" panose="020B0604030504040204" pitchFamily="34" charset="-120"/>
              </a:rPr>
              <a:t>課程</a:t>
            </a:r>
          </a:p>
        </p:txBody>
      </p:sp>
      <p:sp>
        <p:nvSpPr>
          <p:cNvPr id="91" name="文字方塊 90"/>
          <p:cNvSpPr txBox="1"/>
          <p:nvPr/>
        </p:nvSpPr>
        <p:spPr>
          <a:xfrm>
            <a:off x="4660719" y="3033826"/>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特殊需求</a:t>
            </a:r>
            <a:endParaRPr lang="en-US" altLang="zh-TW" b="1">
              <a:solidFill>
                <a:schemeClr val="bg1"/>
              </a:solidFill>
              <a:latin typeface="微軟正黑體" panose="020B0604030504040204" pitchFamily="34" charset="-120"/>
              <a:ea typeface="微軟正黑體" panose="020B0604030504040204" pitchFamily="34" charset="-120"/>
            </a:endParaRPr>
          </a:p>
          <a:p>
            <a:pPr algn="ctr"/>
            <a:r>
              <a:rPr lang="zh-TW" altLang="en-US" b="1">
                <a:solidFill>
                  <a:schemeClr val="bg1"/>
                </a:solidFill>
                <a:latin typeface="微軟正黑體" panose="020B0604030504040204" pitchFamily="34" charset="-120"/>
                <a:ea typeface="微軟正黑體" panose="020B0604030504040204" pitchFamily="34" charset="-120"/>
              </a:rPr>
              <a:t>領域課程</a:t>
            </a:r>
          </a:p>
        </p:txBody>
      </p:sp>
      <p:sp>
        <p:nvSpPr>
          <p:cNvPr id="92" name="文字方塊 91"/>
          <p:cNvSpPr txBox="1"/>
          <p:nvPr/>
        </p:nvSpPr>
        <p:spPr>
          <a:xfrm>
            <a:off x="3273716" y="4026863"/>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社團活動</a:t>
            </a:r>
          </a:p>
          <a:p>
            <a:pPr algn="ctr"/>
            <a:r>
              <a:rPr lang="zh-TW" altLang="en-US" b="1">
                <a:solidFill>
                  <a:schemeClr val="bg1"/>
                </a:solidFill>
                <a:latin typeface="微軟正黑體" panose="020B0604030504040204" pitchFamily="34" charset="-120"/>
                <a:ea typeface="微軟正黑體" panose="020B0604030504040204" pitchFamily="34" charset="-120"/>
              </a:rPr>
              <a:t>技藝課程</a:t>
            </a:r>
          </a:p>
        </p:txBody>
      </p:sp>
      <p:sp>
        <p:nvSpPr>
          <p:cNvPr id="93" name="文字方塊 92"/>
          <p:cNvSpPr txBox="1"/>
          <p:nvPr/>
        </p:nvSpPr>
        <p:spPr>
          <a:xfrm>
            <a:off x="3261942" y="2232833"/>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統整性</a:t>
            </a:r>
            <a:br>
              <a:rPr lang="zh-TW" altLang="en-US" b="1">
                <a:solidFill>
                  <a:schemeClr val="bg1"/>
                </a:solidFill>
                <a:latin typeface="微軟正黑體" panose="020B0604030504040204" pitchFamily="34" charset="-120"/>
                <a:ea typeface="微軟正黑體" panose="020B0604030504040204" pitchFamily="34" charset="-120"/>
              </a:rPr>
            </a:br>
            <a:r>
              <a:rPr lang="zh-TW" altLang="en-US" b="1">
                <a:solidFill>
                  <a:schemeClr val="bg1"/>
                </a:solidFill>
                <a:latin typeface="微軟正黑體" panose="020B0604030504040204" pitchFamily="34" charset="-120"/>
                <a:ea typeface="微軟正黑體" panose="020B0604030504040204" pitchFamily="34" charset="-120"/>
              </a:rPr>
              <a:t>探究課程</a:t>
            </a:r>
          </a:p>
        </p:txBody>
      </p:sp>
      <p:sp>
        <p:nvSpPr>
          <p:cNvPr id="94"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五、課程架構</a:t>
            </a:r>
          </a:p>
        </p:txBody>
      </p:sp>
      <p:sp>
        <p:nvSpPr>
          <p:cNvPr id="95" name="矩形 8"/>
          <p:cNvSpPr>
            <a:spLocks noChangeArrowheads="1"/>
          </p:cNvSpPr>
          <p:nvPr/>
        </p:nvSpPr>
        <p:spPr bwMode="auto">
          <a:xfrm>
            <a:off x="4147649" y="447055"/>
            <a:ext cx="467282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二</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國民中、小學課程規劃</a:t>
            </a:r>
          </a:p>
        </p:txBody>
      </p:sp>
    </p:spTree>
    <p:extLst>
      <p:ext uri="{BB962C8B-B14F-4D97-AF65-F5344CB8AC3E}">
        <p14:creationId xmlns:p14="http://schemas.microsoft.com/office/powerpoint/2010/main" val="99114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00"/>
                                        <p:tgtEl>
                                          <p:spTgt spid="2"/>
                                        </p:tgtEl>
                                        <p:attrNameLst>
                                          <p:attrName>ppt_x</p:attrName>
                                        </p:attrNameLst>
                                      </p:cBhvr>
                                      <p:tavLst>
                                        <p:tav tm="0">
                                          <p:val>
                                            <p:strVal val="#ppt_x-#ppt_w*1.125000"/>
                                          </p:val>
                                        </p:tav>
                                        <p:tav tm="100000">
                                          <p:val>
                                            <p:strVal val="#ppt_x"/>
                                          </p:val>
                                        </p:tav>
                                      </p:tavLst>
                                    </p:anim>
                                    <p:animEffect transition="in" filter="wipe(right)">
                                      <p:cBhvr>
                                        <p:cTn id="8" dur="6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600"/>
                                        <p:tgtEl>
                                          <p:spTgt spid="3"/>
                                        </p:tgtEl>
                                        <p:attrNameLst>
                                          <p:attrName>ppt_x</p:attrName>
                                        </p:attrNameLst>
                                      </p:cBhvr>
                                      <p:tavLst>
                                        <p:tav tm="0">
                                          <p:val>
                                            <p:strVal val="#ppt_x+#ppt_w*1.125000"/>
                                          </p:val>
                                        </p:tav>
                                        <p:tav tm="100000">
                                          <p:val>
                                            <p:strVal val="#ppt_x"/>
                                          </p:val>
                                        </p:tav>
                                      </p:tavLst>
                                    </p:anim>
                                    <p:animEffect transition="in" filter="wipe(left)">
                                      <p:cBhvr>
                                        <p:cTn id="14" dur="6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7"/>
          <p:cNvSpPr>
            <a:spLocks noGrp="1"/>
          </p:cNvSpPr>
          <p:nvPr>
            <p:ph type="sldNum" sz="quarter" idx="12"/>
          </p:nvPr>
        </p:nvSpPr>
        <p:spPr/>
        <p:txBody>
          <a:bodyPr/>
          <a:lstStyle/>
          <a:p>
            <a:pPr>
              <a:defRPr/>
            </a:pPr>
            <a:fld id="{8598CAF7-0B11-4355-B351-D1350E429BEE}" type="slidenum">
              <a:rPr lang="zh-TW" altLang="en-US" smtClean="0"/>
              <a:pPr>
                <a:defRPr/>
              </a:pPr>
              <a:t>37</a:t>
            </a:fld>
            <a:endParaRPr lang="zh-TW" altLang="en-US"/>
          </a:p>
        </p:txBody>
      </p:sp>
      <p:sp>
        <p:nvSpPr>
          <p:cNvPr id="52" name="文字方塊 51"/>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3-5-2.2</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94"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五、課程架構</a:t>
            </a:r>
          </a:p>
        </p:txBody>
      </p:sp>
      <p:sp>
        <p:nvSpPr>
          <p:cNvPr id="95" name="矩形 8"/>
          <p:cNvSpPr>
            <a:spLocks noChangeArrowheads="1"/>
          </p:cNvSpPr>
          <p:nvPr/>
        </p:nvSpPr>
        <p:spPr bwMode="auto">
          <a:xfrm>
            <a:off x="4147649" y="447055"/>
            <a:ext cx="4672823" cy="461665"/>
          </a:xfrm>
          <a:prstGeom prst="rect">
            <a:avLst/>
          </a:prstGeom>
          <a:noFill/>
          <a:ln w="9525">
            <a:noFill/>
            <a:miter lim="800000"/>
            <a:headEnd/>
            <a:tailEnd/>
          </a:ln>
        </p:spPr>
        <p:txBody>
          <a:bodyPr wrap="square">
            <a:spAutoFit/>
          </a:bodyPr>
          <a:lstStyle/>
          <a:p>
            <a:pPr defTabSz="1422400">
              <a:spcAft>
                <a:spcPct val="35000"/>
              </a:spcAft>
            </a:pPr>
            <a:r>
              <a:rPr lang="en-US" altLang="zh-TW" sz="2400" dirty="0">
                <a:solidFill>
                  <a:schemeClr val="bg1"/>
                </a:solidFill>
                <a:latin typeface="微軟正黑體" pitchFamily="34" charset="-120"/>
                <a:ea typeface="微軟正黑體" pitchFamily="34" charset="-120"/>
              </a:rPr>
              <a:t>(</a:t>
            </a:r>
            <a:r>
              <a:rPr lang="zh-TW" altLang="en-US" sz="2400" dirty="0">
                <a:solidFill>
                  <a:schemeClr val="bg1"/>
                </a:solidFill>
                <a:latin typeface="微軟正黑體" pitchFamily="34" charset="-120"/>
                <a:ea typeface="微軟正黑體" pitchFamily="34" charset="-120"/>
              </a:rPr>
              <a:t>二</a:t>
            </a:r>
            <a:r>
              <a:rPr lang="en-US" altLang="zh-TW" sz="2400" dirty="0">
                <a:solidFill>
                  <a:schemeClr val="bg1"/>
                </a:solidFill>
                <a:latin typeface="微軟正黑體" pitchFamily="34" charset="-120"/>
                <a:ea typeface="微軟正黑體" pitchFamily="34" charset="-120"/>
              </a:rPr>
              <a:t>)</a:t>
            </a:r>
            <a:r>
              <a:rPr lang="zh-TW" altLang="en-US" sz="2400" dirty="0">
                <a:solidFill>
                  <a:schemeClr val="bg1"/>
                </a:solidFill>
                <a:latin typeface="微軟正黑體" pitchFamily="34" charset="-120"/>
                <a:ea typeface="微軟正黑體" pitchFamily="34" charset="-120"/>
              </a:rPr>
              <a:t>國民中、小學課程規劃</a:t>
            </a:r>
          </a:p>
        </p:txBody>
      </p:sp>
      <p:graphicFrame>
        <p:nvGraphicFramePr>
          <p:cNvPr id="4" name="表格 3"/>
          <p:cNvGraphicFramePr>
            <a:graphicFrameLocks noGrp="1"/>
          </p:cNvGraphicFramePr>
          <p:nvPr>
            <p:extLst>
              <p:ext uri="{D42A27DB-BD31-4B8C-83A1-F6EECF244321}">
                <p14:modId xmlns:p14="http://schemas.microsoft.com/office/powerpoint/2010/main" val="3888806622"/>
              </p:ext>
            </p:extLst>
          </p:nvPr>
        </p:nvGraphicFramePr>
        <p:xfrm>
          <a:off x="1547664" y="1772816"/>
          <a:ext cx="5874250" cy="4563430"/>
        </p:xfrm>
        <a:graphic>
          <a:graphicData uri="http://schemas.openxmlformats.org/drawingml/2006/table">
            <a:tbl>
              <a:tblPr firstRow="1" firstCol="1" bandRow="1">
                <a:tableStyleId>{5C22544A-7EE6-4342-B048-85BDC9FD1C3A}</a:tableStyleId>
              </a:tblPr>
              <a:tblGrid>
                <a:gridCol w="1002625"/>
                <a:gridCol w="275924"/>
                <a:gridCol w="1002625"/>
                <a:gridCol w="1002625"/>
                <a:gridCol w="863147"/>
                <a:gridCol w="863652"/>
                <a:gridCol w="863652"/>
              </a:tblGrid>
              <a:tr h="238721">
                <a:tc rowSpan="12">
                  <a:txBody>
                    <a:bodyPr/>
                    <a:lstStyle/>
                    <a:p>
                      <a:pPr algn="ctr">
                        <a:spcAft>
                          <a:spcPts val="0"/>
                        </a:spcAft>
                      </a:pPr>
                      <a:r>
                        <a:rPr lang="zh-TW" sz="1200" kern="150" dirty="0">
                          <a:effectLst/>
                        </a:rPr>
                        <a:t>校</a:t>
                      </a:r>
                    </a:p>
                    <a:p>
                      <a:pPr algn="ctr">
                        <a:spcAft>
                          <a:spcPts val="0"/>
                        </a:spcAft>
                      </a:pPr>
                      <a:r>
                        <a:rPr lang="zh-TW" sz="1200" kern="150" dirty="0">
                          <a:effectLst/>
                        </a:rPr>
                        <a:t>訂</a:t>
                      </a:r>
                    </a:p>
                    <a:p>
                      <a:pPr algn="ctr">
                        <a:spcAft>
                          <a:spcPts val="0"/>
                        </a:spcAft>
                      </a:pPr>
                      <a:r>
                        <a:rPr lang="zh-TW" sz="1200" kern="150" dirty="0">
                          <a:effectLst/>
                        </a:rPr>
                        <a:t>課</a:t>
                      </a:r>
                    </a:p>
                    <a:p>
                      <a:pPr algn="ctr">
                        <a:spcAft>
                          <a:spcPts val="0"/>
                        </a:spcAft>
                      </a:pPr>
                      <a:r>
                        <a:rPr lang="zh-TW" sz="1200" kern="150" dirty="0">
                          <a:effectLst/>
                        </a:rPr>
                        <a:t>程</a:t>
                      </a:r>
                      <a:endParaRPr lang="zh-TW" sz="1200" kern="15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rowSpan="12">
                  <a:txBody>
                    <a:bodyPr/>
                    <a:lstStyle/>
                    <a:p>
                      <a:pPr algn="ctr">
                        <a:spcAft>
                          <a:spcPts val="0"/>
                        </a:spcAft>
                      </a:pPr>
                      <a:r>
                        <a:rPr lang="zh-TW" sz="1200" kern="150">
                          <a:effectLst/>
                        </a:rPr>
                        <a:t>彈性學習課程</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rowSpan="2">
                  <a:txBody>
                    <a:bodyPr/>
                    <a:lstStyle/>
                    <a:p>
                      <a:pPr indent="152400" algn="ctr">
                        <a:spcAft>
                          <a:spcPts val="0"/>
                        </a:spcAft>
                      </a:pPr>
                      <a:r>
                        <a:rPr lang="zh-TW" sz="1200" kern="150">
                          <a:effectLst/>
                        </a:rPr>
                        <a:t>課程類型</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rowSpan="2">
                  <a:txBody>
                    <a:bodyPr/>
                    <a:lstStyle/>
                    <a:p>
                      <a:pPr indent="457200">
                        <a:spcAft>
                          <a:spcPts val="0"/>
                        </a:spcAft>
                      </a:pPr>
                      <a:r>
                        <a:rPr lang="zh-TW" sz="1200" kern="150">
                          <a:effectLst/>
                        </a:rPr>
                        <a:t>年級節數</a:t>
                      </a:r>
                    </a:p>
                    <a:p>
                      <a:pPr>
                        <a:spcAft>
                          <a:spcPts val="0"/>
                        </a:spcAft>
                      </a:pPr>
                      <a:r>
                        <a:rPr lang="zh-TW" sz="1200" kern="150">
                          <a:effectLst/>
                        </a:rPr>
                        <a:t>課程名稱</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a:txBody>
                    <a:bodyPr/>
                    <a:lstStyle/>
                    <a:p>
                      <a:pPr algn="ctr">
                        <a:spcAft>
                          <a:spcPts val="0"/>
                        </a:spcAft>
                      </a:pPr>
                      <a:r>
                        <a:rPr lang="zh-TW" sz="1200" kern="150">
                          <a:effectLst/>
                        </a:rPr>
                        <a:t>七年級</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a:txBody>
                    <a:bodyPr/>
                    <a:lstStyle/>
                    <a:p>
                      <a:pPr algn="ctr">
                        <a:spcAft>
                          <a:spcPts val="0"/>
                        </a:spcAft>
                      </a:pPr>
                      <a:r>
                        <a:rPr lang="zh-TW" sz="1200" kern="150" dirty="0">
                          <a:effectLst/>
                        </a:rPr>
                        <a:t>八年級</a:t>
                      </a:r>
                      <a:endParaRPr lang="zh-TW" sz="1200" kern="15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a:txBody>
                    <a:bodyPr/>
                    <a:lstStyle/>
                    <a:p>
                      <a:pPr algn="ctr">
                        <a:spcAft>
                          <a:spcPts val="0"/>
                        </a:spcAft>
                      </a:pPr>
                      <a:r>
                        <a:rPr lang="zh-TW" sz="1200" kern="150">
                          <a:effectLst/>
                        </a:rPr>
                        <a:t>九年級</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r>
              <a:tr h="28744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200" kern="150">
                          <a:effectLst/>
                        </a:rPr>
                        <a:t>節數</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a:txBody>
                    <a:bodyPr/>
                    <a:lstStyle/>
                    <a:p>
                      <a:pPr algn="ctr">
                        <a:spcAft>
                          <a:spcPts val="0"/>
                        </a:spcAft>
                      </a:pPr>
                      <a:r>
                        <a:rPr lang="zh-TW" sz="1200" kern="150">
                          <a:effectLst/>
                        </a:rPr>
                        <a:t>節數</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a:txBody>
                    <a:bodyPr/>
                    <a:lstStyle/>
                    <a:p>
                      <a:pPr algn="ctr">
                        <a:spcAft>
                          <a:spcPts val="0"/>
                        </a:spcAft>
                      </a:pPr>
                      <a:r>
                        <a:rPr lang="zh-TW" sz="1200" kern="150" dirty="0">
                          <a:effectLst/>
                        </a:rPr>
                        <a:t>節數</a:t>
                      </a:r>
                      <a:endParaRPr lang="zh-TW" sz="1200" kern="15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r>
              <a:tr h="511546">
                <a:tc vMerge="1">
                  <a:txBody>
                    <a:bodyPr/>
                    <a:lstStyle/>
                    <a:p>
                      <a:endParaRPr lang="zh-TW" altLang="en-US"/>
                    </a:p>
                  </a:txBody>
                  <a:tcPr/>
                </a:tc>
                <a:tc vMerge="1">
                  <a:txBody>
                    <a:bodyPr/>
                    <a:lstStyle/>
                    <a:p>
                      <a:endParaRPr lang="zh-TW" altLang="en-US"/>
                    </a:p>
                  </a:txBody>
                  <a:tcPr/>
                </a:tc>
                <a:tc rowSpan="3">
                  <a:txBody>
                    <a:bodyPr/>
                    <a:lstStyle/>
                    <a:p>
                      <a:pPr algn="ctr">
                        <a:spcAft>
                          <a:spcPts val="0"/>
                        </a:spcAft>
                      </a:pPr>
                      <a:r>
                        <a:rPr lang="zh-TW" sz="1200" kern="150">
                          <a:effectLst/>
                        </a:rPr>
                        <a:t>統整性探究課程</a:t>
                      </a:r>
                    </a:p>
                    <a:p>
                      <a:pPr algn="ctr">
                        <a:spcAft>
                          <a:spcPts val="0"/>
                        </a:spcAft>
                      </a:pPr>
                      <a:r>
                        <a:rPr lang="zh-TW" sz="1200" kern="150">
                          <a:effectLst/>
                        </a:rPr>
                        <a:t>主題</a:t>
                      </a:r>
                      <a:r>
                        <a:rPr lang="en-US" sz="1200" kern="150">
                          <a:effectLst/>
                        </a:rPr>
                        <a:t>/</a:t>
                      </a:r>
                      <a:r>
                        <a:rPr lang="zh-TW" sz="1200" kern="150">
                          <a:effectLst/>
                        </a:rPr>
                        <a:t>專題</a:t>
                      </a:r>
                      <a:r>
                        <a:rPr lang="en-US" sz="1200" kern="150">
                          <a:effectLst/>
                        </a:rPr>
                        <a:t>/</a:t>
                      </a:r>
                      <a:r>
                        <a:rPr lang="zh-TW" sz="1200" kern="150">
                          <a:effectLst/>
                        </a:rPr>
                        <a:t>議題</a:t>
                      </a:r>
                    </a:p>
                    <a:p>
                      <a:pPr algn="ctr">
                        <a:spcAft>
                          <a:spcPts val="0"/>
                        </a:spcAft>
                      </a:pPr>
                      <a:r>
                        <a:rPr lang="en-US" sz="1000" kern="150">
                          <a:effectLst/>
                        </a:rPr>
                        <a:t> </a:t>
                      </a:r>
                      <a:endParaRPr lang="zh-TW" sz="1200" kern="150">
                        <a:effectLst/>
                      </a:endParaRPr>
                    </a:p>
                    <a:p>
                      <a:pPr algn="ctr">
                        <a:spcAft>
                          <a:spcPts val="0"/>
                        </a:spcAft>
                      </a:pPr>
                      <a:r>
                        <a:rPr lang="en-US" sz="1000" kern="150">
                          <a:effectLst/>
                        </a:rPr>
                        <a:t>(</a:t>
                      </a:r>
                      <a:r>
                        <a:rPr lang="zh-TW" sz="1000" kern="150">
                          <a:effectLst/>
                        </a:rPr>
                        <a:t>自行增列</a:t>
                      </a:r>
                      <a:r>
                        <a:rPr lang="en-US" sz="1000" kern="150">
                          <a:effectLst/>
                        </a:rPr>
                        <a:t>)</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a:txBody>
                    <a:bodyPr/>
                    <a:lstStyle/>
                    <a:p>
                      <a:pPr algn="ctr">
                        <a:spcAft>
                          <a:spcPts val="0"/>
                        </a:spcAft>
                      </a:pPr>
                      <a:r>
                        <a:rPr lang="zh-TW" sz="1200" kern="150">
                          <a:effectLst/>
                        </a:rPr>
                        <a:t>悅讀興情</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a:txBody>
                    <a:bodyPr/>
                    <a:lstStyle/>
                    <a:p>
                      <a:pPr algn="ctr">
                        <a:spcAft>
                          <a:spcPts val="0"/>
                        </a:spcAft>
                      </a:pPr>
                      <a:r>
                        <a:rPr lang="en-US" sz="1200" kern="150">
                          <a:effectLst/>
                        </a:rPr>
                        <a:t>1</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a:txBody>
                    <a:bodyPr/>
                    <a:lstStyle/>
                    <a:p>
                      <a:pPr algn="ctr">
                        <a:spcAft>
                          <a:spcPts val="0"/>
                        </a:spcAft>
                      </a:pPr>
                      <a:r>
                        <a:rPr lang="en-US" sz="1200" kern="150">
                          <a:effectLst/>
                        </a:rPr>
                        <a:t>1</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a:txBody>
                    <a:bodyPr/>
                    <a:lstStyle/>
                    <a:p>
                      <a:pPr algn="ctr">
                        <a:spcAft>
                          <a:spcPts val="0"/>
                        </a:spcAft>
                      </a:pPr>
                      <a:r>
                        <a:rPr lang="en-US" sz="1200" kern="150">
                          <a:effectLst/>
                        </a:rPr>
                        <a:t>1</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r>
              <a:tr h="5115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200" kern="150">
                          <a:effectLst/>
                        </a:rPr>
                        <a:t>建立興視野</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a:txBody>
                    <a:bodyPr/>
                    <a:lstStyle/>
                    <a:p>
                      <a:pPr algn="ctr">
                        <a:spcAft>
                          <a:spcPts val="0"/>
                        </a:spcAft>
                      </a:pPr>
                      <a:r>
                        <a:rPr lang="en-US" sz="1200" kern="150">
                          <a:effectLst/>
                        </a:rPr>
                        <a:t>1</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a:txBody>
                    <a:bodyPr/>
                    <a:lstStyle/>
                    <a:p>
                      <a:pPr algn="ctr">
                        <a:spcAft>
                          <a:spcPts val="0"/>
                        </a:spcAft>
                      </a:pPr>
                      <a:r>
                        <a:rPr lang="en-US" sz="1200" kern="150">
                          <a:effectLst/>
                        </a:rPr>
                        <a:t>1</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a:txBody>
                    <a:bodyPr/>
                    <a:lstStyle/>
                    <a:p>
                      <a:pPr algn="ctr">
                        <a:spcAft>
                          <a:spcPts val="0"/>
                        </a:spcAft>
                      </a:pPr>
                      <a:r>
                        <a:rPr lang="en-US" sz="1200" kern="150">
                          <a:effectLst/>
                        </a:rPr>
                        <a:t>1</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r>
              <a:tr h="5115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200" kern="150">
                          <a:effectLst/>
                        </a:rPr>
                        <a:t>興議題探究</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a:txBody>
                    <a:bodyPr/>
                    <a:lstStyle/>
                    <a:p>
                      <a:pPr algn="ctr">
                        <a:spcAft>
                          <a:spcPts val="0"/>
                        </a:spcAft>
                      </a:pPr>
                      <a:r>
                        <a:rPr lang="en-US" sz="1200" kern="150">
                          <a:effectLst/>
                        </a:rPr>
                        <a:t> </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a:txBody>
                    <a:bodyPr/>
                    <a:lstStyle/>
                    <a:p>
                      <a:pPr algn="ctr">
                        <a:spcAft>
                          <a:spcPts val="0"/>
                        </a:spcAft>
                      </a:pPr>
                      <a:r>
                        <a:rPr lang="en-US" sz="1200" kern="150">
                          <a:effectLst/>
                        </a:rPr>
                        <a:t>1</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a:txBody>
                    <a:bodyPr/>
                    <a:lstStyle/>
                    <a:p>
                      <a:pPr algn="ctr">
                        <a:spcAft>
                          <a:spcPts val="0"/>
                        </a:spcAft>
                      </a:pPr>
                      <a:r>
                        <a:rPr lang="en-US" sz="1200" kern="150">
                          <a:effectLst/>
                        </a:rPr>
                        <a:t>1</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r>
              <a:tr h="409237">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200" kern="150">
                          <a:effectLst/>
                        </a:rPr>
                        <a:t>社團活動與技藝課程</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a:txBody>
                    <a:bodyPr/>
                    <a:lstStyle/>
                    <a:p>
                      <a:pPr algn="just">
                        <a:spcAft>
                          <a:spcPts val="0"/>
                        </a:spcAft>
                      </a:pPr>
                      <a:r>
                        <a:rPr lang="en-US" sz="1200" kern="150">
                          <a:effectLst/>
                        </a:rPr>
                        <a:t> </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a:txBody>
                    <a:bodyPr/>
                    <a:lstStyle/>
                    <a:p>
                      <a:pPr algn="ctr">
                        <a:spcAft>
                          <a:spcPts val="0"/>
                        </a:spcAft>
                      </a:pPr>
                      <a:r>
                        <a:rPr lang="en-US" sz="1200" kern="150">
                          <a:effectLst/>
                        </a:rPr>
                        <a:t>1</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a:txBody>
                    <a:bodyPr/>
                    <a:lstStyle/>
                    <a:p>
                      <a:pPr algn="ctr">
                        <a:spcAft>
                          <a:spcPts val="0"/>
                        </a:spcAft>
                      </a:pPr>
                      <a:r>
                        <a:rPr lang="en-US" sz="1200" kern="150">
                          <a:effectLst/>
                        </a:rPr>
                        <a:t>1</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a:txBody>
                    <a:bodyPr/>
                    <a:lstStyle/>
                    <a:p>
                      <a:pPr algn="ctr">
                        <a:spcAft>
                          <a:spcPts val="0"/>
                        </a:spcAft>
                      </a:pPr>
                      <a:r>
                        <a:rPr lang="en-US" sz="1200" kern="150">
                          <a:effectLst/>
                        </a:rPr>
                        <a:t>1</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r>
              <a:tr h="350774">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200" kern="150">
                          <a:effectLst/>
                        </a:rPr>
                        <a:t>特殊需求領域課程</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a:txBody>
                    <a:bodyPr/>
                    <a:lstStyle/>
                    <a:p>
                      <a:pPr algn="just">
                        <a:spcAft>
                          <a:spcPts val="0"/>
                        </a:spcAft>
                      </a:pPr>
                      <a:r>
                        <a:rPr lang="en-US" sz="1200" kern="150">
                          <a:effectLst/>
                        </a:rPr>
                        <a:t> </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a:txBody>
                    <a:bodyPr/>
                    <a:lstStyle/>
                    <a:p>
                      <a:pPr algn="ctr">
                        <a:spcAft>
                          <a:spcPts val="0"/>
                        </a:spcAft>
                      </a:pPr>
                      <a:r>
                        <a:rPr lang="en-US" sz="1200" kern="150">
                          <a:effectLst/>
                        </a:rPr>
                        <a:t> </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a:txBody>
                    <a:bodyPr/>
                    <a:lstStyle/>
                    <a:p>
                      <a:pPr algn="ctr">
                        <a:spcAft>
                          <a:spcPts val="0"/>
                        </a:spcAft>
                      </a:pPr>
                      <a:r>
                        <a:rPr lang="en-US" sz="1200" kern="150">
                          <a:effectLst/>
                        </a:rPr>
                        <a:t> </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a:txBody>
                    <a:bodyPr/>
                    <a:lstStyle/>
                    <a:p>
                      <a:pPr algn="ctr">
                        <a:spcAft>
                          <a:spcPts val="0"/>
                        </a:spcAft>
                      </a:pPr>
                      <a:r>
                        <a:rPr lang="en-US" sz="1200" kern="150">
                          <a:effectLst/>
                        </a:rPr>
                        <a:t> </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r>
              <a:tr h="341031">
                <a:tc vMerge="1">
                  <a:txBody>
                    <a:bodyPr/>
                    <a:lstStyle/>
                    <a:p>
                      <a:endParaRPr lang="zh-TW" altLang="en-US"/>
                    </a:p>
                  </a:txBody>
                  <a:tcPr/>
                </a:tc>
                <a:tc vMerge="1">
                  <a:txBody>
                    <a:bodyPr/>
                    <a:lstStyle/>
                    <a:p>
                      <a:endParaRPr lang="zh-TW" altLang="en-US"/>
                    </a:p>
                  </a:txBody>
                  <a:tcPr/>
                </a:tc>
                <a:tc rowSpan="3">
                  <a:txBody>
                    <a:bodyPr/>
                    <a:lstStyle/>
                    <a:p>
                      <a:pPr algn="ctr">
                        <a:spcAft>
                          <a:spcPts val="0"/>
                        </a:spcAft>
                      </a:pPr>
                      <a:r>
                        <a:rPr lang="zh-TW" sz="1200" kern="150">
                          <a:effectLst/>
                        </a:rPr>
                        <a:t>其他類課程</a:t>
                      </a:r>
                    </a:p>
                    <a:p>
                      <a:pPr algn="ctr">
                        <a:spcAft>
                          <a:spcPts val="0"/>
                        </a:spcAft>
                      </a:pPr>
                      <a:r>
                        <a:rPr lang="en-US" sz="1000" kern="150">
                          <a:effectLst/>
                        </a:rPr>
                        <a:t>(</a:t>
                      </a:r>
                      <a:r>
                        <a:rPr lang="zh-TW" sz="1000" kern="150">
                          <a:effectLst/>
                        </a:rPr>
                        <a:t>自行增列</a:t>
                      </a:r>
                      <a:r>
                        <a:rPr lang="en-US" sz="1000" kern="150">
                          <a:effectLst/>
                        </a:rPr>
                        <a:t>)</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a:txBody>
                    <a:bodyPr/>
                    <a:lstStyle/>
                    <a:p>
                      <a:pPr algn="ctr">
                        <a:spcAft>
                          <a:spcPts val="0"/>
                        </a:spcAft>
                      </a:pPr>
                      <a:r>
                        <a:rPr lang="zh-TW" sz="1200" kern="150">
                          <a:effectLst/>
                        </a:rPr>
                        <a:t>民主表達</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a:txBody>
                    <a:bodyPr/>
                    <a:lstStyle/>
                    <a:p>
                      <a:pPr algn="ctr">
                        <a:spcAft>
                          <a:spcPts val="0"/>
                        </a:spcAft>
                      </a:pPr>
                      <a:r>
                        <a:rPr lang="en-US" sz="1200" kern="150">
                          <a:effectLst/>
                        </a:rPr>
                        <a:t>1</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a:txBody>
                    <a:bodyPr/>
                    <a:lstStyle/>
                    <a:p>
                      <a:pPr algn="ctr">
                        <a:spcAft>
                          <a:spcPts val="0"/>
                        </a:spcAft>
                      </a:pPr>
                      <a:r>
                        <a:rPr lang="en-US" sz="1200" kern="150">
                          <a:effectLst/>
                        </a:rPr>
                        <a:t>1</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a:txBody>
                    <a:bodyPr/>
                    <a:lstStyle/>
                    <a:p>
                      <a:pPr algn="ctr">
                        <a:spcAft>
                          <a:spcPts val="0"/>
                        </a:spcAft>
                      </a:pPr>
                      <a:r>
                        <a:rPr lang="en-US" sz="1200" kern="150">
                          <a:effectLst/>
                        </a:rPr>
                        <a:t>1</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r>
              <a:tr h="34103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en-US" sz="1200" kern="150">
                          <a:effectLst/>
                        </a:rPr>
                        <a:t> </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a:txBody>
                    <a:bodyPr/>
                    <a:lstStyle/>
                    <a:p>
                      <a:pPr algn="ctr">
                        <a:spcAft>
                          <a:spcPts val="0"/>
                        </a:spcAft>
                      </a:pPr>
                      <a:r>
                        <a:rPr lang="en-US" sz="1200" kern="150">
                          <a:effectLst/>
                        </a:rPr>
                        <a:t> </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a:txBody>
                    <a:bodyPr/>
                    <a:lstStyle/>
                    <a:p>
                      <a:pPr algn="ctr">
                        <a:spcAft>
                          <a:spcPts val="0"/>
                        </a:spcAft>
                      </a:pPr>
                      <a:r>
                        <a:rPr lang="en-US" sz="1200" kern="150">
                          <a:effectLst/>
                        </a:rPr>
                        <a:t> </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a:txBody>
                    <a:bodyPr/>
                    <a:lstStyle/>
                    <a:p>
                      <a:pPr algn="ctr">
                        <a:spcAft>
                          <a:spcPts val="0"/>
                        </a:spcAft>
                      </a:pPr>
                      <a:r>
                        <a:rPr lang="en-US" sz="1200" kern="150">
                          <a:effectLst/>
                        </a:rPr>
                        <a:t> </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r>
              <a:tr h="34103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en-US" sz="1200" kern="150">
                          <a:effectLst/>
                        </a:rPr>
                        <a:t> </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a:txBody>
                    <a:bodyPr/>
                    <a:lstStyle/>
                    <a:p>
                      <a:pPr algn="ctr">
                        <a:spcAft>
                          <a:spcPts val="0"/>
                        </a:spcAft>
                      </a:pPr>
                      <a:r>
                        <a:rPr lang="en-US" sz="1200" kern="150">
                          <a:effectLst/>
                        </a:rPr>
                        <a:t> </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a:txBody>
                    <a:bodyPr/>
                    <a:lstStyle/>
                    <a:p>
                      <a:pPr algn="ctr">
                        <a:spcAft>
                          <a:spcPts val="0"/>
                        </a:spcAft>
                      </a:pPr>
                      <a:r>
                        <a:rPr lang="en-US" sz="1200" kern="150">
                          <a:effectLst/>
                        </a:rPr>
                        <a:t> </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a:txBody>
                    <a:bodyPr/>
                    <a:lstStyle/>
                    <a:p>
                      <a:pPr algn="ctr">
                        <a:spcAft>
                          <a:spcPts val="0"/>
                        </a:spcAft>
                      </a:pPr>
                      <a:r>
                        <a:rPr lang="en-US" sz="1200" kern="150">
                          <a:effectLst/>
                        </a:rPr>
                        <a:t> </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r>
              <a:tr h="341031">
                <a:tc vMerge="1">
                  <a:txBody>
                    <a:bodyPr/>
                    <a:lstStyle/>
                    <a:p>
                      <a:endParaRPr lang="zh-TW" altLang="en-US"/>
                    </a:p>
                  </a:txBody>
                  <a:tcPr/>
                </a:tc>
                <a:tc vMerge="1">
                  <a:txBody>
                    <a:bodyPr/>
                    <a:lstStyle/>
                    <a:p>
                      <a:endParaRPr lang="zh-TW" altLang="en-US"/>
                    </a:p>
                  </a:txBody>
                  <a:tcPr/>
                </a:tc>
                <a:tc gridSpan="2">
                  <a:txBody>
                    <a:bodyPr/>
                    <a:lstStyle/>
                    <a:p>
                      <a:pPr>
                        <a:spcAft>
                          <a:spcPts val="0"/>
                        </a:spcAft>
                      </a:pPr>
                      <a:r>
                        <a:rPr lang="zh-TW" sz="1200" kern="150">
                          <a:effectLst/>
                        </a:rPr>
                        <a:t>學校實際彈性學習總節數</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hMerge="1">
                  <a:txBody>
                    <a:bodyPr/>
                    <a:lstStyle/>
                    <a:p>
                      <a:endParaRPr lang="zh-TW" altLang="en-US"/>
                    </a:p>
                  </a:txBody>
                  <a:tcPr/>
                </a:tc>
                <a:tc>
                  <a:txBody>
                    <a:bodyPr/>
                    <a:lstStyle/>
                    <a:p>
                      <a:pPr algn="ctr">
                        <a:spcAft>
                          <a:spcPts val="0"/>
                        </a:spcAft>
                      </a:pPr>
                      <a:r>
                        <a:rPr lang="en-US" sz="1300" kern="150">
                          <a:effectLst/>
                        </a:rPr>
                        <a:t>4</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a:txBody>
                    <a:bodyPr/>
                    <a:lstStyle/>
                    <a:p>
                      <a:pPr algn="ctr">
                        <a:spcAft>
                          <a:spcPts val="0"/>
                        </a:spcAft>
                      </a:pPr>
                      <a:r>
                        <a:rPr lang="en-US" sz="1300" kern="150">
                          <a:effectLst/>
                        </a:rPr>
                        <a:t>5</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a:txBody>
                    <a:bodyPr/>
                    <a:lstStyle/>
                    <a:p>
                      <a:pPr algn="ctr">
                        <a:spcAft>
                          <a:spcPts val="0"/>
                        </a:spcAft>
                      </a:pPr>
                      <a:r>
                        <a:rPr lang="en-US" sz="1300" kern="150">
                          <a:effectLst/>
                        </a:rPr>
                        <a:t>5</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r>
              <a:tr h="341031">
                <a:tc vMerge="1">
                  <a:txBody>
                    <a:bodyPr/>
                    <a:lstStyle/>
                    <a:p>
                      <a:endParaRPr lang="zh-TW" altLang="en-US"/>
                    </a:p>
                  </a:txBody>
                  <a:tcPr/>
                </a:tc>
                <a:tc vMerge="1">
                  <a:txBody>
                    <a:bodyPr/>
                    <a:lstStyle/>
                    <a:p>
                      <a:endParaRPr lang="zh-TW" altLang="en-US"/>
                    </a:p>
                  </a:txBody>
                  <a:tcPr/>
                </a:tc>
                <a:tc gridSpan="2">
                  <a:txBody>
                    <a:bodyPr/>
                    <a:lstStyle/>
                    <a:p>
                      <a:pPr>
                        <a:spcAft>
                          <a:spcPts val="0"/>
                        </a:spcAft>
                      </a:pPr>
                      <a:r>
                        <a:rPr lang="zh-TW" sz="1200" kern="150">
                          <a:effectLst/>
                        </a:rPr>
                        <a:t>課綱規範彈性學習節數</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hMerge="1">
                  <a:txBody>
                    <a:bodyPr/>
                    <a:lstStyle/>
                    <a:p>
                      <a:endParaRPr lang="zh-TW" altLang="en-US"/>
                    </a:p>
                  </a:txBody>
                  <a:tcPr/>
                </a:tc>
                <a:tc>
                  <a:txBody>
                    <a:bodyPr/>
                    <a:lstStyle/>
                    <a:p>
                      <a:pPr algn="ctr">
                        <a:spcAft>
                          <a:spcPts val="0"/>
                        </a:spcAft>
                      </a:pPr>
                      <a:r>
                        <a:rPr lang="en-US" sz="1300" kern="150">
                          <a:effectLst/>
                        </a:rPr>
                        <a:t>3-6</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a:txBody>
                    <a:bodyPr/>
                    <a:lstStyle/>
                    <a:p>
                      <a:pPr algn="ctr">
                        <a:spcAft>
                          <a:spcPts val="0"/>
                        </a:spcAft>
                      </a:pPr>
                      <a:r>
                        <a:rPr lang="en-US" sz="1300" kern="150">
                          <a:effectLst/>
                        </a:rPr>
                        <a:t>3-6</a:t>
                      </a:r>
                      <a:endParaRPr lang="zh-TW" sz="12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c>
                  <a:txBody>
                    <a:bodyPr/>
                    <a:lstStyle/>
                    <a:p>
                      <a:pPr algn="ctr">
                        <a:spcAft>
                          <a:spcPts val="0"/>
                        </a:spcAft>
                      </a:pPr>
                      <a:r>
                        <a:rPr lang="en-US" sz="1300" kern="150" dirty="0">
                          <a:effectLst/>
                        </a:rPr>
                        <a:t>3-6</a:t>
                      </a:r>
                      <a:endParaRPr lang="zh-TW" sz="1200" kern="15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5770" marR="65770" marT="0" marB="0" anchor="ctr"/>
                </a:tc>
              </a:tr>
            </a:tbl>
          </a:graphicData>
        </a:graphic>
      </p:graphicFrame>
      <p:sp>
        <p:nvSpPr>
          <p:cNvPr id="5" name="Rectangle 1"/>
          <p:cNvSpPr>
            <a:spLocks noChangeArrowheads="1"/>
          </p:cNvSpPr>
          <p:nvPr/>
        </p:nvSpPr>
        <p:spPr bwMode="auto">
          <a:xfrm>
            <a:off x="1547664" y="147821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zh-TW" sz="1400" b="0" i="0" u="sng"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Calibri" panose="020F0502020204030204" pitchFamily="34" charset="0"/>
              </a:rPr>
              <a:t>  </a:t>
            </a:r>
            <a:r>
              <a:rPr kumimoji="0" lang="zh-TW" altLang="en-US" sz="1400" b="0" i="0" u="sng"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Calibri" panose="020F0502020204030204" pitchFamily="34" charset="0"/>
              </a:rPr>
              <a:t>建興國中  </a:t>
            </a:r>
            <a:r>
              <a:rPr kumimoji="0" lang="zh-TW" altLang="en-US" sz="1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Calibri" panose="020F0502020204030204" pitchFamily="34" charset="0"/>
              </a:rPr>
              <a:t>新課綱</a:t>
            </a:r>
            <a:r>
              <a:rPr kumimoji="0" lang="zh-TW" altLang="en-US" sz="1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Calibri" panose="020F0502020204030204" pitchFamily="34" charset="0"/>
              </a:rPr>
              <a:t>校訂課程規劃架構表</a:t>
            </a:r>
            <a:r>
              <a:rPr kumimoji="0" lang="zh-TW" altLang="en-US" sz="14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Calibri" panose="020F0502020204030204" pitchFamily="34" charset="0"/>
              </a:rPr>
              <a:t>（大系統）</a:t>
            </a:r>
            <a:endParaRPr kumimoji="0" lang="zh-TW" altLang="en-US" sz="600"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367008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7"/>
          <p:cNvSpPr>
            <a:spLocks noGrp="1"/>
          </p:cNvSpPr>
          <p:nvPr>
            <p:ph type="sldNum" sz="quarter" idx="12"/>
          </p:nvPr>
        </p:nvSpPr>
        <p:spPr/>
        <p:txBody>
          <a:bodyPr/>
          <a:lstStyle/>
          <a:p>
            <a:pPr>
              <a:defRPr/>
            </a:pPr>
            <a:fld id="{8598CAF7-0B11-4355-B351-D1350E429BEE}" type="slidenum">
              <a:rPr lang="zh-TW" altLang="en-US" smtClean="0"/>
              <a:pPr>
                <a:defRPr/>
              </a:pPr>
              <a:t>38</a:t>
            </a:fld>
            <a:endParaRPr lang="zh-TW" altLang="en-US"/>
          </a:p>
        </p:txBody>
      </p:sp>
      <p:sp>
        <p:nvSpPr>
          <p:cNvPr id="52" name="文字方塊 51"/>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3-5-2.2</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94"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五、課程架構</a:t>
            </a:r>
          </a:p>
        </p:txBody>
      </p:sp>
      <p:sp>
        <p:nvSpPr>
          <p:cNvPr id="95" name="矩形 8"/>
          <p:cNvSpPr>
            <a:spLocks noChangeArrowheads="1"/>
          </p:cNvSpPr>
          <p:nvPr/>
        </p:nvSpPr>
        <p:spPr bwMode="auto">
          <a:xfrm>
            <a:off x="4147649" y="447055"/>
            <a:ext cx="4672823" cy="461665"/>
          </a:xfrm>
          <a:prstGeom prst="rect">
            <a:avLst/>
          </a:prstGeom>
          <a:noFill/>
          <a:ln w="9525">
            <a:noFill/>
            <a:miter lim="800000"/>
            <a:headEnd/>
            <a:tailEnd/>
          </a:ln>
        </p:spPr>
        <p:txBody>
          <a:bodyPr wrap="square">
            <a:spAutoFit/>
          </a:bodyPr>
          <a:lstStyle/>
          <a:p>
            <a:pPr defTabSz="1422400">
              <a:spcAft>
                <a:spcPct val="35000"/>
              </a:spcAft>
            </a:pPr>
            <a:r>
              <a:rPr lang="en-US" altLang="zh-TW" sz="2400" dirty="0">
                <a:solidFill>
                  <a:schemeClr val="bg1"/>
                </a:solidFill>
                <a:latin typeface="微軟正黑體" pitchFamily="34" charset="-120"/>
                <a:ea typeface="微軟正黑體" pitchFamily="34" charset="-120"/>
              </a:rPr>
              <a:t>(</a:t>
            </a:r>
            <a:r>
              <a:rPr lang="zh-TW" altLang="en-US" sz="2400" dirty="0">
                <a:solidFill>
                  <a:schemeClr val="bg1"/>
                </a:solidFill>
                <a:latin typeface="微軟正黑體" pitchFamily="34" charset="-120"/>
                <a:ea typeface="微軟正黑體" pitchFamily="34" charset="-120"/>
              </a:rPr>
              <a:t>二</a:t>
            </a:r>
            <a:r>
              <a:rPr lang="en-US" altLang="zh-TW" sz="2400" dirty="0">
                <a:solidFill>
                  <a:schemeClr val="bg1"/>
                </a:solidFill>
                <a:latin typeface="微軟正黑體" pitchFamily="34" charset="-120"/>
                <a:ea typeface="微軟正黑體" pitchFamily="34" charset="-120"/>
              </a:rPr>
              <a:t>)</a:t>
            </a:r>
            <a:r>
              <a:rPr lang="zh-TW" altLang="en-US" sz="2400" dirty="0">
                <a:solidFill>
                  <a:schemeClr val="bg1"/>
                </a:solidFill>
                <a:latin typeface="微軟正黑體" pitchFamily="34" charset="-120"/>
                <a:ea typeface="微軟正黑體" pitchFamily="34" charset="-120"/>
              </a:rPr>
              <a:t>國民中、小學課程規劃</a:t>
            </a:r>
          </a:p>
        </p:txBody>
      </p:sp>
      <p:graphicFrame>
        <p:nvGraphicFramePr>
          <p:cNvPr id="2" name="表格 1"/>
          <p:cNvGraphicFramePr>
            <a:graphicFrameLocks noGrp="1"/>
          </p:cNvGraphicFramePr>
          <p:nvPr>
            <p:extLst>
              <p:ext uri="{D42A27DB-BD31-4B8C-83A1-F6EECF244321}">
                <p14:modId xmlns:p14="http://schemas.microsoft.com/office/powerpoint/2010/main" val="253990071"/>
              </p:ext>
            </p:extLst>
          </p:nvPr>
        </p:nvGraphicFramePr>
        <p:xfrm>
          <a:off x="590872" y="1610165"/>
          <a:ext cx="8229600" cy="2222110"/>
        </p:xfrm>
        <a:graphic>
          <a:graphicData uri="http://schemas.openxmlformats.org/drawingml/2006/table">
            <a:tbl>
              <a:tblPr firstRow="1" firstCol="1" bandRow="1">
                <a:tableStyleId>{5C22544A-7EE6-4342-B048-85BDC9FD1C3A}</a:tableStyleId>
              </a:tblPr>
              <a:tblGrid>
                <a:gridCol w="1248450"/>
                <a:gridCol w="1163525"/>
                <a:gridCol w="1163525"/>
                <a:gridCol w="1163525"/>
                <a:gridCol w="1163525"/>
                <a:gridCol w="1163525"/>
                <a:gridCol w="1163525"/>
              </a:tblGrid>
              <a:tr h="263970">
                <a:tc>
                  <a:txBody>
                    <a:bodyPr/>
                    <a:lstStyle/>
                    <a:p>
                      <a:pPr algn="ctr">
                        <a:spcAft>
                          <a:spcPts val="0"/>
                        </a:spcAft>
                      </a:pPr>
                      <a:r>
                        <a:rPr lang="zh-TW" sz="1000" kern="150" dirty="0">
                          <a:effectLst/>
                        </a:rPr>
                        <a:t>課程名稱</a:t>
                      </a:r>
                      <a:endParaRPr lang="zh-TW" sz="1000" kern="15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gridSpan="6">
                  <a:txBody>
                    <a:bodyPr/>
                    <a:lstStyle/>
                    <a:p>
                      <a:pPr algn="ctr">
                        <a:spcAft>
                          <a:spcPts val="0"/>
                        </a:spcAft>
                      </a:pPr>
                      <a:r>
                        <a:rPr lang="zh-TW" sz="1000" kern="150" dirty="0">
                          <a:effectLst/>
                        </a:rPr>
                        <a:t>悅讀興情</a:t>
                      </a:r>
                      <a:endParaRPr lang="zh-TW" sz="1000" kern="15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35301">
                <a:tc>
                  <a:txBody>
                    <a:bodyPr/>
                    <a:lstStyle/>
                    <a:p>
                      <a:pPr algn="ctr">
                        <a:spcAft>
                          <a:spcPts val="0"/>
                        </a:spcAft>
                      </a:pPr>
                      <a:r>
                        <a:rPr lang="zh-TW" sz="1000" kern="150">
                          <a:effectLst/>
                        </a:rPr>
                        <a:t>實施年級</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七年級上學期</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dirty="0">
                          <a:effectLst/>
                        </a:rPr>
                        <a:t>七年級下學期</a:t>
                      </a:r>
                      <a:endParaRPr lang="zh-TW" sz="1000" kern="15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八年級上學期</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八年級下學期</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九年級上學期</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九年級下學期</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r>
              <a:tr h="381892">
                <a:tc>
                  <a:txBody>
                    <a:bodyPr/>
                    <a:lstStyle/>
                    <a:p>
                      <a:pPr algn="ctr">
                        <a:spcAft>
                          <a:spcPts val="0"/>
                        </a:spcAft>
                      </a:pPr>
                      <a:r>
                        <a:rPr lang="zh-TW" sz="1000" kern="150">
                          <a:effectLst/>
                        </a:rPr>
                        <a:t>學習主題</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走讀建興</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走讀名人</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走讀社區</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走讀古蹟</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走讀臺灣</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走讀世界</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r>
              <a:tr h="642075">
                <a:tc>
                  <a:txBody>
                    <a:bodyPr/>
                    <a:lstStyle/>
                    <a:p>
                      <a:pPr algn="ctr">
                        <a:spcAft>
                          <a:spcPts val="0"/>
                        </a:spcAft>
                      </a:pPr>
                      <a:r>
                        <a:rPr lang="zh-TW" sz="1000" kern="150">
                          <a:effectLst/>
                        </a:rPr>
                        <a:t>內容概述</a:t>
                      </a:r>
                      <a:r>
                        <a:rPr lang="en-US" sz="1000" kern="150">
                          <a:effectLst/>
                        </a:rPr>
                        <a:t>(</a:t>
                      </a:r>
                      <a:r>
                        <a:rPr lang="zh-TW" sz="1000" kern="150">
                          <a:effectLst/>
                        </a:rPr>
                        <a:t>請概述</a:t>
                      </a:r>
                      <a:r>
                        <a:rPr lang="en-US" sz="1000" kern="150">
                          <a:effectLst/>
                        </a:rPr>
                        <a:t>30-50</a:t>
                      </a:r>
                      <a:r>
                        <a:rPr lang="zh-TW" sz="1000" kern="150">
                          <a:effectLst/>
                        </a:rPr>
                        <a:t>字</a:t>
                      </a:r>
                      <a:r>
                        <a:rPr lang="en-US" sz="1000" kern="150">
                          <a:effectLst/>
                        </a:rPr>
                        <a:t>)</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900" kern="150">
                          <a:effectLst/>
                        </a:rPr>
                        <a:t>讓學生藉由踏查及閱讀，瞭解關於建興的人文、特色、環境及未來發展</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tc>
                <a:tc>
                  <a:txBody>
                    <a:bodyPr/>
                    <a:lstStyle/>
                    <a:p>
                      <a:pPr algn="ctr">
                        <a:spcAft>
                          <a:spcPts val="0"/>
                        </a:spcAft>
                      </a:pPr>
                      <a:r>
                        <a:rPr lang="zh-TW" sz="900" kern="150">
                          <a:effectLst/>
                        </a:rPr>
                        <a:t>讓學生藉由踏查及閱讀，瞭解關於臺南的名人或與建興有關的名人</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tc>
                <a:tc>
                  <a:txBody>
                    <a:bodyPr/>
                    <a:lstStyle/>
                    <a:p>
                      <a:pPr algn="ctr">
                        <a:spcAft>
                          <a:spcPts val="0"/>
                        </a:spcAft>
                      </a:pPr>
                      <a:r>
                        <a:rPr lang="zh-TW" sz="900" kern="150">
                          <a:effectLst/>
                        </a:rPr>
                        <a:t>讓學生藉由踏查及閱讀，瞭解建興周遭的社區環境與社區發展</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tc>
                <a:tc>
                  <a:txBody>
                    <a:bodyPr/>
                    <a:lstStyle/>
                    <a:p>
                      <a:pPr algn="ctr">
                        <a:spcAft>
                          <a:spcPts val="0"/>
                        </a:spcAft>
                      </a:pPr>
                      <a:r>
                        <a:rPr lang="zh-TW" sz="900" kern="150">
                          <a:effectLst/>
                        </a:rPr>
                        <a:t>讓學生藉由踏查及閱讀，瞭解關於臺南的古蹟或與建興有關的古蹟</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tc>
                <a:tc>
                  <a:txBody>
                    <a:bodyPr/>
                    <a:lstStyle/>
                    <a:p>
                      <a:pPr algn="ctr">
                        <a:spcAft>
                          <a:spcPts val="0"/>
                        </a:spcAft>
                      </a:pPr>
                      <a:r>
                        <a:rPr lang="zh-TW" sz="900" kern="150">
                          <a:effectLst/>
                        </a:rPr>
                        <a:t>讓學生藉由踏查及閱讀，瞭解關於臺灣的現況與未來發展</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tc>
                <a:tc>
                  <a:txBody>
                    <a:bodyPr/>
                    <a:lstStyle/>
                    <a:p>
                      <a:pPr algn="ctr">
                        <a:spcAft>
                          <a:spcPts val="0"/>
                        </a:spcAft>
                      </a:pPr>
                      <a:r>
                        <a:rPr lang="zh-TW" sz="900" kern="150">
                          <a:effectLst/>
                        </a:rPr>
                        <a:t>讓學生藉由踏查及閱讀，瞭解關於世界的現況與未來發展</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tc>
              </a:tr>
              <a:tr h="698872">
                <a:tc>
                  <a:txBody>
                    <a:bodyPr/>
                    <a:lstStyle/>
                    <a:p>
                      <a:pPr algn="ctr">
                        <a:lnSpc>
                          <a:spcPts val="1200"/>
                        </a:lnSpc>
                        <a:spcAft>
                          <a:spcPts val="0"/>
                        </a:spcAft>
                      </a:pPr>
                      <a:r>
                        <a:rPr lang="zh-TW" sz="900" kern="150" dirty="0">
                          <a:effectLst/>
                        </a:rPr>
                        <a:t>課程目標及內容實際所屬領域</a:t>
                      </a:r>
                      <a:endParaRPr lang="zh-TW" sz="1000" kern="15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dirty="0">
                          <a:effectLst/>
                        </a:rPr>
                        <a:t>國文</a:t>
                      </a:r>
                    </a:p>
                    <a:p>
                      <a:pPr algn="ctr">
                        <a:spcAft>
                          <a:spcPts val="0"/>
                        </a:spcAft>
                      </a:pPr>
                      <a:r>
                        <a:rPr lang="zh-TW" sz="1000" kern="150" dirty="0">
                          <a:effectLst/>
                        </a:rPr>
                        <a:t>社會</a:t>
                      </a:r>
                      <a:endParaRPr lang="zh-TW" sz="1000" kern="15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國文</a:t>
                      </a:r>
                    </a:p>
                    <a:p>
                      <a:pPr algn="ctr">
                        <a:spcAft>
                          <a:spcPts val="0"/>
                        </a:spcAft>
                      </a:pPr>
                      <a:r>
                        <a:rPr lang="zh-TW" sz="1000" kern="150">
                          <a:effectLst/>
                        </a:rPr>
                        <a:t>社會</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國文</a:t>
                      </a:r>
                    </a:p>
                    <a:p>
                      <a:pPr algn="ctr">
                        <a:spcAft>
                          <a:spcPts val="0"/>
                        </a:spcAft>
                      </a:pPr>
                      <a:r>
                        <a:rPr lang="zh-TW" sz="1000" kern="150">
                          <a:effectLst/>
                        </a:rPr>
                        <a:t>藝術</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國文</a:t>
                      </a:r>
                    </a:p>
                    <a:p>
                      <a:pPr algn="ctr">
                        <a:spcAft>
                          <a:spcPts val="0"/>
                        </a:spcAft>
                      </a:pPr>
                      <a:r>
                        <a:rPr lang="zh-TW" sz="1000" kern="150">
                          <a:effectLst/>
                        </a:rPr>
                        <a:t>藝術</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社會</a:t>
                      </a:r>
                    </a:p>
                    <a:p>
                      <a:pPr algn="ctr">
                        <a:spcAft>
                          <a:spcPts val="0"/>
                        </a:spcAft>
                      </a:pPr>
                      <a:r>
                        <a:rPr lang="zh-TW" sz="1000" kern="150">
                          <a:effectLst/>
                        </a:rPr>
                        <a:t>英文</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dirty="0">
                          <a:effectLst/>
                        </a:rPr>
                        <a:t>社會</a:t>
                      </a:r>
                    </a:p>
                    <a:p>
                      <a:pPr algn="ctr">
                        <a:spcAft>
                          <a:spcPts val="0"/>
                        </a:spcAft>
                      </a:pPr>
                      <a:r>
                        <a:rPr lang="zh-TW" sz="1000" kern="150" dirty="0">
                          <a:effectLst/>
                        </a:rPr>
                        <a:t>英文</a:t>
                      </a:r>
                      <a:endParaRPr lang="zh-TW" sz="1000" kern="15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r>
            </a:tbl>
          </a:graphicData>
        </a:graphic>
      </p:graphicFrame>
      <p:sp>
        <p:nvSpPr>
          <p:cNvPr id="3" name="Rectangle 1"/>
          <p:cNvSpPr>
            <a:spLocks noChangeArrowheads="1"/>
          </p:cNvSpPr>
          <p:nvPr/>
        </p:nvSpPr>
        <p:spPr bwMode="auto">
          <a:xfrm>
            <a:off x="1331640" y="136104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sng"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Calibri" panose="020F0502020204030204" pitchFamily="34" charset="0"/>
              </a:rPr>
              <a:t>  </a:t>
            </a:r>
            <a:r>
              <a:rPr kumimoji="0" lang="zh-TW" altLang="en-US" sz="1400" b="0" i="0" u="sng"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Calibri" panose="020F0502020204030204" pitchFamily="34" charset="0"/>
              </a:rPr>
              <a:t>建興國中  </a:t>
            </a:r>
            <a:r>
              <a:rPr kumimoji="0" lang="zh-TW" altLang="en-US" sz="1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Calibri" panose="020F0502020204030204" pitchFamily="34" charset="0"/>
              </a:rPr>
              <a:t>新課綱</a:t>
            </a:r>
            <a:r>
              <a:rPr kumimoji="0" lang="zh-TW" altLang="en-US" sz="14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Calibri" panose="020F0502020204030204" pitchFamily="34" charset="0"/>
              </a:rPr>
              <a:t>「跨領域」統整性探究課程規劃表</a:t>
            </a:r>
            <a:r>
              <a:rPr kumimoji="0" lang="en-US" altLang="zh-TW" sz="14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Calibri" panose="020F0502020204030204" pitchFamily="34" charset="0"/>
              </a:rPr>
              <a:t>(</a:t>
            </a:r>
            <a:r>
              <a:rPr kumimoji="0" lang="zh-TW" altLang="en-US" sz="14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Calibri" panose="020F0502020204030204" pitchFamily="34" charset="0"/>
              </a:rPr>
              <a:t>中系統</a:t>
            </a:r>
            <a:r>
              <a:rPr kumimoji="0" lang="en-US" altLang="zh-TW" sz="1400" b="1"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Calibri" panose="020F0502020204030204" pitchFamily="34" charset="0"/>
              </a:rPr>
              <a:t>)</a:t>
            </a:r>
            <a:endParaRPr kumimoji="0" lang="en-US" altLang="zh-TW"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3798896450"/>
              </p:ext>
            </p:extLst>
          </p:nvPr>
        </p:nvGraphicFramePr>
        <p:xfrm>
          <a:off x="594882" y="3810295"/>
          <a:ext cx="8229600" cy="2222110"/>
        </p:xfrm>
        <a:graphic>
          <a:graphicData uri="http://schemas.openxmlformats.org/drawingml/2006/table">
            <a:tbl>
              <a:tblPr firstRow="1" firstCol="1" bandRow="1">
                <a:tableStyleId>{5C22544A-7EE6-4342-B048-85BDC9FD1C3A}</a:tableStyleId>
              </a:tblPr>
              <a:tblGrid>
                <a:gridCol w="1248450"/>
                <a:gridCol w="1163525"/>
                <a:gridCol w="1163525"/>
                <a:gridCol w="1163525"/>
                <a:gridCol w="1163525"/>
                <a:gridCol w="1163525"/>
                <a:gridCol w="1163525"/>
              </a:tblGrid>
              <a:tr h="263970">
                <a:tc>
                  <a:txBody>
                    <a:bodyPr/>
                    <a:lstStyle/>
                    <a:p>
                      <a:pPr algn="ctr">
                        <a:spcAft>
                          <a:spcPts val="0"/>
                        </a:spcAft>
                      </a:pPr>
                      <a:r>
                        <a:rPr lang="zh-TW" sz="1000" kern="150">
                          <a:effectLst/>
                        </a:rPr>
                        <a:t>課程名稱</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gridSpan="6">
                  <a:txBody>
                    <a:bodyPr/>
                    <a:lstStyle/>
                    <a:p>
                      <a:pPr algn="ctr">
                        <a:spcAft>
                          <a:spcPts val="0"/>
                        </a:spcAft>
                      </a:pPr>
                      <a:r>
                        <a:rPr lang="zh-TW" sz="1000" kern="150">
                          <a:effectLst/>
                        </a:rPr>
                        <a:t>建立興視野</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35301">
                <a:tc>
                  <a:txBody>
                    <a:bodyPr/>
                    <a:lstStyle/>
                    <a:p>
                      <a:pPr algn="ctr">
                        <a:spcAft>
                          <a:spcPts val="0"/>
                        </a:spcAft>
                      </a:pPr>
                      <a:r>
                        <a:rPr lang="zh-TW" sz="1000" kern="150">
                          <a:effectLst/>
                        </a:rPr>
                        <a:t>實施年級</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七年級上學期</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七年級下學期</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八年級上學期</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八年級下學期</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九年級上學期</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九年級下學期</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r>
              <a:tr h="381892">
                <a:tc>
                  <a:txBody>
                    <a:bodyPr/>
                    <a:lstStyle/>
                    <a:p>
                      <a:pPr algn="ctr">
                        <a:spcAft>
                          <a:spcPts val="0"/>
                        </a:spcAft>
                      </a:pPr>
                      <a:r>
                        <a:rPr lang="zh-TW" sz="1000" kern="150">
                          <a:effectLst/>
                        </a:rPr>
                        <a:t>學習主題</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國際生活</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國際禮儀</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國際節慶</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國際美食及旅遊</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全球公民</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國際責任</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r>
              <a:tr h="642075">
                <a:tc>
                  <a:txBody>
                    <a:bodyPr/>
                    <a:lstStyle/>
                    <a:p>
                      <a:pPr algn="ctr">
                        <a:spcAft>
                          <a:spcPts val="0"/>
                        </a:spcAft>
                      </a:pPr>
                      <a:r>
                        <a:rPr lang="zh-TW" sz="1000" kern="150">
                          <a:effectLst/>
                        </a:rPr>
                        <a:t>內容概述</a:t>
                      </a:r>
                      <a:r>
                        <a:rPr lang="en-US" sz="1000" kern="150">
                          <a:effectLst/>
                        </a:rPr>
                        <a:t>(</a:t>
                      </a:r>
                      <a:r>
                        <a:rPr lang="zh-TW" sz="1000" kern="150">
                          <a:effectLst/>
                        </a:rPr>
                        <a:t>請概述</a:t>
                      </a:r>
                      <a:r>
                        <a:rPr lang="en-US" sz="1000" kern="150">
                          <a:effectLst/>
                        </a:rPr>
                        <a:t>30-50</a:t>
                      </a:r>
                      <a:r>
                        <a:rPr lang="zh-TW" sz="1000" kern="150">
                          <a:effectLst/>
                        </a:rPr>
                        <a:t>字</a:t>
                      </a:r>
                      <a:r>
                        <a:rPr lang="en-US" sz="1000" kern="150">
                          <a:effectLst/>
                        </a:rPr>
                        <a:t>)</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900" kern="150">
                          <a:effectLst/>
                        </a:rPr>
                        <a:t>讓學生藉由閱讀及討論，瞭解國際間的各種生活型態與文化差異</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tc>
                <a:tc>
                  <a:txBody>
                    <a:bodyPr/>
                    <a:lstStyle/>
                    <a:p>
                      <a:pPr algn="ctr">
                        <a:spcAft>
                          <a:spcPts val="0"/>
                        </a:spcAft>
                      </a:pPr>
                      <a:r>
                        <a:rPr lang="zh-TW" sz="900" kern="150">
                          <a:effectLst/>
                        </a:rPr>
                        <a:t>讓學生藉由閱讀及討論，瞭解國際間的各種禮儀並加以比較</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tc>
                <a:tc>
                  <a:txBody>
                    <a:bodyPr/>
                    <a:lstStyle/>
                    <a:p>
                      <a:pPr algn="ctr">
                        <a:spcAft>
                          <a:spcPts val="0"/>
                        </a:spcAft>
                      </a:pPr>
                      <a:r>
                        <a:rPr lang="zh-TW" sz="900" kern="150">
                          <a:effectLst/>
                        </a:rPr>
                        <a:t>讓學生藉由閱讀及討論，瞭解國際間的各種節慶並加以比較</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tc>
                <a:tc>
                  <a:txBody>
                    <a:bodyPr/>
                    <a:lstStyle/>
                    <a:p>
                      <a:pPr algn="ctr">
                        <a:spcAft>
                          <a:spcPts val="0"/>
                        </a:spcAft>
                      </a:pPr>
                      <a:r>
                        <a:rPr lang="zh-TW" sz="900" kern="150">
                          <a:effectLst/>
                        </a:rPr>
                        <a:t>讓學生藉由閱讀及討論，瞭解國際美食及旅遊規劃</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tc>
                <a:tc>
                  <a:txBody>
                    <a:bodyPr/>
                    <a:lstStyle/>
                    <a:p>
                      <a:pPr algn="ctr">
                        <a:spcAft>
                          <a:spcPts val="0"/>
                        </a:spcAft>
                      </a:pPr>
                      <a:r>
                        <a:rPr lang="zh-TW" sz="900" kern="150">
                          <a:effectLst/>
                        </a:rPr>
                        <a:t>讓學生藉由閱讀及討論，瞭解身為全球公民應有的認知</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tc>
                <a:tc>
                  <a:txBody>
                    <a:bodyPr/>
                    <a:lstStyle/>
                    <a:p>
                      <a:pPr algn="ctr">
                        <a:spcAft>
                          <a:spcPts val="0"/>
                        </a:spcAft>
                      </a:pPr>
                      <a:r>
                        <a:rPr lang="zh-TW" sz="900" kern="150">
                          <a:effectLst/>
                        </a:rPr>
                        <a:t>讓學生藉由閱讀及討論，瞭解身為全球公民應有的國際責任</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tc>
              </a:tr>
              <a:tr h="698872">
                <a:tc>
                  <a:txBody>
                    <a:bodyPr/>
                    <a:lstStyle/>
                    <a:p>
                      <a:pPr algn="ctr">
                        <a:lnSpc>
                          <a:spcPts val="1200"/>
                        </a:lnSpc>
                        <a:spcAft>
                          <a:spcPts val="0"/>
                        </a:spcAft>
                      </a:pPr>
                      <a:r>
                        <a:rPr lang="zh-TW" sz="900" kern="150">
                          <a:effectLst/>
                        </a:rPr>
                        <a:t>課程目標及內容實際所屬領域</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英文</a:t>
                      </a:r>
                    </a:p>
                    <a:p>
                      <a:pPr algn="ctr">
                        <a:spcAft>
                          <a:spcPts val="0"/>
                        </a:spcAft>
                      </a:pPr>
                      <a:r>
                        <a:rPr lang="zh-TW" sz="1000" kern="150">
                          <a:effectLst/>
                        </a:rPr>
                        <a:t>綜合</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英文</a:t>
                      </a:r>
                    </a:p>
                    <a:p>
                      <a:pPr algn="ctr">
                        <a:spcAft>
                          <a:spcPts val="0"/>
                        </a:spcAft>
                      </a:pPr>
                      <a:r>
                        <a:rPr lang="zh-TW" sz="1000" kern="150">
                          <a:effectLst/>
                        </a:rPr>
                        <a:t>綜合</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英文</a:t>
                      </a:r>
                    </a:p>
                    <a:p>
                      <a:pPr algn="ctr">
                        <a:spcAft>
                          <a:spcPts val="0"/>
                        </a:spcAft>
                      </a:pPr>
                      <a:r>
                        <a:rPr lang="zh-TW" sz="1000" kern="150">
                          <a:effectLst/>
                        </a:rPr>
                        <a:t>藝術</a:t>
                      </a:r>
                    </a:p>
                    <a:p>
                      <a:pPr algn="ctr">
                        <a:spcAft>
                          <a:spcPts val="0"/>
                        </a:spcAft>
                      </a:pPr>
                      <a:r>
                        <a:rPr lang="zh-TW" sz="1000" kern="150">
                          <a:effectLst/>
                        </a:rPr>
                        <a:t>綜合</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英文</a:t>
                      </a:r>
                    </a:p>
                    <a:p>
                      <a:pPr algn="ctr">
                        <a:spcAft>
                          <a:spcPts val="0"/>
                        </a:spcAft>
                      </a:pPr>
                      <a:r>
                        <a:rPr lang="zh-TW" sz="1000" kern="150">
                          <a:effectLst/>
                        </a:rPr>
                        <a:t>藝術</a:t>
                      </a:r>
                    </a:p>
                    <a:p>
                      <a:pPr algn="ctr">
                        <a:spcAft>
                          <a:spcPts val="0"/>
                        </a:spcAft>
                      </a:pPr>
                      <a:r>
                        <a:rPr lang="zh-TW" sz="1000" kern="150">
                          <a:effectLst/>
                        </a:rPr>
                        <a:t>綜合</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英文</a:t>
                      </a:r>
                    </a:p>
                    <a:p>
                      <a:pPr algn="ctr">
                        <a:spcAft>
                          <a:spcPts val="0"/>
                        </a:spcAft>
                      </a:pPr>
                      <a:r>
                        <a:rPr lang="zh-TW" sz="1000" kern="150">
                          <a:effectLst/>
                        </a:rPr>
                        <a:t>自然</a:t>
                      </a:r>
                    </a:p>
                    <a:p>
                      <a:pPr algn="ctr">
                        <a:spcAft>
                          <a:spcPts val="0"/>
                        </a:spcAft>
                      </a:pPr>
                      <a:r>
                        <a:rPr lang="zh-TW" sz="1000" kern="150">
                          <a:effectLst/>
                        </a:rPr>
                        <a:t>社會</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dirty="0">
                          <a:effectLst/>
                        </a:rPr>
                        <a:t>英文</a:t>
                      </a:r>
                    </a:p>
                    <a:p>
                      <a:pPr algn="ctr">
                        <a:spcAft>
                          <a:spcPts val="0"/>
                        </a:spcAft>
                      </a:pPr>
                      <a:r>
                        <a:rPr lang="zh-TW" sz="1000" kern="150" dirty="0">
                          <a:effectLst/>
                        </a:rPr>
                        <a:t>自然</a:t>
                      </a:r>
                    </a:p>
                    <a:p>
                      <a:pPr algn="ctr">
                        <a:spcAft>
                          <a:spcPts val="0"/>
                        </a:spcAft>
                      </a:pPr>
                      <a:r>
                        <a:rPr lang="zh-TW" sz="1000" kern="150" dirty="0">
                          <a:effectLst/>
                        </a:rPr>
                        <a:t>社會</a:t>
                      </a:r>
                      <a:endParaRPr lang="zh-TW" sz="1000" kern="15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r>
            </a:tbl>
          </a:graphicData>
        </a:graphic>
      </p:graphicFrame>
    </p:spTree>
    <p:extLst>
      <p:ext uri="{BB962C8B-B14F-4D97-AF65-F5344CB8AC3E}">
        <p14:creationId xmlns:p14="http://schemas.microsoft.com/office/powerpoint/2010/main" val="1661531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244078" y="1090613"/>
            <a:ext cx="8653463" cy="222647"/>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9" name="剪去單一角落矩形 8"/>
          <p:cNvSpPr/>
          <p:nvPr/>
        </p:nvSpPr>
        <p:spPr>
          <a:xfrm flipV="1">
            <a:off x="244079" y="1090613"/>
            <a:ext cx="5411390" cy="450056"/>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6148" name="文本框 7"/>
          <p:cNvSpPr txBox="1">
            <a:spLocks noChangeArrowheads="1"/>
          </p:cNvSpPr>
          <p:nvPr/>
        </p:nvSpPr>
        <p:spPr bwMode="auto">
          <a:xfrm>
            <a:off x="284560" y="1178719"/>
            <a:ext cx="5370909"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90000"/>
              </a:lnSpc>
            </a:pPr>
            <a:r>
              <a:rPr lang="zh-CN" altLang="en-US" b="1">
                <a:solidFill>
                  <a:schemeClr val="bg1"/>
                </a:solidFill>
                <a:latin typeface="Microsoft YaHei" pitchFamily="34" charset="-122"/>
                <a:ea typeface="Microsoft YaHei" pitchFamily="34" charset="-122"/>
              </a:rPr>
              <a:t>從三個面向看看，為何需要十二年國教課綱？</a:t>
            </a:r>
          </a:p>
        </p:txBody>
      </p:sp>
      <p:sp>
        <p:nvSpPr>
          <p:cNvPr id="24" name="等腰三角形 45"/>
          <p:cNvSpPr/>
          <p:nvPr/>
        </p:nvSpPr>
        <p:spPr>
          <a:xfrm>
            <a:off x="1038225" y="4611291"/>
            <a:ext cx="1772841" cy="845344"/>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rgbClr val="1482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25" name="TextBox 10"/>
          <p:cNvSpPr txBox="1">
            <a:spLocks noChangeArrowheads="1"/>
          </p:cNvSpPr>
          <p:nvPr/>
        </p:nvSpPr>
        <p:spPr bwMode="auto">
          <a:xfrm>
            <a:off x="1175148" y="4737498"/>
            <a:ext cx="143946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CN" altLang="en-US" b="1">
                <a:solidFill>
                  <a:srgbClr val="595959"/>
                </a:solidFill>
                <a:latin typeface="Microsoft YaHei" pitchFamily="34" charset="-122"/>
                <a:ea typeface="Microsoft YaHei" pitchFamily="34" charset="-122"/>
              </a:rPr>
              <a:t>貝多芬</a:t>
            </a:r>
            <a:endParaRPr lang="en-US" altLang="zh-CN" b="1">
              <a:solidFill>
                <a:srgbClr val="595959"/>
              </a:solidFill>
              <a:latin typeface="Microsoft YaHei" pitchFamily="34" charset="-122"/>
              <a:ea typeface="Microsoft YaHei" pitchFamily="34" charset="-122"/>
            </a:endParaRPr>
          </a:p>
          <a:p>
            <a:pPr algn="ctr" eaLnBrk="1" hangingPunct="1">
              <a:lnSpc>
                <a:spcPct val="125000"/>
              </a:lnSpc>
            </a:pPr>
            <a:r>
              <a:rPr lang="zh-CN" altLang="en-US" b="1">
                <a:solidFill>
                  <a:srgbClr val="595959"/>
                </a:solidFill>
                <a:latin typeface="Microsoft YaHei" pitchFamily="34" charset="-122"/>
                <a:ea typeface="Microsoft YaHei" pitchFamily="34" charset="-122"/>
              </a:rPr>
              <a:t>過時了嗎？</a:t>
            </a:r>
          </a:p>
        </p:txBody>
      </p:sp>
      <p:sp>
        <p:nvSpPr>
          <p:cNvPr id="26" name="TextBox 16"/>
          <p:cNvSpPr txBox="1">
            <a:spLocks noChangeArrowheads="1"/>
          </p:cNvSpPr>
          <p:nvPr/>
        </p:nvSpPr>
        <p:spPr bwMode="auto">
          <a:xfrm>
            <a:off x="3843338" y="4737498"/>
            <a:ext cx="132397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TW" altLang="en-US" b="1" smtClean="0">
                <a:solidFill>
                  <a:srgbClr val="595959"/>
                </a:solidFill>
                <a:latin typeface="Microsoft YaHei" pitchFamily="34" charset="-122"/>
                <a:ea typeface="Microsoft YaHei" pitchFamily="34" charset="-122"/>
              </a:rPr>
              <a:t>瓦</a:t>
            </a:r>
            <a:r>
              <a:rPr lang="zh-TW" altLang="en-US" b="1">
                <a:solidFill>
                  <a:srgbClr val="595959"/>
                </a:solidFill>
                <a:latin typeface="Microsoft YaHei" pitchFamily="34" charset="-122"/>
                <a:ea typeface="Microsoft YaHei" pitchFamily="34" charset="-122"/>
              </a:rPr>
              <a:t>特</a:t>
            </a:r>
            <a:r>
              <a:rPr lang="zh-CN" altLang="en-US" b="1" smtClean="0">
                <a:solidFill>
                  <a:srgbClr val="595959"/>
                </a:solidFill>
                <a:latin typeface="Microsoft YaHei" pitchFamily="34" charset="-122"/>
                <a:ea typeface="Microsoft YaHei" pitchFamily="34" charset="-122"/>
              </a:rPr>
              <a:t> </a:t>
            </a:r>
            <a:r>
              <a:rPr lang="zh-CN" altLang="en-US" b="1">
                <a:solidFill>
                  <a:srgbClr val="595959"/>
                </a:solidFill>
                <a:latin typeface="Microsoft YaHei" pitchFamily="34" charset="-122"/>
                <a:ea typeface="Microsoft YaHei" pitchFamily="34" charset="-122"/>
              </a:rPr>
              <a:t>牛頓</a:t>
            </a:r>
            <a:endParaRPr lang="en-US" altLang="zh-CN" b="1">
              <a:solidFill>
                <a:srgbClr val="595959"/>
              </a:solidFill>
              <a:latin typeface="Microsoft YaHei" pitchFamily="34" charset="-122"/>
              <a:ea typeface="Microsoft YaHei" pitchFamily="34" charset="-122"/>
            </a:endParaRPr>
          </a:p>
          <a:p>
            <a:pPr algn="ctr" eaLnBrk="1" hangingPunct="1">
              <a:lnSpc>
                <a:spcPct val="125000"/>
              </a:lnSpc>
            </a:pPr>
            <a:r>
              <a:rPr lang="zh-CN" altLang="en-US" b="1">
                <a:solidFill>
                  <a:srgbClr val="595959"/>
                </a:solidFill>
                <a:latin typeface="Microsoft YaHei" pitchFamily="34" charset="-122"/>
                <a:ea typeface="Microsoft YaHei" pitchFamily="34" charset="-122"/>
              </a:rPr>
              <a:t>還能存在嗎？</a:t>
            </a:r>
          </a:p>
        </p:txBody>
      </p:sp>
      <p:sp>
        <p:nvSpPr>
          <p:cNvPr id="27" name="TextBox 22"/>
          <p:cNvSpPr txBox="1">
            <a:spLocks noChangeArrowheads="1"/>
          </p:cNvSpPr>
          <p:nvPr/>
        </p:nvSpPr>
        <p:spPr bwMode="auto">
          <a:xfrm>
            <a:off x="6342460" y="4737498"/>
            <a:ext cx="145732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CN" altLang="en-US" b="1">
                <a:solidFill>
                  <a:srgbClr val="595959"/>
                </a:solidFill>
                <a:latin typeface="Microsoft YaHei" pitchFamily="34" charset="-122"/>
                <a:ea typeface="Microsoft YaHei" pitchFamily="34" charset="-122"/>
              </a:rPr>
              <a:t>看看鄰居</a:t>
            </a:r>
            <a:endParaRPr lang="en-US" altLang="zh-CN" b="1">
              <a:solidFill>
                <a:srgbClr val="595959"/>
              </a:solidFill>
              <a:latin typeface="Microsoft YaHei" pitchFamily="34" charset="-122"/>
              <a:ea typeface="Microsoft YaHei" pitchFamily="34" charset="-122"/>
            </a:endParaRPr>
          </a:p>
          <a:p>
            <a:pPr algn="ctr" eaLnBrk="1" hangingPunct="1">
              <a:lnSpc>
                <a:spcPct val="125000"/>
              </a:lnSpc>
            </a:pPr>
            <a:r>
              <a:rPr lang="zh-CN" altLang="en-US" b="1">
                <a:solidFill>
                  <a:srgbClr val="595959"/>
                </a:solidFill>
                <a:latin typeface="Microsoft YaHei" pitchFamily="34" charset="-122"/>
                <a:ea typeface="Microsoft YaHei" pitchFamily="34" charset="-122"/>
              </a:rPr>
              <a:t>想想自己</a:t>
            </a:r>
          </a:p>
        </p:txBody>
      </p:sp>
      <p:grpSp>
        <p:nvGrpSpPr>
          <p:cNvPr id="28" name="组合 5"/>
          <p:cNvGrpSpPr/>
          <p:nvPr/>
        </p:nvGrpSpPr>
        <p:grpSpPr>
          <a:xfrm>
            <a:off x="1234426" y="1802809"/>
            <a:ext cx="1375076" cy="1462701"/>
            <a:chOff x="1280133" y="1276560"/>
            <a:chExt cx="1728000" cy="1838115"/>
          </a:xfrm>
          <a:solidFill>
            <a:srgbClr val="14826D"/>
          </a:solidFill>
        </p:grpSpPr>
        <p:sp>
          <p:nvSpPr>
            <p:cNvPr id="29" name="椭圆 27"/>
            <p:cNvSpPr/>
            <p:nvPr/>
          </p:nvSpPr>
          <p:spPr>
            <a:xfrm>
              <a:off x="1280133" y="1276560"/>
              <a:ext cx="1728000" cy="172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30" name="TextBox 30"/>
            <p:cNvSpPr txBox="1"/>
            <p:nvPr/>
          </p:nvSpPr>
          <p:spPr>
            <a:xfrm>
              <a:off x="1366582" y="1610901"/>
              <a:ext cx="1555101" cy="1044279"/>
            </a:xfrm>
            <a:prstGeom prst="rect">
              <a:avLst/>
            </a:prstGeom>
            <a:noFill/>
          </p:spPr>
          <p:txBody>
            <a:bodyPr lIns="0" tIns="0" rIns="0" bIns="0">
              <a:spAutoFit/>
            </a:bodyPr>
            <a:lstStyle>
              <a:defPPr>
                <a:defRPr lang="zh-CN"/>
              </a:defPPr>
              <a:lvl1pPr algn="ctr">
                <a:defRPr sz="1400" b="1">
                  <a:solidFill>
                    <a:schemeClr val="bg1"/>
                  </a:solidFill>
                  <a:latin typeface="微软雅黑" pitchFamily="34" charset="-122"/>
                  <a:ea typeface="微软雅黑" pitchFamily="34" charset="-122"/>
                </a:defRPr>
              </a:lvl1pPr>
            </a:lstStyle>
            <a:p>
              <a:pPr eaLnBrk="1" hangingPunct="1">
                <a:defRPr/>
              </a:pPr>
              <a:r>
                <a:rPr lang="zh-CN" altLang="en-US" sz="2700" dirty="0">
                  <a:solidFill>
                    <a:prstClr val="white"/>
                  </a:solidFill>
                </a:rPr>
                <a:t>時代</a:t>
              </a:r>
              <a:endParaRPr lang="en-US" altLang="zh-CN" sz="2700" dirty="0">
                <a:solidFill>
                  <a:prstClr val="white"/>
                </a:solidFill>
              </a:endParaRPr>
            </a:p>
            <a:p>
              <a:pPr eaLnBrk="1" hangingPunct="1">
                <a:defRPr/>
              </a:pPr>
              <a:r>
                <a:rPr lang="zh-CN" altLang="en-US" sz="2700" dirty="0">
                  <a:solidFill>
                    <a:prstClr val="white"/>
                  </a:solidFill>
                </a:rPr>
                <a:t>背景</a:t>
              </a:r>
            </a:p>
          </p:txBody>
        </p:sp>
        <p:sp>
          <p:nvSpPr>
            <p:cNvPr id="31" name="等腰三角形 3"/>
            <p:cNvSpPr/>
            <p:nvPr/>
          </p:nvSpPr>
          <p:spPr>
            <a:xfrm flipV="1">
              <a:off x="2034816" y="2975421"/>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grpSp>
        <p:nvGrpSpPr>
          <p:cNvPr id="32" name="组合 6"/>
          <p:cNvGrpSpPr/>
          <p:nvPr/>
        </p:nvGrpSpPr>
        <p:grpSpPr>
          <a:xfrm>
            <a:off x="3788727" y="1797812"/>
            <a:ext cx="1375076" cy="1467698"/>
            <a:chOff x="3616599" y="1270281"/>
            <a:chExt cx="1728000" cy="1844394"/>
          </a:xfrm>
          <a:solidFill>
            <a:srgbClr val="DB675B"/>
          </a:solidFill>
        </p:grpSpPr>
        <p:sp>
          <p:nvSpPr>
            <p:cNvPr id="33" name="椭圆 28"/>
            <p:cNvSpPr/>
            <p:nvPr/>
          </p:nvSpPr>
          <p:spPr>
            <a:xfrm>
              <a:off x="3616599" y="1270281"/>
              <a:ext cx="1728000" cy="172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34" name="TextBox 31"/>
            <p:cNvSpPr txBox="1"/>
            <p:nvPr/>
          </p:nvSpPr>
          <p:spPr>
            <a:xfrm>
              <a:off x="3818911" y="1612525"/>
              <a:ext cx="1323376" cy="1044279"/>
            </a:xfrm>
            <a:prstGeom prst="rect">
              <a:avLst/>
            </a:prstGeom>
            <a:noFill/>
          </p:spPr>
          <p:txBody>
            <a:bodyPr lIns="0" tIns="0" rIns="0" bIns="0">
              <a:spAutoFit/>
            </a:bodyPr>
            <a:lstStyle>
              <a:defPPr>
                <a:defRPr lang="zh-CN"/>
              </a:defPPr>
              <a:lvl1pPr algn="ctr">
                <a:defRPr sz="1400" b="1">
                  <a:solidFill>
                    <a:schemeClr val="bg1"/>
                  </a:solidFill>
                  <a:latin typeface="微软雅黑" pitchFamily="34" charset="-122"/>
                  <a:ea typeface="微软雅黑" pitchFamily="34" charset="-122"/>
                </a:defRPr>
              </a:lvl1pPr>
            </a:lstStyle>
            <a:p>
              <a:pPr eaLnBrk="1" hangingPunct="1">
                <a:defRPr/>
              </a:pPr>
              <a:r>
                <a:rPr lang="zh-CN" altLang="en-US" sz="2700" dirty="0">
                  <a:solidFill>
                    <a:prstClr val="white"/>
                  </a:solidFill>
                </a:rPr>
                <a:t>學生</a:t>
              </a:r>
              <a:endParaRPr lang="en-US" altLang="zh-CN" sz="2700" dirty="0">
                <a:solidFill>
                  <a:prstClr val="white"/>
                </a:solidFill>
              </a:endParaRPr>
            </a:p>
            <a:p>
              <a:pPr eaLnBrk="1" hangingPunct="1">
                <a:defRPr/>
              </a:pPr>
              <a:r>
                <a:rPr lang="zh-CN" altLang="en-US" sz="2700" dirty="0">
                  <a:solidFill>
                    <a:prstClr val="white"/>
                  </a:solidFill>
                </a:rPr>
                <a:t>未來</a:t>
              </a:r>
            </a:p>
          </p:txBody>
        </p:sp>
        <p:sp>
          <p:nvSpPr>
            <p:cNvPr id="35" name="等腰三角形 41"/>
            <p:cNvSpPr/>
            <p:nvPr/>
          </p:nvSpPr>
          <p:spPr>
            <a:xfrm flipV="1">
              <a:off x="4379998" y="2975421"/>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grpSp>
        <p:nvGrpSpPr>
          <p:cNvPr id="36" name="组合 7"/>
          <p:cNvGrpSpPr/>
          <p:nvPr/>
        </p:nvGrpSpPr>
        <p:grpSpPr>
          <a:xfrm>
            <a:off x="6343028" y="1803348"/>
            <a:ext cx="1375076" cy="1462163"/>
            <a:chOff x="5990153" y="1277236"/>
            <a:chExt cx="1728000" cy="1837439"/>
          </a:xfrm>
          <a:solidFill>
            <a:srgbClr val="F09C2A"/>
          </a:solidFill>
        </p:grpSpPr>
        <p:sp>
          <p:nvSpPr>
            <p:cNvPr id="37" name="椭圆 29"/>
            <p:cNvSpPr/>
            <p:nvPr/>
          </p:nvSpPr>
          <p:spPr>
            <a:xfrm>
              <a:off x="5990153" y="1277236"/>
              <a:ext cx="1728000" cy="172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38" name="TextBox 32"/>
            <p:cNvSpPr txBox="1"/>
            <p:nvPr/>
          </p:nvSpPr>
          <p:spPr>
            <a:xfrm>
              <a:off x="6188721" y="1610357"/>
              <a:ext cx="1330199" cy="1044279"/>
            </a:xfrm>
            <a:prstGeom prst="rect">
              <a:avLst/>
            </a:prstGeom>
            <a:noFill/>
          </p:spPr>
          <p:txBody>
            <a:bodyPr lIns="0" tIns="0" rIns="0" bIns="0">
              <a:spAutoFit/>
            </a:bodyPr>
            <a:lstStyle>
              <a:defPPr>
                <a:defRPr lang="zh-CN"/>
              </a:defPPr>
              <a:lvl1pPr algn="ctr">
                <a:defRPr sz="1400" b="1">
                  <a:solidFill>
                    <a:schemeClr val="bg1"/>
                  </a:solidFill>
                  <a:latin typeface="微软雅黑" pitchFamily="34" charset="-122"/>
                  <a:ea typeface="微软雅黑" pitchFamily="34" charset="-122"/>
                </a:defRPr>
              </a:lvl1pPr>
            </a:lstStyle>
            <a:p>
              <a:pPr eaLnBrk="1" hangingPunct="1">
                <a:defRPr/>
              </a:pPr>
              <a:r>
                <a:rPr lang="zh-CN" altLang="en-US" sz="2700" dirty="0">
                  <a:solidFill>
                    <a:prstClr val="white"/>
                  </a:solidFill>
                </a:rPr>
                <a:t>台灣</a:t>
              </a:r>
              <a:endParaRPr lang="en-US" altLang="zh-CN" sz="2700" dirty="0">
                <a:solidFill>
                  <a:prstClr val="white"/>
                </a:solidFill>
              </a:endParaRPr>
            </a:p>
            <a:p>
              <a:pPr eaLnBrk="1" hangingPunct="1">
                <a:defRPr/>
              </a:pPr>
              <a:r>
                <a:rPr lang="zh-CN" altLang="en-US" sz="2700" dirty="0">
                  <a:solidFill>
                    <a:prstClr val="white"/>
                  </a:solidFill>
                </a:rPr>
                <a:t>現況</a:t>
              </a:r>
            </a:p>
          </p:txBody>
        </p:sp>
        <p:sp>
          <p:nvSpPr>
            <p:cNvPr id="39" name="等腰三角形 42"/>
            <p:cNvSpPr/>
            <p:nvPr/>
          </p:nvSpPr>
          <p:spPr>
            <a:xfrm flipV="1">
              <a:off x="6744504" y="2975421"/>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sp>
        <p:nvSpPr>
          <p:cNvPr id="40" name="等腰三角形 45"/>
          <p:cNvSpPr/>
          <p:nvPr/>
        </p:nvSpPr>
        <p:spPr>
          <a:xfrm>
            <a:off x="3598069" y="4611291"/>
            <a:ext cx="1772841" cy="845344"/>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rgbClr val="DB67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1" name="等腰三角形 45"/>
          <p:cNvSpPr/>
          <p:nvPr/>
        </p:nvSpPr>
        <p:spPr>
          <a:xfrm>
            <a:off x="6185298" y="4611291"/>
            <a:ext cx="1772840" cy="845344"/>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rgbClr val="F09C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158" name="矩形 44"/>
          <p:cNvSpPr>
            <a:spLocks noChangeArrowheads="1"/>
          </p:cNvSpPr>
          <p:nvPr/>
        </p:nvSpPr>
        <p:spPr bwMode="auto">
          <a:xfrm>
            <a:off x="919163" y="3264694"/>
            <a:ext cx="1885950"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TW" altLang="en-US" sz="2100" b="1">
                <a:solidFill>
                  <a:srgbClr val="14826D"/>
                </a:solidFill>
                <a:latin typeface="Microsoft YaHei" pitchFamily="34" charset="-122"/>
                <a:ea typeface="Microsoft YaHei" pitchFamily="34" charset="-122"/>
              </a:rPr>
              <a:t>全球化</a:t>
            </a:r>
          </a:p>
          <a:p>
            <a:pPr algn="ctr" eaLnBrk="1" hangingPunct="1">
              <a:lnSpc>
                <a:spcPct val="125000"/>
              </a:lnSpc>
            </a:pPr>
            <a:r>
              <a:rPr lang="zh-TW" altLang="en-US" sz="2100" b="1">
                <a:solidFill>
                  <a:srgbClr val="14826D"/>
                </a:solidFill>
                <a:latin typeface="Microsoft YaHei" pitchFamily="34" charset="-122"/>
                <a:ea typeface="Microsoft YaHei" pitchFamily="34" charset="-122"/>
              </a:rPr>
              <a:t>數位化</a:t>
            </a:r>
          </a:p>
          <a:p>
            <a:pPr algn="ctr" eaLnBrk="1" hangingPunct="1">
              <a:lnSpc>
                <a:spcPct val="125000"/>
              </a:lnSpc>
            </a:pPr>
            <a:r>
              <a:rPr lang="zh-TW" altLang="en-US" sz="2100" b="1">
                <a:solidFill>
                  <a:srgbClr val="14826D"/>
                </a:solidFill>
                <a:latin typeface="Microsoft YaHei" pitchFamily="34" charset="-122"/>
                <a:ea typeface="Microsoft YaHei" pitchFamily="34" charset="-122"/>
              </a:rPr>
              <a:t>知識快速汰換</a:t>
            </a:r>
            <a:endParaRPr lang="zh-TW" altLang="en-US" sz="2100" b="1">
              <a:latin typeface="Microsoft YaHei" pitchFamily="34" charset="-122"/>
              <a:ea typeface="Microsoft YaHei" pitchFamily="34" charset="-122"/>
            </a:endParaRPr>
          </a:p>
        </p:txBody>
      </p:sp>
      <p:sp>
        <p:nvSpPr>
          <p:cNvPr id="6159" name="矩形 45"/>
          <p:cNvSpPr>
            <a:spLocks noChangeArrowheads="1"/>
          </p:cNvSpPr>
          <p:nvPr/>
        </p:nvSpPr>
        <p:spPr bwMode="auto">
          <a:xfrm>
            <a:off x="3250407" y="3445669"/>
            <a:ext cx="2455069"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TW" altLang="en-US" sz="2100" b="1">
                <a:solidFill>
                  <a:srgbClr val="DB675B"/>
                </a:solidFill>
                <a:latin typeface="Microsoft YaHei" pitchFamily="34" charset="-122"/>
                <a:ea typeface="Microsoft YaHei" pitchFamily="34" charset="-122"/>
              </a:rPr>
              <a:t>沒有英雄的世代</a:t>
            </a:r>
          </a:p>
          <a:p>
            <a:pPr algn="ctr" eaLnBrk="1" hangingPunct="1">
              <a:lnSpc>
                <a:spcPct val="125000"/>
              </a:lnSpc>
            </a:pPr>
            <a:r>
              <a:rPr lang="zh-TW" altLang="en-US" sz="2100" b="1">
                <a:solidFill>
                  <a:srgbClr val="DB675B"/>
                </a:solidFill>
                <a:latin typeface="Microsoft YaHei" pitchFamily="34" charset="-122"/>
                <a:ea typeface="Microsoft YaHei" pitchFamily="34" charset="-122"/>
              </a:rPr>
              <a:t>須團隊競爭的社會</a:t>
            </a:r>
          </a:p>
        </p:txBody>
      </p:sp>
      <p:sp>
        <p:nvSpPr>
          <p:cNvPr id="6160" name="矩形 46"/>
          <p:cNvSpPr>
            <a:spLocks noChangeArrowheads="1"/>
          </p:cNvSpPr>
          <p:nvPr/>
        </p:nvSpPr>
        <p:spPr bwMode="auto">
          <a:xfrm>
            <a:off x="6190060" y="3261123"/>
            <a:ext cx="1681163"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TW" altLang="en-US" sz="2100" b="1">
                <a:solidFill>
                  <a:srgbClr val="F09C2A"/>
                </a:solidFill>
                <a:latin typeface="Microsoft YaHei" pitchFamily="34" charset="-122"/>
                <a:ea typeface="Microsoft YaHei" pitchFamily="34" charset="-122"/>
              </a:rPr>
              <a:t>少子化</a:t>
            </a:r>
          </a:p>
          <a:p>
            <a:pPr algn="ctr" eaLnBrk="1" hangingPunct="1">
              <a:lnSpc>
                <a:spcPct val="125000"/>
              </a:lnSpc>
            </a:pPr>
            <a:r>
              <a:rPr lang="zh-TW" altLang="en-US" sz="2100" b="1">
                <a:solidFill>
                  <a:srgbClr val="F09C2A"/>
                </a:solidFill>
                <a:latin typeface="Microsoft YaHei" pitchFamily="34" charset="-122"/>
                <a:ea typeface="Microsoft YaHei" pitchFamily="34" charset="-122"/>
              </a:rPr>
              <a:t>高齡化</a:t>
            </a:r>
          </a:p>
          <a:p>
            <a:pPr algn="ctr" eaLnBrk="1" hangingPunct="1">
              <a:lnSpc>
                <a:spcPct val="125000"/>
              </a:lnSpc>
            </a:pPr>
            <a:r>
              <a:rPr lang="zh-TW" altLang="en-US" sz="2100" b="1">
                <a:solidFill>
                  <a:srgbClr val="F09C2A"/>
                </a:solidFill>
                <a:latin typeface="Microsoft YaHei" pitchFamily="34" charset="-122"/>
                <a:ea typeface="Microsoft YaHei" pitchFamily="34" charset="-122"/>
              </a:rPr>
              <a:t>人力流失</a:t>
            </a:r>
          </a:p>
        </p:txBody>
      </p:sp>
      <p:sp>
        <p:nvSpPr>
          <p:cNvPr id="616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fld id="{9D5E696B-5B6F-4F14-B274-5B6E828898C0}" type="slidenum">
              <a:rPr lang="zh-CN" altLang="en-US" smtClean="0">
                <a:solidFill>
                  <a:schemeClr val="bg1"/>
                </a:solidFill>
              </a:rPr>
              <a:pPr/>
              <a:t>3</a:t>
            </a:fld>
            <a:endParaRPr lang="zh-CN" altLang="en-US">
              <a:solidFill>
                <a:schemeClr val="bg1"/>
              </a:solidFill>
            </a:endParaRPr>
          </a:p>
        </p:txBody>
      </p:sp>
      <p:sp>
        <p:nvSpPr>
          <p:cNvPr id="42" name="矩形 41"/>
          <p:cNvSpPr/>
          <p:nvPr/>
        </p:nvSpPr>
        <p:spPr>
          <a:xfrm>
            <a:off x="2609502" y="93127"/>
            <a:ext cx="8377237" cy="954107"/>
          </a:xfrm>
          <a:prstGeom prst="rect">
            <a:avLst/>
          </a:prstGeom>
        </p:spPr>
        <p:txBody>
          <a:bodyPr wrap="square">
            <a:spAutoFit/>
          </a:bodyPr>
          <a:lstStyle/>
          <a:p>
            <a:pPr marL="533400" indent="-533400" defTabSz="1600200">
              <a:spcAft>
                <a:spcPct val="35000"/>
              </a:spcAft>
              <a:defRPr/>
            </a:pPr>
            <a:r>
              <a:rPr lang="en-US" altLang="zh-TW" sz="2400" dirty="0">
                <a:latin typeface="微軟正黑體" pitchFamily="34" charset="-120"/>
                <a:ea typeface="微軟正黑體" pitchFamily="34" charset="-120"/>
                <a:cs typeface="Times New Roman" pitchFamily="18" charset="0"/>
              </a:rPr>
              <a:t>(</a:t>
            </a:r>
            <a:r>
              <a:rPr lang="zh-TW" altLang="en-US" sz="2800" b="1" dirty="0">
                <a:latin typeface="微軟正黑體" pitchFamily="34" charset="-120"/>
                <a:ea typeface="微軟正黑體" pitchFamily="34" charset="-120"/>
                <a:cs typeface="Times New Roman" pitchFamily="18" charset="0"/>
              </a:rPr>
              <a:t>二</a:t>
            </a:r>
            <a:r>
              <a:rPr lang="en-US" altLang="zh-TW" sz="2800" b="1" dirty="0">
                <a:latin typeface="微軟正黑體" pitchFamily="34" charset="-120"/>
                <a:ea typeface="微軟正黑體" pitchFamily="34" charset="-120"/>
                <a:cs typeface="Times New Roman" pitchFamily="18" charset="0"/>
              </a:rPr>
              <a:t>)</a:t>
            </a:r>
            <a:r>
              <a:rPr lang="zh-TW" altLang="en-US" sz="2800" b="1" dirty="0">
                <a:latin typeface="微軟正黑體" pitchFamily="34" charset="-120"/>
                <a:ea typeface="微軟正黑體" pitchFamily="34" charset="-120"/>
                <a:cs typeface="Times New Roman" pitchFamily="18" charset="0"/>
              </a:rPr>
              <a:t>隨著社會的變遷，</a:t>
            </a:r>
            <a:r>
              <a:rPr lang="en-US" altLang="zh-TW" sz="2800" b="1" dirty="0">
                <a:latin typeface="微軟正黑體" pitchFamily="34" charset="-120"/>
                <a:ea typeface="微軟正黑體" pitchFamily="34" charset="-120"/>
                <a:cs typeface="Times New Roman" pitchFamily="18" charset="0"/>
              </a:rPr>
              <a:t/>
            </a:r>
            <a:br>
              <a:rPr lang="en-US" altLang="zh-TW" sz="2800" b="1" dirty="0">
                <a:latin typeface="微軟正黑體" pitchFamily="34" charset="-120"/>
                <a:ea typeface="微軟正黑體" pitchFamily="34" charset="-120"/>
                <a:cs typeface="Times New Roman" pitchFamily="18" charset="0"/>
              </a:rPr>
            </a:br>
            <a:r>
              <a:rPr lang="zh-TW" altLang="en-US" sz="2800" b="1" dirty="0">
                <a:latin typeface="微軟正黑體" pitchFamily="34" charset="-120"/>
                <a:ea typeface="微軟正黑體" pitchFamily="34" charset="-120"/>
                <a:cs typeface="Times New Roman" pitchFamily="18" charset="0"/>
              </a:rPr>
              <a:t>教育的目標及內容有必要與時俱進</a:t>
            </a:r>
          </a:p>
        </p:txBody>
      </p:sp>
    </p:spTree>
    <p:extLst>
      <p:ext uri="{BB962C8B-B14F-4D97-AF65-F5344CB8AC3E}">
        <p14:creationId xmlns:p14="http://schemas.microsoft.com/office/powerpoint/2010/main" val="38342585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000"/>
                            </p:stCondLst>
                            <p:childTnLst>
                              <p:par>
                                <p:cTn id="21" presetID="47"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2000"/>
                            </p:stCondLst>
                            <p:childTnLst>
                              <p:par>
                                <p:cTn id="37" presetID="47" presetClass="entr" presetSubtype="0"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7"/>
          <p:cNvSpPr>
            <a:spLocks noGrp="1"/>
          </p:cNvSpPr>
          <p:nvPr>
            <p:ph type="sldNum" sz="quarter" idx="12"/>
          </p:nvPr>
        </p:nvSpPr>
        <p:spPr/>
        <p:txBody>
          <a:bodyPr/>
          <a:lstStyle/>
          <a:p>
            <a:pPr>
              <a:defRPr/>
            </a:pPr>
            <a:fld id="{8598CAF7-0B11-4355-B351-D1350E429BEE}" type="slidenum">
              <a:rPr lang="zh-TW" altLang="en-US" smtClean="0"/>
              <a:pPr>
                <a:defRPr/>
              </a:pPr>
              <a:t>39</a:t>
            </a:fld>
            <a:endParaRPr lang="zh-TW" altLang="en-US"/>
          </a:p>
        </p:txBody>
      </p:sp>
      <p:sp>
        <p:nvSpPr>
          <p:cNvPr id="52" name="文字方塊 51"/>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3-5-2.2</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94"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五、課程架構</a:t>
            </a:r>
          </a:p>
        </p:txBody>
      </p:sp>
      <p:sp>
        <p:nvSpPr>
          <p:cNvPr id="95" name="矩形 8"/>
          <p:cNvSpPr>
            <a:spLocks noChangeArrowheads="1"/>
          </p:cNvSpPr>
          <p:nvPr/>
        </p:nvSpPr>
        <p:spPr bwMode="auto">
          <a:xfrm>
            <a:off x="4147649" y="447055"/>
            <a:ext cx="4672823" cy="461665"/>
          </a:xfrm>
          <a:prstGeom prst="rect">
            <a:avLst/>
          </a:prstGeom>
          <a:noFill/>
          <a:ln w="9525">
            <a:noFill/>
            <a:miter lim="800000"/>
            <a:headEnd/>
            <a:tailEnd/>
          </a:ln>
        </p:spPr>
        <p:txBody>
          <a:bodyPr wrap="square">
            <a:spAutoFit/>
          </a:bodyPr>
          <a:lstStyle/>
          <a:p>
            <a:pPr defTabSz="1422400">
              <a:spcAft>
                <a:spcPct val="35000"/>
              </a:spcAft>
            </a:pPr>
            <a:r>
              <a:rPr lang="en-US" altLang="zh-TW" sz="2400" dirty="0">
                <a:solidFill>
                  <a:schemeClr val="bg1"/>
                </a:solidFill>
                <a:latin typeface="微軟正黑體" pitchFamily="34" charset="-120"/>
                <a:ea typeface="微軟正黑體" pitchFamily="34" charset="-120"/>
              </a:rPr>
              <a:t>(</a:t>
            </a:r>
            <a:r>
              <a:rPr lang="zh-TW" altLang="en-US" sz="2400" dirty="0">
                <a:solidFill>
                  <a:schemeClr val="bg1"/>
                </a:solidFill>
                <a:latin typeface="微軟正黑體" pitchFamily="34" charset="-120"/>
                <a:ea typeface="微軟正黑體" pitchFamily="34" charset="-120"/>
              </a:rPr>
              <a:t>二</a:t>
            </a:r>
            <a:r>
              <a:rPr lang="en-US" altLang="zh-TW" sz="2400" dirty="0">
                <a:solidFill>
                  <a:schemeClr val="bg1"/>
                </a:solidFill>
                <a:latin typeface="微軟正黑體" pitchFamily="34" charset="-120"/>
                <a:ea typeface="微軟正黑體" pitchFamily="34" charset="-120"/>
              </a:rPr>
              <a:t>)</a:t>
            </a:r>
            <a:r>
              <a:rPr lang="zh-TW" altLang="en-US" sz="2400" dirty="0">
                <a:solidFill>
                  <a:schemeClr val="bg1"/>
                </a:solidFill>
                <a:latin typeface="微軟正黑體" pitchFamily="34" charset="-120"/>
                <a:ea typeface="微軟正黑體" pitchFamily="34" charset="-120"/>
              </a:rPr>
              <a:t>國民中、小學課程規劃</a:t>
            </a:r>
          </a:p>
        </p:txBody>
      </p:sp>
      <p:graphicFrame>
        <p:nvGraphicFramePr>
          <p:cNvPr id="2" name="表格 1"/>
          <p:cNvGraphicFramePr>
            <a:graphicFrameLocks noGrp="1"/>
          </p:cNvGraphicFramePr>
          <p:nvPr>
            <p:extLst>
              <p:ext uri="{D42A27DB-BD31-4B8C-83A1-F6EECF244321}">
                <p14:modId xmlns:p14="http://schemas.microsoft.com/office/powerpoint/2010/main" val="2667354488"/>
              </p:ext>
            </p:extLst>
          </p:nvPr>
        </p:nvGraphicFramePr>
        <p:xfrm>
          <a:off x="467544" y="1916832"/>
          <a:ext cx="8229600" cy="2222110"/>
        </p:xfrm>
        <a:graphic>
          <a:graphicData uri="http://schemas.openxmlformats.org/drawingml/2006/table">
            <a:tbl>
              <a:tblPr firstRow="1" firstCol="1" bandRow="1">
                <a:tableStyleId>{5C22544A-7EE6-4342-B048-85BDC9FD1C3A}</a:tableStyleId>
              </a:tblPr>
              <a:tblGrid>
                <a:gridCol w="1248450"/>
                <a:gridCol w="1163525"/>
                <a:gridCol w="1163525"/>
                <a:gridCol w="1163525"/>
                <a:gridCol w="1163525"/>
                <a:gridCol w="1163525"/>
                <a:gridCol w="1163525"/>
              </a:tblGrid>
              <a:tr h="263970">
                <a:tc>
                  <a:txBody>
                    <a:bodyPr/>
                    <a:lstStyle/>
                    <a:p>
                      <a:pPr algn="ctr">
                        <a:spcAft>
                          <a:spcPts val="0"/>
                        </a:spcAft>
                      </a:pPr>
                      <a:r>
                        <a:rPr lang="zh-TW" sz="1000" kern="150">
                          <a:effectLst/>
                        </a:rPr>
                        <a:t>課程名稱</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gridSpan="6">
                  <a:txBody>
                    <a:bodyPr/>
                    <a:lstStyle/>
                    <a:p>
                      <a:pPr algn="ctr">
                        <a:spcAft>
                          <a:spcPts val="0"/>
                        </a:spcAft>
                      </a:pPr>
                      <a:r>
                        <a:rPr lang="zh-TW" sz="1000" kern="150">
                          <a:effectLst/>
                        </a:rPr>
                        <a:t>興議題探究</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35301">
                <a:tc>
                  <a:txBody>
                    <a:bodyPr/>
                    <a:lstStyle/>
                    <a:p>
                      <a:pPr algn="ctr">
                        <a:spcAft>
                          <a:spcPts val="0"/>
                        </a:spcAft>
                      </a:pPr>
                      <a:r>
                        <a:rPr lang="zh-TW" sz="1000" kern="150">
                          <a:effectLst/>
                        </a:rPr>
                        <a:t>實施年級</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七年級上學期</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七年級下學期</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八年級上學期</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八年級下學期</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九年級上學期</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九年級下學期</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r>
              <a:tr h="381892">
                <a:tc>
                  <a:txBody>
                    <a:bodyPr/>
                    <a:lstStyle/>
                    <a:p>
                      <a:pPr algn="ctr">
                        <a:spcAft>
                          <a:spcPts val="0"/>
                        </a:spcAft>
                      </a:pPr>
                      <a:r>
                        <a:rPr lang="zh-TW" sz="1000" kern="150">
                          <a:effectLst/>
                        </a:rPr>
                        <a:t>學習主題</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en-US" sz="1000" kern="150">
                          <a:effectLst/>
                        </a:rPr>
                        <a:t> </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en-US" sz="1000" kern="150">
                          <a:effectLst/>
                        </a:rPr>
                        <a:t> </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獨立研究導論</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獨立研究實作</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全球變遷</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永續發展</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r>
              <a:tr h="642075">
                <a:tc>
                  <a:txBody>
                    <a:bodyPr/>
                    <a:lstStyle/>
                    <a:p>
                      <a:pPr algn="ctr">
                        <a:spcAft>
                          <a:spcPts val="0"/>
                        </a:spcAft>
                      </a:pPr>
                      <a:r>
                        <a:rPr lang="zh-TW" sz="1000" kern="150">
                          <a:effectLst/>
                        </a:rPr>
                        <a:t>內容概述</a:t>
                      </a:r>
                      <a:r>
                        <a:rPr lang="en-US" sz="1000" kern="150">
                          <a:effectLst/>
                        </a:rPr>
                        <a:t>(</a:t>
                      </a:r>
                      <a:r>
                        <a:rPr lang="zh-TW" sz="1000" kern="150">
                          <a:effectLst/>
                        </a:rPr>
                        <a:t>請概述</a:t>
                      </a:r>
                      <a:r>
                        <a:rPr lang="en-US" sz="1000" kern="150">
                          <a:effectLst/>
                        </a:rPr>
                        <a:t>30-50</a:t>
                      </a:r>
                      <a:r>
                        <a:rPr lang="zh-TW" sz="1000" kern="150">
                          <a:effectLst/>
                        </a:rPr>
                        <a:t>字</a:t>
                      </a:r>
                      <a:r>
                        <a:rPr lang="en-US" sz="1000" kern="150">
                          <a:effectLst/>
                        </a:rPr>
                        <a:t>)</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en-US" sz="900" kern="150">
                          <a:effectLst/>
                        </a:rPr>
                        <a:t> </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tc>
                <a:tc>
                  <a:txBody>
                    <a:bodyPr/>
                    <a:lstStyle/>
                    <a:p>
                      <a:pPr algn="ctr">
                        <a:spcAft>
                          <a:spcPts val="0"/>
                        </a:spcAft>
                      </a:pPr>
                      <a:r>
                        <a:rPr lang="en-US" sz="900" kern="150">
                          <a:effectLst/>
                        </a:rPr>
                        <a:t> </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tc>
                <a:tc>
                  <a:txBody>
                    <a:bodyPr/>
                    <a:lstStyle/>
                    <a:p>
                      <a:pPr algn="ctr">
                        <a:spcAft>
                          <a:spcPts val="0"/>
                        </a:spcAft>
                      </a:pPr>
                      <a:r>
                        <a:rPr lang="zh-TW" sz="900" kern="150">
                          <a:effectLst/>
                        </a:rPr>
                        <a:t>讓學生藉由閱讀與討論，瞭解獨立研究的設計與實作</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tc>
                <a:tc>
                  <a:txBody>
                    <a:bodyPr/>
                    <a:lstStyle/>
                    <a:p>
                      <a:pPr algn="ctr">
                        <a:spcAft>
                          <a:spcPts val="0"/>
                        </a:spcAft>
                      </a:pPr>
                      <a:r>
                        <a:rPr lang="zh-TW" sz="900" kern="150">
                          <a:effectLst/>
                        </a:rPr>
                        <a:t>讓學生藉由閱讀與討論，瞭解獨立研究的設計與實作</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tc>
                <a:tc>
                  <a:txBody>
                    <a:bodyPr/>
                    <a:lstStyle/>
                    <a:p>
                      <a:pPr algn="ctr">
                        <a:spcAft>
                          <a:spcPts val="0"/>
                        </a:spcAft>
                      </a:pPr>
                      <a:r>
                        <a:rPr lang="zh-TW" sz="900" kern="150">
                          <a:effectLst/>
                        </a:rPr>
                        <a:t>讓學生藉由閱讀與討論，瞭解全球變遷的現況與未來趨勢</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tc>
                <a:tc>
                  <a:txBody>
                    <a:bodyPr/>
                    <a:lstStyle/>
                    <a:p>
                      <a:pPr algn="ctr">
                        <a:spcAft>
                          <a:spcPts val="0"/>
                        </a:spcAft>
                      </a:pPr>
                      <a:r>
                        <a:rPr lang="zh-TW" sz="900" kern="150">
                          <a:effectLst/>
                        </a:rPr>
                        <a:t>讓學生藉由閱讀與討論，瞭解永續發展的可行策略</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tc>
              </a:tr>
              <a:tr h="698872">
                <a:tc>
                  <a:txBody>
                    <a:bodyPr/>
                    <a:lstStyle/>
                    <a:p>
                      <a:pPr algn="ctr">
                        <a:lnSpc>
                          <a:spcPts val="1200"/>
                        </a:lnSpc>
                        <a:spcAft>
                          <a:spcPts val="0"/>
                        </a:spcAft>
                      </a:pPr>
                      <a:r>
                        <a:rPr lang="zh-TW" sz="900" kern="150">
                          <a:effectLst/>
                        </a:rPr>
                        <a:t>課程目標及內容實際所屬領域</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en-US" sz="1000" kern="150">
                          <a:effectLst/>
                        </a:rPr>
                        <a:t> </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en-US" sz="1000" kern="150">
                          <a:effectLst/>
                        </a:rPr>
                        <a:t> </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自然</a:t>
                      </a:r>
                    </a:p>
                    <a:p>
                      <a:pPr algn="ctr">
                        <a:spcAft>
                          <a:spcPts val="0"/>
                        </a:spcAft>
                      </a:pPr>
                      <a:r>
                        <a:rPr lang="zh-TW" sz="1000" kern="150">
                          <a:effectLst/>
                        </a:rPr>
                        <a:t>社會</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自然</a:t>
                      </a:r>
                    </a:p>
                    <a:p>
                      <a:pPr algn="ctr">
                        <a:spcAft>
                          <a:spcPts val="0"/>
                        </a:spcAft>
                      </a:pPr>
                      <a:r>
                        <a:rPr lang="zh-TW" sz="1000" kern="150">
                          <a:effectLst/>
                        </a:rPr>
                        <a:t>社會</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a:effectLst/>
                        </a:rPr>
                        <a:t>社會</a:t>
                      </a:r>
                    </a:p>
                    <a:p>
                      <a:pPr algn="ctr">
                        <a:spcAft>
                          <a:spcPts val="0"/>
                        </a:spcAft>
                      </a:pPr>
                      <a:r>
                        <a:rPr lang="zh-TW" sz="1000" kern="150">
                          <a:effectLst/>
                        </a:rPr>
                        <a:t>自然</a:t>
                      </a:r>
                      <a:endParaRPr lang="zh-TW" sz="1000" kern="15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c>
                  <a:txBody>
                    <a:bodyPr/>
                    <a:lstStyle/>
                    <a:p>
                      <a:pPr algn="ctr">
                        <a:spcAft>
                          <a:spcPts val="0"/>
                        </a:spcAft>
                      </a:pPr>
                      <a:r>
                        <a:rPr lang="zh-TW" sz="1000" kern="150" dirty="0">
                          <a:effectLst/>
                        </a:rPr>
                        <a:t>社會</a:t>
                      </a:r>
                    </a:p>
                    <a:p>
                      <a:pPr algn="ctr">
                        <a:spcAft>
                          <a:spcPts val="0"/>
                        </a:spcAft>
                      </a:pPr>
                      <a:r>
                        <a:rPr lang="zh-TW" sz="1000" kern="150" dirty="0">
                          <a:effectLst/>
                        </a:rPr>
                        <a:t>自然</a:t>
                      </a:r>
                      <a:endParaRPr lang="zh-TW" sz="1000" kern="15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8420" marR="58420" marT="0" marB="0" anchor="ctr"/>
                </a:tc>
              </a:tr>
            </a:tbl>
          </a:graphicData>
        </a:graphic>
      </p:graphicFrame>
    </p:spTree>
    <p:extLst>
      <p:ext uri="{BB962C8B-B14F-4D97-AF65-F5344CB8AC3E}">
        <p14:creationId xmlns:p14="http://schemas.microsoft.com/office/powerpoint/2010/main" val="33253872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a:xfrm>
            <a:off x="1187624" y="4653028"/>
            <a:ext cx="3881840" cy="599829"/>
          </a:xfrm>
          <a:prstGeom prst="roundRect">
            <a:avLst/>
          </a:prstGeom>
          <a:solidFill>
            <a:srgbClr val="E3F2FD"/>
          </a:solidFill>
          <a:ln w="38100" cap="rnd">
            <a:noFill/>
          </a:ln>
        </p:spPr>
        <p:txBody>
          <a:bodyPr rtlCol="0" anchor="ctr"/>
          <a:lstStyle/>
          <a:p>
            <a:pPr algn="ctr"/>
            <a:endParaRPr lang="zh-TW" altLang="en-US"/>
          </a:p>
        </p:txBody>
      </p:sp>
      <p:sp>
        <p:nvSpPr>
          <p:cNvPr id="184" name="圓角矩形 183"/>
          <p:cNvSpPr/>
          <p:nvPr/>
        </p:nvSpPr>
        <p:spPr>
          <a:xfrm>
            <a:off x="0" y="0"/>
            <a:ext cx="9144000" cy="1730525"/>
          </a:xfrm>
          <a:prstGeom prst="roundRect">
            <a:avLst>
              <a:gd name="adj" fmla="val 0"/>
            </a:avLst>
          </a:prstGeom>
          <a:solidFill>
            <a:srgbClr val="1976D2"/>
          </a:solidFill>
          <a:effectLst>
            <a:outerShdw blurRad="50800" dist="38100" dir="5400000" algn="t" rotWithShape="0">
              <a:prstClr val="black">
                <a:alpha val="10000"/>
              </a:prstClr>
            </a:outerShdw>
          </a:effectLst>
        </p:spPr>
        <p:txBody>
          <a:bodyPr wrap="square" rtlCol="0" anchor="ctr">
            <a:spAutoFit/>
          </a:bodyPr>
          <a:lstStyle/>
          <a:p>
            <a:pPr algn="ctr"/>
            <a:endParaRPr lang="zh-TW" altLang="en-US" sz="2400">
              <a:solidFill>
                <a:srgbClr val="9C27B0"/>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6781791" y="433819"/>
            <a:ext cx="2398721" cy="1015663"/>
          </a:xfrm>
          <a:prstGeom prst="rect">
            <a:avLst/>
          </a:prstGeom>
          <a:noFill/>
        </p:spPr>
        <p:txBody>
          <a:bodyPr wrap="square" rtlCol="0">
            <a:spAutoFit/>
          </a:bodyPr>
          <a:lstStyle/>
          <a:p>
            <a:r>
              <a:rPr lang="zh-TW" altLang="en-US" sz="6000" b="1" smtClean="0">
                <a:solidFill>
                  <a:schemeClr val="bg1"/>
                </a:solidFill>
                <a:latin typeface="微軟正黑體" panose="020B0604030504040204" pitchFamily="34" charset="-120"/>
                <a:ea typeface="微軟正黑體" panose="020B0604030504040204" pitchFamily="34" charset="-120"/>
              </a:rPr>
              <a:t>目錄</a:t>
            </a:r>
            <a:endParaRPr lang="zh-TW" altLang="en-US" sz="6000" b="1">
              <a:solidFill>
                <a:schemeClr val="bg1"/>
              </a:solidFill>
              <a:latin typeface="微軟正黑體" panose="020B0604030504040204" pitchFamily="34" charset="-120"/>
              <a:ea typeface="微軟正黑體" panose="020B0604030504040204" pitchFamily="34" charset="-120"/>
            </a:endParaRPr>
          </a:p>
        </p:txBody>
      </p:sp>
      <p:sp>
        <p:nvSpPr>
          <p:cNvPr id="34" name="矩形 33"/>
          <p:cNvSpPr/>
          <p:nvPr/>
        </p:nvSpPr>
        <p:spPr>
          <a:xfrm>
            <a:off x="6485222" y="602725"/>
            <a:ext cx="202295" cy="663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5" name="文字方塊 24"/>
          <p:cNvSpPr txBox="1"/>
          <p:nvPr/>
        </p:nvSpPr>
        <p:spPr>
          <a:xfrm>
            <a:off x="1293955" y="3374246"/>
            <a:ext cx="3994303"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貳、新課</a:t>
            </a:r>
            <a:r>
              <a:rPr lang="zh-TW" altLang="en-US" sz="2800" b="1">
                <a:latin typeface="微軟正黑體" panose="020B0604030504040204" pitchFamily="34" charset="-120"/>
                <a:ea typeface="微軟正黑體" panose="020B0604030504040204" pitchFamily="34" charset="-120"/>
              </a:rPr>
              <a:t>綱</a:t>
            </a:r>
            <a:r>
              <a:rPr lang="zh-TW" altLang="en-US" sz="2800" b="1" smtClean="0">
                <a:latin typeface="微軟正黑體" panose="020B0604030504040204" pitchFamily="34" charset="-120"/>
                <a:ea typeface="微軟正黑體" panose="020B0604030504040204" pitchFamily="34" charset="-120"/>
              </a:rPr>
              <a:t>的研</a:t>
            </a:r>
            <a:r>
              <a:rPr lang="zh-TW" altLang="en-US" sz="2800" b="1" dirty="0">
                <a:latin typeface="微軟正黑體" panose="020B0604030504040204" pitchFamily="34" charset="-120"/>
                <a:ea typeface="微軟正黑體" panose="020B0604030504040204" pitchFamily="34" charset="-120"/>
              </a:rPr>
              <a:t>修歷程</a:t>
            </a:r>
          </a:p>
        </p:txBody>
      </p:sp>
      <p:sp>
        <p:nvSpPr>
          <p:cNvPr id="26" name="文字方塊 25"/>
          <p:cNvSpPr txBox="1"/>
          <p:nvPr/>
        </p:nvSpPr>
        <p:spPr>
          <a:xfrm>
            <a:off x="1266224" y="4040021"/>
            <a:ext cx="4008714"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參、新課</a:t>
            </a:r>
            <a:r>
              <a:rPr lang="zh-TW" altLang="en-US" sz="2800" b="1">
                <a:latin typeface="微軟正黑體" panose="020B0604030504040204" pitchFamily="34" charset="-120"/>
                <a:ea typeface="微軟正黑體" panose="020B0604030504040204" pitchFamily="34" charset="-120"/>
              </a:rPr>
              <a:t>綱</a:t>
            </a:r>
            <a:r>
              <a:rPr lang="zh-TW" altLang="en-US" sz="2800" b="1" smtClean="0">
                <a:latin typeface="微軟正黑體" panose="020B0604030504040204" pitchFamily="34" charset="-120"/>
                <a:ea typeface="微軟正黑體" panose="020B0604030504040204" pitchFamily="34" charset="-120"/>
              </a:rPr>
              <a:t>的重要</a:t>
            </a:r>
            <a:r>
              <a:rPr lang="zh-TW" altLang="en-US" sz="2800" b="1" dirty="0">
                <a:latin typeface="微軟正黑體" panose="020B0604030504040204" pitchFamily="34" charset="-120"/>
                <a:ea typeface="微軟正黑體" panose="020B0604030504040204" pitchFamily="34" charset="-120"/>
              </a:rPr>
              <a:t>內涵</a:t>
            </a:r>
          </a:p>
        </p:txBody>
      </p:sp>
      <p:sp>
        <p:nvSpPr>
          <p:cNvPr id="32" name="文字方塊 31"/>
          <p:cNvSpPr txBox="1"/>
          <p:nvPr/>
        </p:nvSpPr>
        <p:spPr>
          <a:xfrm>
            <a:off x="1293955" y="2735503"/>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壹、新課</a:t>
            </a:r>
            <a:r>
              <a:rPr lang="zh-TW" altLang="en-US" sz="2800" b="1">
                <a:latin typeface="微軟正黑體" panose="020B0604030504040204" pitchFamily="34" charset="-120"/>
                <a:ea typeface="微軟正黑體" panose="020B0604030504040204" pitchFamily="34" charset="-120"/>
              </a:rPr>
              <a:t>綱</a:t>
            </a:r>
            <a:r>
              <a:rPr lang="zh-TW" altLang="en-US" sz="2800" b="1" smtClean="0">
                <a:latin typeface="微軟正黑體" panose="020B0604030504040204" pitchFamily="34" charset="-120"/>
                <a:ea typeface="微軟正黑體" panose="020B0604030504040204" pitchFamily="34" charset="-120"/>
              </a:rPr>
              <a:t>的研</a:t>
            </a:r>
            <a:r>
              <a:rPr lang="zh-TW" altLang="en-US" sz="2800" b="1" dirty="0">
                <a:latin typeface="微軟正黑體" panose="020B0604030504040204" pitchFamily="34" charset="-120"/>
                <a:ea typeface="微軟正黑體" panose="020B0604030504040204" pitchFamily="34" charset="-120"/>
              </a:rPr>
              <a:t>修背景</a:t>
            </a:r>
          </a:p>
        </p:txBody>
      </p:sp>
      <p:sp>
        <p:nvSpPr>
          <p:cNvPr id="6" name="矩形 5"/>
          <p:cNvSpPr/>
          <p:nvPr/>
        </p:nvSpPr>
        <p:spPr>
          <a:xfrm>
            <a:off x="2771800" y="542787"/>
            <a:ext cx="3523481" cy="830997"/>
          </a:xfrm>
          <a:prstGeom prst="rect">
            <a:avLst/>
          </a:prstGeom>
        </p:spPr>
        <p:txBody>
          <a:bodyPr wrap="square">
            <a:spAutoFit/>
          </a:bodyPr>
          <a:lstStyle/>
          <a:p>
            <a:pPr algn="r"/>
            <a:r>
              <a:rPr lang="zh-TW" altLang="en-US" sz="2400" b="1">
                <a:solidFill>
                  <a:schemeClr val="bg1"/>
                </a:solidFill>
                <a:latin typeface="微軟正黑體" panose="020B0604030504040204" pitchFamily="34" charset="-120"/>
                <a:ea typeface="微軟正黑體" panose="020B0604030504040204" pitchFamily="34" charset="-120"/>
              </a:rPr>
              <a:t>十二年國民基本教育</a:t>
            </a:r>
          </a:p>
          <a:p>
            <a:pPr algn="r"/>
            <a:r>
              <a:rPr lang="zh-TW" altLang="en-US" sz="2400" b="1">
                <a:solidFill>
                  <a:schemeClr val="bg1"/>
                </a:solidFill>
                <a:latin typeface="微軟正黑體" panose="020B0604030504040204" pitchFamily="34" charset="-120"/>
                <a:ea typeface="微軟正黑體" panose="020B0604030504040204" pitchFamily="34" charset="-120"/>
              </a:rPr>
              <a:t>課程綱要總綱宣講</a:t>
            </a:r>
          </a:p>
        </p:txBody>
      </p:sp>
      <p:grpSp>
        <p:nvGrpSpPr>
          <p:cNvPr id="3" name="群組 2"/>
          <p:cNvGrpSpPr/>
          <p:nvPr/>
        </p:nvGrpSpPr>
        <p:grpSpPr>
          <a:xfrm>
            <a:off x="6677128" y="4645539"/>
            <a:ext cx="1155281" cy="1455354"/>
            <a:chOff x="5824492" y="2760936"/>
            <a:chExt cx="2627381" cy="3309818"/>
          </a:xfrm>
        </p:grpSpPr>
        <p:grpSp>
          <p:nvGrpSpPr>
            <p:cNvPr id="39" name="群組 38"/>
            <p:cNvGrpSpPr/>
            <p:nvPr/>
          </p:nvGrpSpPr>
          <p:grpSpPr>
            <a:xfrm>
              <a:off x="5824492" y="2760936"/>
              <a:ext cx="2627381" cy="1690147"/>
              <a:chOff x="5771788" y="3043525"/>
              <a:chExt cx="514470" cy="294608"/>
            </a:xfrm>
            <a:solidFill>
              <a:srgbClr val="64B5F6"/>
            </a:solidFill>
            <a:effectLst>
              <a:outerShdw blurRad="50800" dist="38100" dir="5400000" algn="t" rotWithShape="0">
                <a:prstClr val="black">
                  <a:alpha val="20000"/>
                </a:prstClr>
              </a:outerShdw>
            </a:effectLst>
          </p:grpSpPr>
          <p:grpSp>
            <p:nvGrpSpPr>
              <p:cNvPr id="42" name="群組 41"/>
              <p:cNvGrpSpPr/>
              <p:nvPr/>
            </p:nvGrpSpPr>
            <p:grpSpPr>
              <a:xfrm>
                <a:off x="5771788" y="3043525"/>
                <a:ext cx="514470" cy="294608"/>
                <a:chOff x="1475656" y="2780928"/>
                <a:chExt cx="6248400" cy="3578101"/>
              </a:xfrm>
              <a:grpFill/>
            </p:grpSpPr>
            <p:sp>
              <p:nvSpPr>
                <p:cNvPr id="51" name="手繪多邊形 50"/>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手繪多邊形 55"/>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7" name="手繪多邊形 56"/>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3" name="群組 42"/>
              <p:cNvGrpSpPr/>
              <p:nvPr/>
            </p:nvGrpSpPr>
            <p:grpSpPr>
              <a:xfrm>
                <a:off x="5865134" y="3120178"/>
                <a:ext cx="93421" cy="142489"/>
                <a:chOff x="5865134" y="3120178"/>
                <a:chExt cx="93421" cy="142489"/>
              </a:xfrm>
              <a:grpFill/>
            </p:grpSpPr>
            <p:sp>
              <p:nvSpPr>
                <p:cNvPr id="48" name="圓角矩形 47"/>
                <p:cNvSpPr/>
                <p:nvPr/>
              </p:nvSpPr>
              <p:spPr>
                <a:xfrm rot="5832160">
                  <a:off x="5900305" y="3085008"/>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9" name="圓角矩形 48"/>
                <p:cNvSpPr/>
                <p:nvPr/>
              </p:nvSpPr>
              <p:spPr>
                <a:xfrm rot="5832160">
                  <a:off x="5900304" y="3140956"/>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0" name="圓角矩形 49"/>
                <p:cNvSpPr/>
                <p:nvPr/>
              </p:nvSpPr>
              <p:spPr>
                <a:xfrm rot="5832160">
                  <a:off x="5900551" y="3204664"/>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096665" y="3116784"/>
                <a:ext cx="93421" cy="142489"/>
                <a:chOff x="5865134" y="3120178"/>
                <a:chExt cx="93421" cy="142489"/>
              </a:xfrm>
              <a:grpFill/>
            </p:grpSpPr>
            <p:sp>
              <p:nvSpPr>
                <p:cNvPr id="45" name="圓角矩形 44"/>
                <p:cNvSpPr/>
                <p:nvPr/>
              </p:nvSpPr>
              <p:spPr>
                <a:xfrm rot="5832160">
                  <a:off x="5900305" y="3085008"/>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6" name="圓角矩形 45"/>
                <p:cNvSpPr/>
                <p:nvPr/>
              </p:nvSpPr>
              <p:spPr>
                <a:xfrm rot="5832160">
                  <a:off x="5900304" y="3140956"/>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7" name="圓角矩形 46"/>
                <p:cNvSpPr/>
                <p:nvPr/>
              </p:nvSpPr>
              <p:spPr>
                <a:xfrm rot="5832160">
                  <a:off x="5900551" y="3204664"/>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63" name="群組 62"/>
            <p:cNvGrpSpPr/>
            <p:nvPr/>
          </p:nvGrpSpPr>
          <p:grpSpPr>
            <a:xfrm flipH="1">
              <a:off x="7256192" y="4036333"/>
              <a:ext cx="760927" cy="2034421"/>
              <a:chOff x="8017743" y="1806754"/>
              <a:chExt cx="760927" cy="2034421"/>
            </a:xfrm>
            <a:solidFill>
              <a:srgbClr val="64B5F6"/>
            </a:solidFill>
          </p:grpSpPr>
          <p:grpSp>
            <p:nvGrpSpPr>
              <p:cNvPr id="64" name="群組 63"/>
              <p:cNvGrpSpPr/>
              <p:nvPr/>
            </p:nvGrpSpPr>
            <p:grpSpPr>
              <a:xfrm rot="19621599">
                <a:off x="8124860" y="1806754"/>
                <a:ext cx="653810" cy="1168618"/>
                <a:chOff x="-171537" y="3056620"/>
                <a:chExt cx="2038340" cy="3643323"/>
              </a:xfrm>
              <a:grpFill/>
            </p:grpSpPr>
            <p:sp>
              <p:nvSpPr>
                <p:cNvPr id="73" name="甜甜圈 72"/>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4" name="圓角矩形 73"/>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5" name="橢圓 74"/>
                <p:cNvSpPr/>
                <p:nvPr/>
              </p:nvSpPr>
              <p:spPr>
                <a:xfrm>
                  <a:off x="69558" y="3286541"/>
                  <a:ext cx="1578494" cy="1578494"/>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6" name="圓角矩形 75"/>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7" name="圓角矩形 76"/>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8" name="圓角矩形 77"/>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65" name="群組 64"/>
              <p:cNvGrpSpPr/>
              <p:nvPr/>
            </p:nvGrpSpPr>
            <p:grpSpPr>
              <a:xfrm flipH="1">
                <a:off x="8017743" y="2598850"/>
                <a:ext cx="548076" cy="1242325"/>
                <a:chOff x="9890871" y="2661512"/>
                <a:chExt cx="1591112" cy="3606576"/>
              </a:xfrm>
              <a:grpFill/>
            </p:grpSpPr>
            <p:sp>
              <p:nvSpPr>
                <p:cNvPr id="66" name="流程圖: 接點 65"/>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pic>
        <p:nvPicPr>
          <p:cNvPr id="87" name="圖片 86"/>
          <p:cNvPicPr>
            <a:picLocks noChangeAspect="1"/>
          </p:cNvPicPr>
          <p:nvPr/>
        </p:nvPicPr>
        <p:blipFill rotWithShape="1">
          <a:blip r:embed="rId3">
            <a:extLst>
              <a:ext uri="{28A0092B-C50C-407E-A947-70E740481C1C}">
                <a14:useLocalDpi xmlns:a14="http://schemas.microsoft.com/office/drawing/2010/main" val="0"/>
              </a:ext>
            </a:extLst>
          </a:blip>
          <a:srcRect l="5238" r="70154" b="72050"/>
          <a:stretch/>
        </p:blipFill>
        <p:spPr>
          <a:xfrm>
            <a:off x="432596" y="4492374"/>
            <a:ext cx="1033993" cy="880842"/>
          </a:xfrm>
          <a:prstGeom prst="rect">
            <a:avLst/>
          </a:prstGeom>
          <a:effectLst>
            <a:outerShdw blurRad="50800" dist="38100" dir="5400000" algn="t" rotWithShape="0">
              <a:prstClr val="black">
                <a:alpha val="10000"/>
              </a:prstClr>
            </a:outerShdw>
          </a:effectLst>
        </p:spPr>
      </p:pic>
      <p:sp>
        <p:nvSpPr>
          <p:cNvPr id="54" name="文字方塊 53"/>
          <p:cNvSpPr txBox="1"/>
          <p:nvPr/>
        </p:nvSpPr>
        <p:spPr>
          <a:xfrm>
            <a:off x="1293955" y="4707133"/>
            <a:ext cx="466058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肆</a:t>
            </a:r>
            <a:r>
              <a:rPr lang="zh-TW" altLang="en-US" sz="2800" b="1" dirty="0" smtClean="0">
                <a:latin typeface="微軟正黑體" panose="020B0604030504040204" pitchFamily="34" charset="-120"/>
                <a:ea typeface="微軟正黑體" panose="020B0604030504040204" pitchFamily="34" charset="-120"/>
              </a:rPr>
              <a:t>、給家長的小</a:t>
            </a:r>
            <a:r>
              <a:rPr lang="zh-TW" altLang="en-US" sz="2800" b="1" dirty="0">
                <a:latin typeface="微軟正黑體" panose="020B0604030504040204" pitchFamily="34" charset="-120"/>
                <a:ea typeface="微軟正黑體" panose="020B0604030504040204" pitchFamily="34" charset="-120"/>
              </a:rPr>
              <a:t>叮嚀</a:t>
            </a:r>
          </a:p>
        </p:txBody>
      </p:sp>
    </p:spTree>
    <p:extLst>
      <p:ext uri="{BB962C8B-B14F-4D97-AF65-F5344CB8AC3E}">
        <p14:creationId xmlns:p14="http://schemas.microsoft.com/office/powerpoint/2010/main" val="317894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200"/>
                                        <p:tgtEl>
                                          <p:spTgt spid="87"/>
                                        </p:tgtEl>
                                      </p:cBhvr>
                                    </p:animEffect>
                                  </p:childTnLst>
                                </p:cTn>
                              </p:par>
                            </p:childTnLst>
                          </p:cTn>
                        </p:par>
                        <p:par>
                          <p:cTn id="11" fill="hold">
                            <p:stCondLst>
                              <p:cond delay="12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41</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肆</a:t>
            </a:r>
            <a:r>
              <a:rPr kumimoji="0" lang="zh-TW" altLang="en-US" sz="3600" b="1" dirty="0" smtClean="0">
                <a:solidFill>
                  <a:schemeClr val="bg1"/>
                </a:solidFill>
                <a:cs typeface="Times New Roman" pitchFamily="18" charset="0"/>
              </a:rPr>
              <a:t>、</a:t>
            </a:r>
            <a:r>
              <a:rPr lang="zh-TW" altLang="en-US" sz="3600" b="1" dirty="0">
                <a:solidFill>
                  <a:schemeClr val="bg1"/>
                </a:solidFill>
                <a:cs typeface="Times New Roman" pitchFamily="18" charset="0"/>
              </a:rPr>
              <a:t>給家長的小叮嚀</a:t>
            </a:r>
            <a:endParaRPr kumimoji="0" lang="zh-TW" altLang="en-US" sz="3600" b="1" dirty="0">
              <a:solidFill>
                <a:schemeClr val="bg1"/>
              </a:solidFill>
              <a:cs typeface="Times New Roman" pitchFamily="18" charset="0"/>
            </a:endParaRPr>
          </a:p>
        </p:txBody>
      </p:sp>
      <p:sp>
        <p:nvSpPr>
          <p:cNvPr id="7" name="矩形 6"/>
          <p:cNvSpPr/>
          <p:nvPr/>
        </p:nvSpPr>
        <p:spPr>
          <a:xfrm>
            <a:off x="1115615" y="1700808"/>
            <a:ext cx="7920881" cy="3970318"/>
          </a:xfrm>
          <a:prstGeom prst="rect">
            <a:avLst/>
          </a:prstGeom>
        </p:spPr>
        <p:txBody>
          <a:bodyPr wrap="square">
            <a:spAutoFit/>
          </a:bodyPr>
          <a:lstStyle/>
          <a:p>
            <a:pPr>
              <a:spcAft>
                <a:spcPts val="0"/>
              </a:spcAft>
            </a:pPr>
            <a:r>
              <a:rPr lang="zh-TW" altLang="zh-TW" sz="3600" b="1" dirty="0">
                <a:solidFill>
                  <a:schemeClr val="accent6">
                    <a:lumMod val="75000"/>
                  </a:schemeClr>
                </a:solidFill>
                <a:latin typeface="微軟正黑體" pitchFamily="34" charset="-120"/>
                <a:ea typeface="微軟正黑體" pitchFamily="34" charset="-120"/>
                <a:cs typeface="Times New Roman" pitchFamily="18" charset="0"/>
              </a:rPr>
              <a:t>學習是一輩子的事  </a:t>
            </a:r>
            <a:endParaRPr lang="en-US" altLang="zh-TW" sz="3600" b="1" dirty="0" smtClean="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en-US" sz="2400" b="1" dirty="0" smtClean="0">
                <a:latin typeface="微軟正黑體" pitchFamily="34" charset="-120"/>
                <a:ea typeface="微軟正黑體" pitchFamily="34" charset="-120"/>
                <a:cs typeface="Times New Roman" pitchFamily="18" charset="0"/>
              </a:rPr>
              <a:t>       生命</a:t>
            </a:r>
            <a:r>
              <a:rPr lang="zh-TW" altLang="en-US" sz="2400" b="1" dirty="0">
                <a:latin typeface="微軟正黑體" pitchFamily="34" charset="-120"/>
                <a:ea typeface="微軟正黑體" pitchFamily="34" charset="-120"/>
                <a:cs typeface="Times New Roman" pitchFamily="18" charset="0"/>
              </a:rPr>
              <a:t>是長期而持續的累積</a:t>
            </a:r>
            <a:endParaRPr lang="en-US" altLang="zh-TW" sz="2400" b="1" dirty="0">
              <a:latin typeface="微軟正黑體" pitchFamily="34" charset="-120"/>
              <a:ea typeface="微軟正黑體" pitchFamily="34" charset="-120"/>
              <a:cs typeface="Times New Roman" pitchFamily="18" charset="0"/>
            </a:endParaRPr>
          </a:p>
          <a:p>
            <a:pPr>
              <a:spcAft>
                <a:spcPts val="0"/>
              </a:spcAft>
            </a:pPr>
            <a:endParaRPr lang="zh-TW" altLang="zh-TW" sz="3600" b="1" dirty="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zh-TW" sz="3600" b="1" dirty="0" smtClean="0">
                <a:solidFill>
                  <a:schemeClr val="accent6">
                    <a:lumMod val="75000"/>
                  </a:schemeClr>
                </a:solidFill>
                <a:latin typeface="微軟正黑體" pitchFamily="34" charset="-120"/>
                <a:ea typeface="微軟正黑體" pitchFamily="34" charset="-120"/>
                <a:cs typeface="Times New Roman" pitchFamily="18" charset="0"/>
              </a:rPr>
              <a:t>學會比教完重要</a:t>
            </a:r>
            <a:endParaRPr lang="en-US" altLang="zh-TW" sz="3600" b="1" dirty="0" smtClean="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en-US" sz="2400" b="1" dirty="0" smtClean="0">
                <a:latin typeface="微軟正黑體" pitchFamily="34" charset="-120"/>
                <a:ea typeface="微軟正黑體" pitchFamily="34" charset="-120"/>
                <a:cs typeface="Times New Roman" pitchFamily="18" charset="0"/>
              </a:rPr>
              <a:t>      豐富</a:t>
            </a:r>
            <a:r>
              <a:rPr lang="zh-TW" altLang="en-US" sz="2400" b="1" dirty="0">
                <a:latin typeface="微軟正黑體" pitchFamily="34" charset="-120"/>
                <a:ea typeface="微軟正黑體" pitchFamily="34" charset="-120"/>
                <a:cs typeface="Times New Roman" pitchFamily="18" charset="0"/>
              </a:rPr>
              <a:t>孩子的學習經驗   讓孩子自己建構理解</a:t>
            </a:r>
            <a:r>
              <a:rPr lang="zh-TW" altLang="en-US" sz="2400" b="1">
                <a:latin typeface="微軟正黑體" pitchFamily="34" charset="-120"/>
                <a:ea typeface="微軟正黑體" pitchFamily="34" charset="-120"/>
                <a:cs typeface="Times New Roman" pitchFamily="18" charset="0"/>
              </a:rPr>
              <a:t>世界</a:t>
            </a:r>
            <a:r>
              <a:rPr lang="zh-TW" altLang="en-US" sz="2400" b="1" smtClean="0">
                <a:latin typeface="微軟正黑體" pitchFamily="34" charset="-120"/>
                <a:ea typeface="微軟正黑體" pitchFamily="34" charset="-120"/>
                <a:cs typeface="Times New Roman" pitchFamily="18" charset="0"/>
              </a:rPr>
              <a:t>的方式</a:t>
            </a:r>
            <a:endParaRPr lang="zh-TW" altLang="zh-TW" sz="2400" b="1" dirty="0" smtClean="0">
              <a:latin typeface="微軟正黑體" pitchFamily="34" charset="-120"/>
              <a:ea typeface="微軟正黑體" pitchFamily="34" charset="-120"/>
              <a:cs typeface="Times New Roman" pitchFamily="18" charset="0"/>
            </a:endParaRPr>
          </a:p>
          <a:p>
            <a:pPr>
              <a:spcAft>
                <a:spcPts val="0"/>
              </a:spcAft>
            </a:pPr>
            <a:endParaRPr lang="en-US" altLang="zh-TW" sz="3600" b="1" dirty="0" smtClean="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zh-TW" sz="3600" b="1" dirty="0" smtClean="0">
                <a:solidFill>
                  <a:schemeClr val="accent6">
                    <a:lumMod val="75000"/>
                  </a:schemeClr>
                </a:solidFill>
                <a:latin typeface="微軟正黑體" pitchFamily="34" charset="-120"/>
                <a:ea typeface="微軟正黑體" pitchFamily="34" charset="-120"/>
                <a:cs typeface="Times New Roman" pitchFamily="18" charset="0"/>
              </a:rPr>
              <a:t>給</a:t>
            </a:r>
            <a:r>
              <a:rPr lang="zh-TW" altLang="zh-TW" sz="3600" b="1" dirty="0">
                <a:solidFill>
                  <a:schemeClr val="accent6">
                    <a:lumMod val="75000"/>
                  </a:schemeClr>
                </a:solidFill>
                <a:latin typeface="微軟正黑體" pitchFamily="34" charset="-120"/>
                <a:ea typeface="微軟正黑體" pitchFamily="34" charset="-120"/>
                <a:cs typeface="Times New Roman" pitchFamily="18" charset="0"/>
              </a:rPr>
              <a:t>孩子有溫度的</a:t>
            </a:r>
            <a:r>
              <a:rPr lang="zh-TW" altLang="zh-TW" sz="3600" b="1" dirty="0" smtClean="0">
                <a:solidFill>
                  <a:schemeClr val="accent6">
                    <a:lumMod val="75000"/>
                  </a:schemeClr>
                </a:solidFill>
                <a:latin typeface="微軟正黑體" pitchFamily="34" charset="-120"/>
                <a:ea typeface="微軟正黑體" pitchFamily="34" charset="-120"/>
                <a:cs typeface="Times New Roman" pitchFamily="18" charset="0"/>
              </a:rPr>
              <a:t>學習</a:t>
            </a:r>
            <a:endParaRPr lang="en-US" altLang="zh-TW" sz="3600" b="1" dirty="0" smtClean="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en-US" sz="2400" b="1" dirty="0" smtClean="0">
                <a:latin typeface="微軟正黑體" pitchFamily="34" charset="-120"/>
                <a:ea typeface="微軟正黑體" pitchFamily="34" charset="-120"/>
                <a:cs typeface="Times New Roman" pitchFamily="18" charset="0"/>
              </a:rPr>
              <a:t>      溫柔</a:t>
            </a:r>
            <a:r>
              <a:rPr lang="zh-TW" altLang="en-US" sz="2400" b="1" dirty="0">
                <a:latin typeface="微軟正黑體" pitchFamily="34" charset="-120"/>
                <a:ea typeface="微軟正黑體" pitchFamily="34" charset="-120"/>
                <a:cs typeface="Times New Roman" pitchFamily="18" charset="0"/>
              </a:rPr>
              <a:t>而堅定 的陪伴孩子學習 </a:t>
            </a:r>
            <a:endParaRPr lang="zh-TW" altLang="zh-TW" sz="2400" b="1" dirty="0">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38229684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42</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一</a:t>
            </a:r>
            <a:r>
              <a:rPr kumimoji="0" lang="zh-TW" altLang="en-US" sz="3600" b="1" dirty="0" smtClean="0">
                <a:solidFill>
                  <a:schemeClr val="bg1"/>
                </a:solidFill>
                <a:cs typeface="Times New Roman" pitchFamily="18" charset="0"/>
              </a:rPr>
              <a:t>、</a:t>
            </a:r>
            <a:r>
              <a:rPr kumimoji="0" lang="zh-TW" altLang="zh-TW" sz="3600" b="1" dirty="0">
                <a:solidFill>
                  <a:schemeClr val="bg1"/>
                </a:solidFill>
                <a:cs typeface="Times New Roman" pitchFamily="18" charset="0"/>
              </a:rPr>
              <a:t>陪伴孩子，共讀文本</a:t>
            </a:r>
            <a:endParaRPr kumimoji="0" lang="zh-TW" altLang="en-US" sz="3600" b="1" dirty="0">
              <a:solidFill>
                <a:schemeClr val="bg1"/>
              </a:solidFill>
              <a:cs typeface="Times New Roman" pitchFamily="18" charset="0"/>
            </a:endParaRPr>
          </a:p>
        </p:txBody>
      </p:sp>
      <p:sp>
        <p:nvSpPr>
          <p:cNvPr id="7" name="矩形 6"/>
          <p:cNvSpPr/>
          <p:nvPr/>
        </p:nvSpPr>
        <p:spPr>
          <a:xfrm>
            <a:off x="261392" y="1772816"/>
            <a:ext cx="8820472" cy="3600986"/>
          </a:xfrm>
          <a:prstGeom prst="rect">
            <a:avLst/>
          </a:prstGeom>
        </p:spPr>
        <p:txBody>
          <a:bodyPr wrap="square">
            <a:spAutoFit/>
          </a:bodyPr>
          <a:lstStyle/>
          <a:p>
            <a:r>
              <a:rPr kumimoji="0" lang="en-US" altLang="zh-TW" sz="3600" b="1" dirty="0">
                <a:solidFill>
                  <a:srgbClr val="002060"/>
                </a:solidFill>
                <a:latin typeface="微軟正黑體" pitchFamily="34" charset="-120"/>
                <a:ea typeface="微軟正黑體" pitchFamily="34" charset="-120"/>
                <a:cs typeface="Times New Roman" pitchFamily="18" charset="0"/>
              </a:rPr>
              <a:t>1.</a:t>
            </a:r>
            <a:r>
              <a:rPr kumimoji="0" lang="zh-TW" altLang="en-US" sz="3600" b="1" dirty="0">
                <a:solidFill>
                  <a:srgbClr val="002060"/>
                </a:solidFill>
                <a:latin typeface="微軟正黑體" pitchFamily="34" charset="-120"/>
                <a:ea typeface="微軟正黑體" pitchFamily="34" charset="-120"/>
                <a:cs typeface="Times New Roman" pitchFamily="18" charset="0"/>
              </a:rPr>
              <a:t>長文本</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：會考國文題本</a:t>
            </a:r>
            <a:r>
              <a:rPr kumimoji="0" lang="en-US" altLang="zh-TW" sz="3600" b="1" dirty="0" smtClean="0">
                <a:solidFill>
                  <a:srgbClr val="002060"/>
                </a:solidFill>
                <a:latin typeface="微軟正黑體" pitchFamily="34" charset="-120"/>
                <a:ea typeface="微軟正黑體" pitchFamily="34" charset="-120"/>
                <a:cs typeface="Times New Roman" pitchFamily="18" charset="0"/>
              </a:rPr>
              <a:t>13</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頁，</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命題趨勢</a:t>
            </a:r>
            <a:endParaRPr kumimoji="0" lang="en-US" altLang="zh-TW" sz="3600" b="1" dirty="0"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en-US" altLang="zh-TW" sz="3600" b="1" dirty="0">
                <a:solidFill>
                  <a:srgbClr val="002060"/>
                </a:solidFill>
                <a:latin typeface="微軟正黑體" pitchFamily="34" charset="-120"/>
                <a:ea typeface="微軟正黑體" pitchFamily="34" charset="-120"/>
                <a:cs typeface="Times New Roman" pitchFamily="18" charset="0"/>
              </a:rPr>
              <a:t>2.</a:t>
            </a:r>
            <a:r>
              <a:rPr kumimoji="0" lang="zh-TW" altLang="zh-TW" sz="3600" b="1" dirty="0">
                <a:solidFill>
                  <a:srgbClr val="002060"/>
                </a:solidFill>
                <a:latin typeface="微軟正黑體" pitchFamily="34" charset="-120"/>
                <a:ea typeface="微軟正黑體" pitchFamily="34" charset="-120"/>
                <a:cs typeface="Times New Roman" pitchFamily="18" charset="0"/>
              </a:rPr>
              <a:t>讀閒書</a:t>
            </a:r>
            <a:r>
              <a:rPr kumimoji="0" lang="zh-TW" altLang="en-US" sz="3600" b="1" dirty="0">
                <a:solidFill>
                  <a:srgbClr val="002060"/>
                </a:solidFill>
                <a:latin typeface="微軟正黑體" pitchFamily="34" charset="-120"/>
                <a:ea typeface="微軟正黑體" pitchFamily="34" charset="-120"/>
                <a:cs typeface="Times New Roman" pitchFamily="18" charset="0"/>
              </a:rPr>
              <a:t>：</a:t>
            </a:r>
            <a:r>
              <a:rPr kumimoji="0" lang="zh-TW" altLang="zh-TW" sz="3600" b="1" dirty="0">
                <a:solidFill>
                  <a:srgbClr val="002060"/>
                </a:solidFill>
                <a:latin typeface="微軟正黑體" pitchFamily="34" charset="-120"/>
                <a:ea typeface="微軟正黑體" pitchFamily="34" charset="-120"/>
                <a:cs typeface="Times New Roman" pitchFamily="18" charset="0"/>
              </a:rPr>
              <a:t>從小</a:t>
            </a:r>
            <a:r>
              <a:rPr kumimoji="0" lang="zh-TW" altLang="en-US" sz="3600" b="1" dirty="0">
                <a:solidFill>
                  <a:srgbClr val="002060"/>
                </a:solidFill>
                <a:latin typeface="微軟正黑體" pitchFamily="34" charset="-120"/>
                <a:ea typeface="微軟正黑體" pitchFamily="34" charset="-120"/>
                <a:cs typeface="Times New Roman" pitchFamily="18" charset="0"/>
              </a:rPr>
              <a:t>就</a:t>
            </a:r>
            <a:r>
              <a:rPr kumimoji="0" lang="zh-TW" altLang="zh-TW" sz="3600" b="1" dirty="0">
                <a:solidFill>
                  <a:srgbClr val="002060"/>
                </a:solidFill>
                <a:latin typeface="微軟正黑體" pitchFamily="34" charset="-120"/>
                <a:ea typeface="微軟正黑體" pitchFamily="34" charset="-120"/>
                <a:cs typeface="Times New Roman" pitchFamily="18" charset="0"/>
              </a:rPr>
              <a:t>廣泛</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閱讀來培養</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閱讀</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興趣</a:t>
            </a:r>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zh-TW" altLang="en-US" sz="2400" b="1" dirty="0" smtClean="0">
                <a:solidFill>
                  <a:srgbClr val="002060"/>
                </a:solidFill>
                <a:latin typeface="微軟正黑體" pitchFamily="34" charset="-120"/>
                <a:ea typeface="微軟正黑體" pitchFamily="34" charset="-120"/>
                <a:cs typeface="Times New Roman" pitchFamily="18" charset="0"/>
              </a:rPr>
              <a:t>       </a:t>
            </a:r>
            <a:r>
              <a:rPr kumimoji="0" lang="zh-TW" altLang="zh-TW" sz="2400" b="1" dirty="0" smtClean="0">
                <a:solidFill>
                  <a:srgbClr val="002060"/>
                </a:solidFill>
                <a:latin typeface="微軟正黑體" pitchFamily="34" charset="-120"/>
                <a:ea typeface="微軟正黑體" pitchFamily="34" charset="-120"/>
                <a:cs typeface="Times New Roman" pitchFamily="18" charset="0"/>
              </a:rPr>
              <a:t>教育局</a:t>
            </a:r>
            <a:r>
              <a:rPr kumimoji="0" lang="zh-TW" altLang="en-US" sz="2400" b="1" dirty="0">
                <a:solidFill>
                  <a:srgbClr val="002060"/>
                </a:solidFill>
                <a:latin typeface="微軟正黑體" pitchFamily="34" charset="-120"/>
                <a:ea typeface="微軟正黑體" pitchFamily="34" charset="-120"/>
                <a:cs typeface="Times New Roman" pitchFamily="18" charset="0"/>
              </a:rPr>
              <a:t>已規劃</a:t>
            </a:r>
            <a:r>
              <a:rPr kumimoji="0" lang="zh-TW" altLang="zh-TW" sz="2400" b="1" dirty="0">
                <a:solidFill>
                  <a:srgbClr val="002060"/>
                </a:solidFill>
                <a:latin typeface="微軟正黑體" pitchFamily="34" charset="-120"/>
                <a:ea typeface="微軟正黑體" pitchFamily="34" charset="-120"/>
                <a:cs typeface="Times New Roman" pitchFamily="18" charset="0"/>
              </a:rPr>
              <a:t>建置K-12閱讀平台來幫助</a:t>
            </a:r>
            <a:r>
              <a:rPr kumimoji="0" lang="zh-TW" altLang="zh-TW" sz="2400" b="1" dirty="0" smtClean="0">
                <a:solidFill>
                  <a:srgbClr val="002060"/>
                </a:solidFill>
                <a:latin typeface="微軟正黑體" pitchFamily="34" charset="-120"/>
                <a:ea typeface="微軟正黑體" pitchFamily="34" charset="-120"/>
                <a:cs typeface="Times New Roman" pitchFamily="18" charset="0"/>
              </a:rPr>
              <a:t>您</a:t>
            </a:r>
            <a:endParaRPr kumimoji="0" lang="en-US" altLang="zh-TW" sz="2400" b="1" dirty="0" smtClean="0">
              <a:solidFill>
                <a:srgbClr val="002060"/>
              </a:solidFill>
              <a:latin typeface="微軟正黑體" pitchFamily="34" charset="-120"/>
              <a:ea typeface="微軟正黑體" pitchFamily="34" charset="-120"/>
              <a:cs typeface="Times New Roman" pitchFamily="18" charset="0"/>
            </a:endParaRPr>
          </a:p>
          <a:p>
            <a:endParaRPr kumimoji="0" lang="en-US" altLang="zh-TW" sz="2400" b="1" dirty="0">
              <a:solidFill>
                <a:srgbClr val="002060"/>
              </a:solidFill>
              <a:latin typeface="微軟正黑體" pitchFamily="34" charset="-120"/>
              <a:ea typeface="微軟正黑體" pitchFamily="34" charset="-120"/>
              <a:cs typeface="Times New Roman" pitchFamily="18" charset="0"/>
            </a:endParaRPr>
          </a:p>
          <a:p>
            <a:pPr marL="444500" indent="-444500"/>
            <a:r>
              <a:rPr kumimoji="0" lang="en-US" altLang="zh-TW" sz="3600" b="1" dirty="0">
                <a:solidFill>
                  <a:srgbClr val="002060"/>
                </a:solidFill>
                <a:latin typeface="微軟正黑體" pitchFamily="34" charset="-120"/>
                <a:ea typeface="微軟正黑體" pitchFamily="34" charset="-120"/>
                <a:cs typeface="Times New Roman" pitchFamily="18" charset="0"/>
              </a:rPr>
              <a:t>3</a:t>
            </a:r>
            <a:r>
              <a:rPr kumimoji="0" lang="en-US" altLang="zh-TW" sz="3600" b="1" dirty="0" smtClean="0">
                <a:solidFill>
                  <a:srgbClr val="002060"/>
                </a:solidFill>
                <a:latin typeface="微軟正黑體" pitchFamily="34" charset="-120"/>
                <a:ea typeface="微軟正黑體" pitchFamily="34" charset="-120"/>
                <a:cs typeface="Times New Roman" pitchFamily="18" charset="0"/>
              </a:rPr>
              <a:t>.</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享受閱讀：跟</a:t>
            </a:r>
            <a:r>
              <a:rPr kumimoji="0" lang="zh-TW" altLang="zh-TW" sz="3600" b="1" dirty="0">
                <a:solidFill>
                  <a:srgbClr val="002060"/>
                </a:solidFill>
                <a:latin typeface="微軟正黑體" pitchFamily="34" charset="-120"/>
                <a:ea typeface="微軟正黑體" pitchFamily="34" charset="-120"/>
                <a:cs typeface="Times New Roman" pitchFamily="18" charset="0"/>
              </a:rPr>
              <a:t>孩子有共同的故事、共同的語彙，享受優質的親子時光</a:t>
            </a:r>
          </a:p>
        </p:txBody>
      </p:sp>
    </p:spTree>
    <p:extLst>
      <p:ext uri="{BB962C8B-B14F-4D97-AF65-F5344CB8AC3E}">
        <p14:creationId xmlns:p14="http://schemas.microsoft.com/office/powerpoint/2010/main" val="38440423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43</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smtClean="0">
                <a:solidFill>
                  <a:schemeClr val="bg1"/>
                </a:solidFill>
                <a:cs typeface="Times New Roman" pitchFamily="18" charset="0"/>
              </a:rPr>
              <a:t>二、</a:t>
            </a:r>
            <a:r>
              <a:rPr kumimoji="0" lang="zh-TW" altLang="zh-TW" sz="3600" b="1" dirty="0">
                <a:solidFill>
                  <a:schemeClr val="bg1"/>
                </a:solidFill>
                <a:cs typeface="Times New Roman" pitchFamily="18" charset="0"/>
              </a:rPr>
              <a:t>接近自然，關心環境</a:t>
            </a:r>
            <a:endParaRPr kumimoji="0" lang="zh-TW" altLang="en-US" sz="3600" b="1" dirty="0">
              <a:solidFill>
                <a:schemeClr val="bg1"/>
              </a:solidFill>
              <a:cs typeface="Times New Roman" pitchFamily="18" charset="0"/>
            </a:endParaRPr>
          </a:p>
        </p:txBody>
      </p:sp>
      <p:sp>
        <p:nvSpPr>
          <p:cNvPr id="7" name="矩形 6"/>
          <p:cNvSpPr/>
          <p:nvPr/>
        </p:nvSpPr>
        <p:spPr>
          <a:xfrm>
            <a:off x="395536" y="2060848"/>
            <a:ext cx="8820472" cy="3231654"/>
          </a:xfrm>
          <a:prstGeom prst="rect">
            <a:avLst/>
          </a:prstGeom>
        </p:spPr>
        <p:txBody>
          <a:bodyPr wrap="square">
            <a:spAutoFit/>
          </a:bodyPr>
          <a:lstStyle/>
          <a:p>
            <a:r>
              <a:rPr kumimoji="0" lang="en-US" altLang="zh-TW" sz="3600" b="1" dirty="0" smtClean="0">
                <a:solidFill>
                  <a:srgbClr val="002060"/>
                </a:solidFill>
                <a:latin typeface="微軟正黑體" pitchFamily="34" charset="-120"/>
                <a:ea typeface="微軟正黑體" pitchFamily="34" charset="-120"/>
                <a:cs typeface="Times New Roman" pitchFamily="18" charset="0"/>
              </a:rPr>
              <a:t>1.</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降低</a:t>
            </a:r>
            <a:r>
              <a:rPr kumimoji="0" lang="en-US" altLang="zh-TW" sz="3600" b="1" dirty="0" smtClean="0">
                <a:solidFill>
                  <a:srgbClr val="002060"/>
                </a:solidFill>
                <a:latin typeface="微軟正黑體" pitchFamily="34" charset="-120"/>
                <a:ea typeface="微軟正黑體" pitchFamily="34" charset="-120"/>
                <a:cs typeface="Times New Roman" pitchFamily="18" charset="0"/>
              </a:rPr>
              <a:t>3C</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使用頻率</a:t>
            </a:r>
            <a:endParaRPr kumimoji="0" lang="en-US" altLang="zh-TW" sz="3600" b="1" dirty="0"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en-US" altLang="zh-TW" sz="3600" b="1" dirty="0" smtClean="0">
                <a:solidFill>
                  <a:srgbClr val="002060"/>
                </a:solidFill>
                <a:latin typeface="微軟正黑體" pitchFamily="34" charset="-120"/>
                <a:ea typeface="微軟正黑體" pitchFamily="34" charset="-120"/>
                <a:cs typeface="Times New Roman" pitchFamily="18" charset="0"/>
              </a:rPr>
              <a:t>2.</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享受</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自然</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體驗</a:t>
            </a:r>
            <a:r>
              <a:rPr kumimoji="0" lang="zh-TW" altLang="zh-TW" sz="3600" b="1" dirty="0">
                <a:solidFill>
                  <a:srgbClr val="002060"/>
                </a:solidFill>
                <a:latin typeface="微軟正黑體" pitchFamily="34" charset="-120"/>
                <a:ea typeface="微軟正黑體" pitchFamily="34" charset="-120"/>
                <a:cs typeface="Times New Roman" pitchFamily="18" charset="0"/>
              </a:rPr>
              <a:t>生活</a:t>
            </a:r>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en-US" altLang="zh-TW" sz="3600" b="1" dirty="0" smtClean="0">
                <a:solidFill>
                  <a:srgbClr val="002060"/>
                </a:solidFill>
                <a:latin typeface="微軟正黑體" pitchFamily="34" charset="-120"/>
                <a:ea typeface="微軟正黑體" pitchFamily="34" charset="-120"/>
                <a:cs typeface="Times New Roman" pitchFamily="18" charset="0"/>
              </a:rPr>
              <a:t>3.</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關心環境變遷議題，培養世界公民</a:t>
            </a:r>
            <a:endParaRPr kumimoji="0" lang="en-US" altLang="zh-TW" sz="3600" b="1" dirty="0" smtClean="0">
              <a:solidFill>
                <a:srgbClr val="002060"/>
              </a:solidFill>
              <a:latin typeface="微軟正黑體" pitchFamily="34" charset="-120"/>
              <a:ea typeface="微軟正黑體" pitchFamily="34" charset="-120"/>
              <a:cs typeface="Times New Roman" pitchFamily="18" charset="0"/>
            </a:endParaRPr>
          </a:p>
          <a:p>
            <a:r>
              <a:rPr kumimoji="0" lang="zh-TW" altLang="en-US" sz="2400" b="1" dirty="0" smtClean="0">
                <a:solidFill>
                  <a:srgbClr val="002060"/>
                </a:solidFill>
                <a:latin typeface="微軟正黑體" pitchFamily="34" charset="-120"/>
                <a:ea typeface="微軟正黑體" pitchFamily="34" charset="-120"/>
                <a:cs typeface="Times New Roman" pitchFamily="18" charset="0"/>
              </a:rPr>
              <a:t>       </a:t>
            </a:r>
            <a:endParaRPr kumimoji="0" lang="en-US" altLang="zh-TW" sz="2400" b="1" dirty="0" smtClean="0">
              <a:solidFill>
                <a:srgbClr val="002060"/>
              </a:soli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2991587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44</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smtClean="0">
                <a:solidFill>
                  <a:schemeClr val="bg1"/>
                </a:solidFill>
                <a:cs typeface="Times New Roman" pitchFamily="18" charset="0"/>
              </a:rPr>
              <a:t>三、</a:t>
            </a:r>
            <a:r>
              <a:rPr kumimoji="0" lang="zh-TW" altLang="zh-TW" sz="3600" b="1" dirty="0">
                <a:solidFill>
                  <a:schemeClr val="bg1"/>
                </a:solidFill>
                <a:cs typeface="Times New Roman" pitchFamily="18" charset="0"/>
              </a:rPr>
              <a:t>發現強項，學習選擇</a:t>
            </a:r>
            <a:endParaRPr kumimoji="0" lang="zh-TW" altLang="en-US" sz="3600" b="1" dirty="0">
              <a:solidFill>
                <a:schemeClr val="bg1"/>
              </a:solidFill>
              <a:cs typeface="Times New Roman" pitchFamily="18" charset="0"/>
            </a:endParaRPr>
          </a:p>
        </p:txBody>
      </p:sp>
      <p:sp>
        <p:nvSpPr>
          <p:cNvPr id="7" name="矩形 6"/>
          <p:cNvSpPr/>
          <p:nvPr/>
        </p:nvSpPr>
        <p:spPr>
          <a:xfrm>
            <a:off x="395536" y="2060848"/>
            <a:ext cx="8568952" cy="3785652"/>
          </a:xfrm>
          <a:prstGeom prst="rect">
            <a:avLst/>
          </a:prstGeom>
        </p:spPr>
        <p:txBody>
          <a:bodyPr wrap="square">
            <a:spAutoFit/>
          </a:bodyPr>
          <a:lstStyle/>
          <a:p>
            <a:r>
              <a:rPr kumimoji="0" lang="en-US" altLang="zh-TW" sz="3600" b="1" smtClean="0">
                <a:solidFill>
                  <a:srgbClr val="002060"/>
                </a:solidFill>
                <a:latin typeface="微軟正黑體" pitchFamily="34" charset="-120"/>
                <a:ea typeface="微軟正黑體" pitchFamily="34" charset="-120"/>
                <a:cs typeface="Times New Roman" pitchFamily="18" charset="0"/>
              </a:rPr>
              <a:t>1.</a:t>
            </a:r>
            <a:r>
              <a:rPr kumimoji="0" lang="zh-TW" altLang="en-US" sz="3600" b="1" smtClean="0">
                <a:solidFill>
                  <a:srgbClr val="002060"/>
                </a:solidFill>
                <a:latin typeface="微軟正黑體" pitchFamily="34" charset="-120"/>
                <a:ea typeface="微軟正黑體" pitchFamily="34" charset="-120"/>
                <a:cs typeface="Times New Roman" pitchFamily="18" charset="0"/>
              </a:rPr>
              <a:t>每個孩子都不一樣</a:t>
            </a:r>
            <a:endParaRPr kumimoji="0" lang="en-US" altLang="zh-TW" sz="3600" b="1"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en-US" altLang="zh-TW" sz="3600" b="1" dirty="0">
                <a:solidFill>
                  <a:srgbClr val="002060"/>
                </a:solidFill>
                <a:latin typeface="微軟正黑體" pitchFamily="34" charset="-120"/>
                <a:ea typeface="微軟正黑體" pitchFamily="34" charset="-120"/>
                <a:cs typeface="Times New Roman" pitchFamily="18" charset="0"/>
              </a:rPr>
              <a:t>2.</a:t>
            </a:r>
            <a:r>
              <a:rPr kumimoji="0" lang="zh-TW" altLang="zh-TW" sz="3600" b="1" dirty="0">
                <a:solidFill>
                  <a:srgbClr val="002060"/>
                </a:solidFill>
                <a:latin typeface="微軟正黑體" pitchFamily="34" charset="-120"/>
                <a:ea typeface="微軟正黑體" pitchFamily="34" charset="-120"/>
                <a:cs typeface="Times New Roman" pitchFamily="18" charset="0"/>
              </a:rPr>
              <a:t>協助孩子</a:t>
            </a:r>
            <a:r>
              <a:rPr kumimoji="0" lang="zh-TW" altLang="en-US" sz="3600" b="1" dirty="0">
                <a:solidFill>
                  <a:srgbClr val="002060"/>
                </a:solidFill>
                <a:latin typeface="微軟正黑體" pitchFamily="34" charset="-120"/>
                <a:ea typeface="微軟正黑體" pitchFamily="34" charset="-120"/>
                <a:cs typeface="Times New Roman" pitchFamily="18" charset="0"/>
              </a:rPr>
              <a:t>多元探索</a:t>
            </a:r>
            <a:r>
              <a:rPr kumimoji="0" lang="zh-TW" altLang="zh-TW" sz="3600" b="1" dirty="0">
                <a:solidFill>
                  <a:srgbClr val="002060"/>
                </a:solidFill>
                <a:latin typeface="微軟正黑體" pitchFamily="34" charset="-120"/>
                <a:ea typeface="微軟正黑體" pitchFamily="34" charset="-120"/>
                <a:cs typeface="Times New Roman" pitchFamily="18" charset="0"/>
              </a:rPr>
              <a:t>發現自己</a:t>
            </a:r>
            <a:r>
              <a:rPr kumimoji="0" lang="zh-TW" altLang="zh-TW" sz="3600" b="1">
                <a:solidFill>
                  <a:srgbClr val="002060"/>
                </a:solidFill>
                <a:latin typeface="微軟正黑體" pitchFamily="34" charset="-120"/>
                <a:ea typeface="微軟正黑體" pitchFamily="34" charset="-120"/>
                <a:cs typeface="Times New Roman" pitchFamily="18" charset="0"/>
              </a:rPr>
              <a:t>的</a:t>
            </a:r>
            <a:r>
              <a:rPr kumimoji="0" lang="zh-TW" altLang="zh-TW" sz="3600" b="1" smtClean="0">
                <a:solidFill>
                  <a:srgbClr val="002060"/>
                </a:solidFill>
                <a:latin typeface="微軟正黑體" pitchFamily="34" charset="-120"/>
                <a:ea typeface="微軟正黑體" pitchFamily="34" charset="-120"/>
                <a:cs typeface="Times New Roman" pitchFamily="18" charset="0"/>
              </a:rPr>
              <a:t>優點</a:t>
            </a:r>
            <a:endParaRPr kumimoji="0" lang="en-US" altLang="zh-TW" sz="3600" b="1"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a:solidFill>
                <a:srgbClr val="002060"/>
              </a:solidFill>
              <a:latin typeface="微軟正黑體" pitchFamily="34" charset="-120"/>
              <a:ea typeface="微軟正黑體" pitchFamily="34" charset="-120"/>
              <a:cs typeface="Times New Roman" pitchFamily="18" charset="0"/>
            </a:endParaRPr>
          </a:p>
          <a:p>
            <a:pPr marL="442913" indent="-442913"/>
            <a:r>
              <a:rPr kumimoji="0" lang="en-US" altLang="zh-TW" sz="3600" b="1" smtClean="0">
                <a:solidFill>
                  <a:srgbClr val="002060"/>
                </a:solidFill>
                <a:latin typeface="微軟正黑體" pitchFamily="34" charset="-120"/>
                <a:ea typeface="微軟正黑體" pitchFamily="34" charset="-120"/>
                <a:cs typeface="Times New Roman" pitchFamily="18" charset="0"/>
              </a:rPr>
              <a:t>3.</a:t>
            </a:r>
            <a:r>
              <a:rPr kumimoji="0" lang="zh-TW" altLang="zh-TW" sz="3600" b="1">
                <a:solidFill>
                  <a:srgbClr val="002060"/>
                </a:solidFill>
                <a:latin typeface="微軟正黑體" pitchFamily="34" charset="-120"/>
                <a:ea typeface="微軟正黑體" pitchFamily="34" charset="-120"/>
                <a:cs typeface="Times New Roman" pitchFamily="18" charset="0"/>
              </a:rPr>
              <a:t>思考自己的興趣，喜歡學習什麼?為什麼喜歡?</a:t>
            </a:r>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endParaRPr kumimoji="0" lang="en-US" altLang="zh-TW" sz="2400" b="1" dirty="0" smtClean="0">
              <a:solidFill>
                <a:srgbClr val="002060"/>
              </a:soli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31355877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45</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四</a:t>
            </a:r>
            <a:r>
              <a:rPr kumimoji="0" lang="zh-TW" altLang="en-US" sz="3600" b="1" dirty="0" smtClean="0">
                <a:solidFill>
                  <a:schemeClr val="bg1"/>
                </a:solidFill>
                <a:cs typeface="Times New Roman" pitchFamily="18" charset="0"/>
              </a:rPr>
              <a:t>、</a:t>
            </a:r>
            <a:r>
              <a:rPr kumimoji="0" lang="zh-TW" altLang="zh-TW" sz="3600" b="1" dirty="0">
                <a:solidFill>
                  <a:schemeClr val="bg1"/>
                </a:solidFill>
                <a:cs typeface="Times New Roman" pitchFamily="18" charset="0"/>
              </a:rPr>
              <a:t>信任教師，互動共好</a:t>
            </a:r>
            <a:endParaRPr kumimoji="0" lang="zh-TW" altLang="en-US" sz="3600" b="1" dirty="0">
              <a:solidFill>
                <a:schemeClr val="bg1"/>
              </a:solidFill>
              <a:cs typeface="Times New Roman" pitchFamily="18" charset="0"/>
            </a:endParaRPr>
          </a:p>
        </p:txBody>
      </p:sp>
      <p:sp>
        <p:nvSpPr>
          <p:cNvPr id="7" name="矩形 6"/>
          <p:cNvSpPr/>
          <p:nvPr/>
        </p:nvSpPr>
        <p:spPr>
          <a:xfrm>
            <a:off x="395536" y="1844824"/>
            <a:ext cx="8352928" cy="3416320"/>
          </a:xfrm>
          <a:prstGeom prst="rect">
            <a:avLst/>
          </a:prstGeom>
        </p:spPr>
        <p:txBody>
          <a:bodyPr wrap="square">
            <a:spAutoFit/>
          </a:bodyPr>
          <a:lstStyle/>
          <a:p>
            <a:pPr marL="357188" indent="-357188"/>
            <a:r>
              <a:rPr kumimoji="0" lang="en-US" altLang="zh-TW" sz="3600" b="1" dirty="0" smtClean="0">
                <a:solidFill>
                  <a:srgbClr val="002060"/>
                </a:solidFill>
                <a:latin typeface="微軟正黑體" pitchFamily="34" charset="-120"/>
                <a:ea typeface="微軟正黑體" pitchFamily="34" charset="-120"/>
                <a:cs typeface="Times New Roman" pitchFamily="18" charset="0"/>
              </a:rPr>
              <a:t>1</a:t>
            </a:r>
            <a:r>
              <a:rPr kumimoji="0" lang="en-US" altLang="zh-TW" sz="3600" b="1" dirty="0">
                <a:solidFill>
                  <a:srgbClr val="002060"/>
                </a:solidFill>
                <a:latin typeface="微軟正黑體" pitchFamily="34" charset="-120"/>
                <a:ea typeface="微軟正黑體" pitchFamily="34" charset="-120"/>
                <a:cs typeface="Times New Roman" pitchFamily="18" charset="0"/>
              </a:rPr>
              <a:t>.</a:t>
            </a:r>
            <a:r>
              <a:rPr kumimoji="0" lang="zh-TW" altLang="zh-TW" sz="3600" b="1" dirty="0">
                <a:solidFill>
                  <a:srgbClr val="002060"/>
                </a:solidFill>
                <a:latin typeface="微軟正黑體" pitchFamily="34" charset="-120"/>
                <a:ea typeface="微軟正黑體" pitchFamily="34" charset="-120"/>
                <a:cs typeface="Times New Roman" pitchFamily="18" charset="0"/>
              </a:rPr>
              <a:t>以學生學習為主體的</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教學</a:t>
            </a:r>
            <a:endParaRPr kumimoji="0" lang="en-US" altLang="zh-TW" sz="3600" b="1" dirty="0"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en-US" altLang="zh-TW" sz="3600" b="1" dirty="0">
                <a:solidFill>
                  <a:srgbClr val="002060"/>
                </a:solidFill>
                <a:latin typeface="微軟正黑體" pitchFamily="34" charset="-120"/>
                <a:ea typeface="微軟正黑體" pitchFamily="34" charset="-120"/>
                <a:cs typeface="Times New Roman" pitchFamily="18" charset="0"/>
              </a:rPr>
              <a:t>2.</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重</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視學習過程與</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方法</a:t>
            </a:r>
            <a:endParaRPr kumimoji="0" lang="en-US" altLang="zh-TW" sz="3600" b="1" dirty="0"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pPr marL="444500" indent="-444500"/>
            <a:r>
              <a:rPr kumimoji="0" lang="en-US" altLang="zh-TW" sz="3600" b="1" dirty="0">
                <a:solidFill>
                  <a:srgbClr val="002060"/>
                </a:solidFill>
                <a:latin typeface="微軟正黑體" pitchFamily="34" charset="-120"/>
                <a:ea typeface="微軟正黑體" pitchFamily="34" charset="-120"/>
                <a:cs typeface="Times New Roman" pitchFamily="18" charset="0"/>
              </a:rPr>
              <a:t>3.</a:t>
            </a:r>
            <a:r>
              <a:rPr kumimoji="0" lang="zh-TW" altLang="zh-TW" sz="3600" b="1" dirty="0">
                <a:solidFill>
                  <a:srgbClr val="002060"/>
                </a:solidFill>
                <a:latin typeface="微軟正黑體" pitchFamily="34" charset="-120"/>
                <a:ea typeface="微軟正黑體" pitchFamily="34" charset="-120"/>
                <a:cs typeface="Times New Roman" pitchFamily="18" charset="0"/>
              </a:rPr>
              <a:t>課堂風景的改變，教學模式的翻轉</a:t>
            </a:r>
            <a:r>
              <a:rPr kumimoji="0" lang="zh-TW" altLang="en-US" sz="3600" b="1" dirty="0">
                <a:solidFill>
                  <a:srgbClr val="002060"/>
                </a:solidFill>
                <a:latin typeface="微軟正黑體" pitchFamily="34" charset="-120"/>
                <a:ea typeface="微軟正黑體" pitchFamily="34" charset="-120"/>
                <a:cs typeface="Times New Roman" pitchFamily="18" charset="0"/>
              </a:rPr>
              <a:t>，</a:t>
            </a:r>
            <a:r>
              <a:rPr kumimoji="0" lang="zh-TW" altLang="zh-TW" sz="3600" b="1" dirty="0">
                <a:solidFill>
                  <a:srgbClr val="002060"/>
                </a:solidFill>
                <a:latin typeface="微軟正黑體" pitchFamily="34" charset="-120"/>
                <a:ea typeface="微軟正黑體" pitchFamily="34" charset="-120"/>
                <a:cs typeface="Times New Roman" pitchFamily="18" charset="0"/>
              </a:rPr>
              <a:t>需要您更多的</a:t>
            </a:r>
            <a:r>
              <a:rPr kumimoji="0" lang="zh-TW" altLang="zh-TW" sz="3600" b="1" dirty="0">
                <a:solidFill>
                  <a:srgbClr val="FF0000"/>
                </a:solidFill>
                <a:latin typeface="微軟正黑體" pitchFamily="34" charset="-120"/>
                <a:ea typeface="微軟正黑體" pitchFamily="34" charset="-120"/>
                <a:cs typeface="Times New Roman" pitchFamily="18" charset="0"/>
              </a:rPr>
              <a:t>信任與支持</a:t>
            </a:r>
            <a:endParaRPr kumimoji="0" lang="en-US" altLang="zh-TW" sz="3600" b="1" dirty="0">
              <a:solidFill>
                <a:srgbClr val="FF0000"/>
              </a:soli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30315498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60983EB2-79ED-41A6-ADCE-69596D11DF5B}"/>
              </a:ext>
            </a:extLst>
          </p:cNvPr>
          <p:cNvPicPr>
            <a:picLocks noChangeAspect="1"/>
          </p:cNvPicPr>
          <p:nvPr/>
        </p:nvPicPr>
        <p:blipFill rotWithShape="1">
          <a:blip r:embed="rId4">
            <a:extLst>
              <a:ext uri="{28A0092B-C50C-407E-A947-70E740481C1C}">
                <a14:useLocalDpi xmlns:a14="http://schemas.microsoft.com/office/drawing/2010/main" val="0"/>
              </a:ext>
            </a:extLst>
          </a:blip>
          <a:srcRect r="16667"/>
          <a:stretch/>
        </p:blipFill>
        <p:spPr>
          <a:xfrm>
            <a:off x="28720" y="9725"/>
            <a:ext cx="9144000" cy="5143500"/>
          </a:xfrm>
          <a:prstGeom prst="rect">
            <a:avLst/>
          </a:prstGeom>
        </p:spPr>
      </p:pic>
      <p:sp>
        <p:nvSpPr>
          <p:cNvPr id="6" name="PA_文本框 4">
            <a:extLst>
              <a:ext uri="{FF2B5EF4-FFF2-40B4-BE49-F238E27FC236}">
                <a16:creationId xmlns="" xmlns:a16="http://schemas.microsoft.com/office/drawing/2014/main" id="{C75AD440-BDF2-4DFE-B39C-DE20D5B9A985}"/>
              </a:ext>
            </a:extLst>
          </p:cNvPr>
          <p:cNvSpPr txBox="1"/>
          <p:nvPr>
            <p:custDataLst>
              <p:tags r:id="rId1"/>
            </p:custDataLst>
          </p:nvPr>
        </p:nvSpPr>
        <p:spPr>
          <a:xfrm>
            <a:off x="3189781" y="2652152"/>
            <a:ext cx="6300083" cy="1338828"/>
          </a:xfrm>
          <a:prstGeom prst="rect">
            <a:avLst/>
          </a:prstGeom>
          <a:noFill/>
        </p:spPr>
        <p:txBody>
          <a:bodyPr wrap="square" rtlCol="0">
            <a:spAutoFit/>
          </a:bodyPr>
          <a:lstStyle/>
          <a:p>
            <a:pPr algn="ctr" defTabSz="685800" fontAlgn="auto">
              <a:spcBef>
                <a:spcPts val="0"/>
              </a:spcBef>
              <a:spcAft>
                <a:spcPts val="0"/>
              </a:spcAft>
              <a:defRPr/>
            </a:pPr>
            <a:r>
              <a:rPr kumimoji="0" lang="en-US" altLang="zh-TW" sz="4050" b="1" spc="450" dirty="0">
                <a:solidFill>
                  <a:srgbClr val="3C5F6B"/>
                </a:solidFill>
                <a:latin typeface="Matura MT Script Capitals" panose="03020802060602070202" pitchFamily="66" charset="0"/>
                <a:ea typeface="Microsoft JhengHei UI" panose="020B0604030504040204" pitchFamily="34" charset="-120"/>
                <a:cs typeface="+mn-ea"/>
                <a:sym typeface="+mn-lt"/>
              </a:rPr>
              <a:t>We Are Team</a:t>
            </a:r>
          </a:p>
          <a:p>
            <a:pPr algn="ctr" defTabSz="685800" fontAlgn="auto">
              <a:spcBef>
                <a:spcPts val="0"/>
              </a:spcBef>
              <a:spcAft>
                <a:spcPts val="0"/>
              </a:spcAft>
              <a:defRPr/>
            </a:pPr>
            <a:r>
              <a:rPr kumimoji="0" lang="zh-TW" altLang="en-US" sz="4050" b="1" spc="450" dirty="0">
                <a:solidFill>
                  <a:srgbClr val="3C5F6B"/>
                </a:solidFill>
                <a:latin typeface="微软雅黑" panose="020B0503020204020204" pitchFamily="34" charset="-122"/>
                <a:ea typeface="微软雅黑" panose="020B0503020204020204" pitchFamily="34" charset="-122"/>
                <a:cs typeface="+mn-ea"/>
                <a:sym typeface="+mn-lt"/>
              </a:rPr>
              <a:t>協力同行</a:t>
            </a:r>
            <a:endParaRPr kumimoji="0" lang="en-US" altLang="zh-TW" sz="4050" b="1" spc="450" dirty="0">
              <a:solidFill>
                <a:srgbClr val="3C5F6B"/>
              </a:solidFill>
              <a:latin typeface="微软雅黑" panose="020B0503020204020204" pitchFamily="34" charset="-122"/>
              <a:ea typeface="微软雅黑" panose="020B0503020204020204" pitchFamily="34" charset="-122"/>
              <a:cs typeface="+mn-ea"/>
              <a:sym typeface="+mn-lt"/>
            </a:endParaRPr>
          </a:p>
        </p:txBody>
      </p:sp>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5482" y="2579867"/>
            <a:ext cx="772847" cy="723900"/>
          </a:xfrm>
          <a:prstGeom prst="rect">
            <a:avLst/>
          </a:prstGeom>
        </p:spPr>
      </p:pic>
    </p:spTree>
    <p:extLst>
      <p:ext uri="{BB962C8B-B14F-4D97-AF65-F5344CB8AC3E}">
        <p14:creationId xmlns:p14="http://schemas.microsoft.com/office/powerpoint/2010/main" val="4235903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a:extLst>
              <a:ext uri="{FF2B5EF4-FFF2-40B4-BE49-F238E27FC236}">
                <a16:creationId xmlns="" xmlns:a16="http://schemas.microsoft.com/office/drawing/2014/main" id="{7BEF304D-297F-493C-A303-420D3A24AB4C}"/>
              </a:ext>
            </a:extLst>
          </p:cNvPr>
          <p:cNvSpPr txBox="1">
            <a:spLocks/>
          </p:cNvSpPr>
          <p:nvPr/>
        </p:nvSpPr>
        <p:spPr bwMode="auto">
          <a:xfrm>
            <a:off x="5706126" y="5481230"/>
            <a:ext cx="2214246" cy="162017"/>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r" defTabSz="685800">
              <a:defRPr/>
            </a:pPr>
            <a:endParaRPr kumimoji="0" lang="zh-TW" altLang="en-US" sz="1200" dirty="0">
              <a:solidFill>
                <a:prstClr val="black"/>
              </a:solidFill>
              <a:latin typeface="Calibri Light" panose="020F0302020204030204"/>
              <a:ea typeface="新細明體" panose="02020500000000000000" pitchFamily="18" charset="-120"/>
            </a:endParaRPr>
          </a:p>
        </p:txBody>
      </p:sp>
      <p:sp>
        <p:nvSpPr>
          <p:cNvPr id="2" name="投影片編號版面配置區 1"/>
          <p:cNvSpPr>
            <a:spLocks noGrp="1"/>
          </p:cNvSpPr>
          <p:nvPr>
            <p:ph type="sldNum" sz="quarter" idx="12"/>
          </p:nvPr>
        </p:nvSpPr>
        <p:spPr>
          <a:xfrm>
            <a:off x="6457950" y="5624513"/>
            <a:ext cx="2057400" cy="273844"/>
          </a:xfrm>
        </p:spPr>
        <p:txBody>
          <a:bodyPr/>
          <a:lstStyle/>
          <a:p>
            <a:pPr defTabSz="685800" fontAlgn="auto">
              <a:spcBef>
                <a:spcPts val="0"/>
              </a:spcBef>
              <a:spcAft>
                <a:spcPts val="0"/>
              </a:spcAft>
              <a:defRPr/>
            </a:pPr>
            <a:fld id="{8466D1B4-698E-45AD-99B1-BC1EA2B636AC}" type="slidenum">
              <a:rPr kumimoji="0" lang="zh-TW" altLang="en-US" sz="900">
                <a:solidFill>
                  <a:prstClr val="black">
                    <a:tint val="75000"/>
                  </a:prstClr>
                </a:solidFill>
                <a:latin typeface="Calibri" panose="020F0502020204030204"/>
              </a:rPr>
              <a:pPr defTabSz="685800" fontAlgn="auto">
                <a:spcBef>
                  <a:spcPts val="0"/>
                </a:spcBef>
                <a:spcAft>
                  <a:spcPts val="0"/>
                </a:spcAft>
                <a:defRPr/>
              </a:pPr>
              <a:t>47</a:t>
            </a:fld>
            <a:endParaRPr kumimoji="0" lang="zh-TW" altLang="en-US" sz="900">
              <a:solidFill>
                <a:prstClr val="black">
                  <a:tint val="75000"/>
                </a:prstClr>
              </a:solidFill>
              <a:latin typeface="Calibri" panose="020F0502020204030204"/>
            </a:endParaRPr>
          </a:p>
        </p:txBody>
      </p:sp>
      <p:sp>
        <p:nvSpPr>
          <p:cNvPr id="11" name="流程圖: 替代程序 10">
            <a:extLst>
              <a:ext uri="{FF2B5EF4-FFF2-40B4-BE49-F238E27FC236}">
                <a16:creationId xmlns="" xmlns:a16="http://schemas.microsoft.com/office/drawing/2014/main" id="{1678D3AE-7B28-43E2-ABB9-3D325DFAE662}"/>
              </a:ext>
            </a:extLst>
          </p:cNvPr>
          <p:cNvSpPr/>
          <p:nvPr/>
        </p:nvSpPr>
        <p:spPr>
          <a:xfrm>
            <a:off x="1962151" y="2635349"/>
            <a:ext cx="5464472" cy="914120"/>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7200" dirty="0">
                <a:solidFill>
                  <a:srgbClr val="002060"/>
                </a:solidFill>
                <a:latin typeface="華康儷粗黑" panose="020B0709000000000000" pitchFamily="49" charset="-120"/>
                <a:ea typeface="華康儷粗黑" panose="020B0709000000000000" pitchFamily="49" charset="-120"/>
              </a:rPr>
              <a:t>感 謝 聆 聽</a:t>
            </a:r>
            <a:endParaRPr lang="zh-TW" altLang="en-US" sz="5400" dirty="0">
              <a:solidFill>
                <a:srgbClr val="002060"/>
              </a:solidFill>
              <a:latin typeface="華康儷粗黑" panose="020B0709000000000000" pitchFamily="49" charset="-120"/>
              <a:ea typeface="華康儷粗黑" panose="020B0709000000000000" pitchFamily="49" charset="-120"/>
            </a:endParaRPr>
          </a:p>
        </p:txBody>
      </p:sp>
      <p:pic>
        <p:nvPicPr>
          <p:cNvPr id="12" name="Picture 2" descr="èºåå¸æ¨åæ°èª²ç¶±å°æ¡è¾¦å¬å®¤">
            <a:extLst>
              <a:ext uri="{FF2B5EF4-FFF2-40B4-BE49-F238E27FC236}">
                <a16:creationId xmlns="" xmlns:a16="http://schemas.microsoft.com/office/drawing/2014/main" id="{BCC5F7D6-E663-4BCF-8E45-DB08B4937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886" y="3718379"/>
            <a:ext cx="571500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999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fld id="{C97CFBF1-A86A-41FF-93DD-DB542B9BDA1A}" type="slidenum">
              <a:rPr lang="zh-CN" altLang="en-US" smtClean="0">
                <a:solidFill>
                  <a:schemeClr val="bg1"/>
                </a:solidFill>
              </a:rPr>
              <a:pPr/>
              <a:t>4</a:t>
            </a:fld>
            <a:endParaRPr lang="zh-CN" altLang="en-US">
              <a:solidFill>
                <a:schemeClr val="bg1"/>
              </a:solidFill>
            </a:endParaRPr>
          </a:p>
        </p:txBody>
      </p:sp>
      <p:grpSp>
        <p:nvGrpSpPr>
          <p:cNvPr id="7171" name="群組 17"/>
          <p:cNvGrpSpPr>
            <a:grpSpLocks/>
          </p:cNvGrpSpPr>
          <p:nvPr/>
        </p:nvGrpSpPr>
        <p:grpSpPr bwMode="auto">
          <a:xfrm>
            <a:off x="4717256" y="1875235"/>
            <a:ext cx="1410891" cy="1319213"/>
            <a:chOff x="1768696" y="1625456"/>
            <a:chExt cx="1881588" cy="1760437"/>
          </a:xfrm>
        </p:grpSpPr>
        <p:sp>
          <p:nvSpPr>
            <p:cNvPr id="15" name="文字方塊 14"/>
            <p:cNvSpPr txBox="1"/>
            <p:nvPr/>
          </p:nvSpPr>
          <p:spPr>
            <a:xfrm>
              <a:off x="1768696" y="1625456"/>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馬來西亞</a:t>
              </a:r>
            </a:p>
          </p:txBody>
        </p:sp>
        <p:sp>
          <p:nvSpPr>
            <p:cNvPr id="7199" name="圖片 9"/>
            <p:cNvSpPr>
              <a:spLocks noChangeAspect="1"/>
            </p:cNvSpPr>
            <p:nvPr/>
          </p:nvSpPr>
          <p:spPr bwMode="auto">
            <a:xfrm>
              <a:off x="2257295" y="1789111"/>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7172" name="群組 16"/>
          <p:cNvGrpSpPr>
            <a:grpSpLocks/>
          </p:cNvGrpSpPr>
          <p:nvPr/>
        </p:nvGrpSpPr>
        <p:grpSpPr bwMode="auto">
          <a:xfrm>
            <a:off x="-83343" y="3403998"/>
            <a:ext cx="1412081" cy="1320403"/>
            <a:chOff x="7597762" y="2032916"/>
            <a:chExt cx="1881588" cy="1760437"/>
          </a:xfrm>
        </p:grpSpPr>
        <p:sp>
          <p:nvSpPr>
            <p:cNvPr id="42" name="文字方塊 41"/>
            <p:cNvSpPr txBox="1"/>
            <p:nvPr/>
          </p:nvSpPr>
          <p:spPr>
            <a:xfrm>
              <a:off x="7597762" y="2032916"/>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越南</a:t>
              </a:r>
            </a:p>
          </p:txBody>
        </p:sp>
        <p:sp>
          <p:nvSpPr>
            <p:cNvPr id="7197" name="圖片 10"/>
            <p:cNvSpPr>
              <a:spLocks noChangeAspect="1"/>
            </p:cNvSpPr>
            <p:nvPr/>
          </p:nvSpPr>
          <p:spPr bwMode="auto">
            <a:xfrm>
              <a:off x="8050559" y="2189304"/>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7173" name="群組 18"/>
          <p:cNvGrpSpPr>
            <a:grpSpLocks/>
          </p:cNvGrpSpPr>
          <p:nvPr/>
        </p:nvGrpSpPr>
        <p:grpSpPr bwMode="auto">
          <a:xfrm>
            <a:off x="2759869" y="3403998"/>
            <a:ext cx="1410891" cy="1320403"/>
            <a:chOff x="2192262" y="4763634"/>
            <a:chExt cx="1881588" cy="1760437"/>
          </a:xfrm>
        </p:grpSpPr>
        <p:sp>
          <p:nvSpPr>
            <p:cNvPr id="43" name="文字方塊 42"/>
            <p:cNvSpPr txBox="1"/>
            <p:nvPr/>
          </p:nvSpPr>
          <p:spPr>
            <a:xfrm>
              <a:off x="2192262" y="4763634"/>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a:solidFill>
                    <a:srgbClr val="979797"/>
                  </a:solidFill>
                  <a:latin typeface="Microsoft YaHei" charset="-122"/>
                  <a:ea typeface="Microsoft YaHei" charset="-122"/>
                  <a:cs typeface="Microsoft YaHei" charset="-122"/>
                </a:rPr>
                <a:t>緬甸</a:t>
              </a:r>
              <a:endParaRPr lang="zh-TW" altLang="en-US" sz="1500" b="1" dirty="0">
                <a:solidFill>
                  <a:srgbClr val="979797"/>
                </a:solidFill>
                <a:latin typeface="Microsoft YaHei" charset="-122"/>
                <a:ea typeface="Microsoft YaHei" charset="-122"/>
                <a:cs typeface="Microsoft YaHei" charset="-122"/>
              </a:endParaRPr>
            </a:p>
          </p:txBody>
        </p:sp>
        <p:sp>
          <p:nvSpPr>
            <p:cNvPr id="7195" name="圖片 11"/>
            <p:cNvSpPr>
              <a:spLocks noChangeAspect="1"/>
            </p:cNvSpPr>
            <p:nvPr/>
          </p:nvSpPr>
          <p:spPr bwMode="auto">
            <a:xfrm>
              <a:off x="2694857" y="4955127"/>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7174" name="群組 19"/>
          <p:cNvGrpSpPr>
            <a:grpSpLocks/>
          </p:cNvGrpSpPr>
          <p:nvPr/>
        </p:nvGrpSpPr>
        <p:grpSpPr bwMode="auto">
          <a:xfrm>
            <a:off x="5587604" y="3403998"/>
            <a:ext cx="1410890" cy="1320403"/>
            <a:chOff x="5086417" y="4794830"/>
            <a:chExt cx="1881588" cy="1760437"/>
          </a:xfrm>
        </p:grpSpPr>
        <p:sp>
          <p:nvSpPr>
            <p:cNvPr id="44" name="文字方塊 43"/>
            <p:cNvSpPr txBox="1"/>
            <p:nvPr/>
          </p:nvSpPr>
          <p:spPr>
            <a:xfrm>
              <a:off x="5086417" y="4794830"/>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a:solidFill>
                    <a:srgbClr val="979797"/>
                  </a:solidFill>
                  <a:latin typeface="Microsoft YaHei" charset="-122"/>
                  <a:ea typeface="Microsoft YaHei" charset="-122"/>
                  <a:cs typeface="Microsoft YaHei" charset="-122"/>
                </a:rPr>
                <a:t>菲律賓</a:t>
              </a:r>
              <a:endParaRPr lang="zh-TW" altLang="en-US" sz="1500" b="1" dirty="0">
                <a:solidFill>
                  <a:srgbClr val="979797"/>
                </a:solidFill>
                <a:latin typeface="Microsoft YaHei" charset="-122"/>
                <a:ea typeface="Microsoft YaHei" charset="-122"/>
                <a:cs typeface="Microsoft YaHei" charset="-122"/>
              </a:endParaRPr>
            </a:p>
          </p:txBody>
        </p:sp>
        <p:sp>
          <p:nvSpPr>
            <p:cNvPr id="7193" name="圖片 12"/>
            <p:cNvSpPr>
              <a:spLocks noChangeAspect="1"/>
            </p:cNvSpPr>
            <p:nvPr/>
          </p:nvSpPr>
          <p:spPr bwMode="auto">
            <a:xfrm>
              <a:off x="5566988" y="4955127"/>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7175" name="群組 20"/>
          <p:cNvGrpSpPr>
            <a:grpSpLocks/>
          </p:cNvGrpSpPr>
          <p:nvPr/>
        </p:nvGrpSpPr>
        <p:grpSpPr bwMode="auto">
          <a:xfrm>
            <a:off x="4263629" y="4674394"/>
            <a:ext cx="1410890" cy="1320404"/>
            <a:chOff x="7597762" y="4915000"/>
            <a:chExt cx="1881588" cy="1760437"/>
          </a:xfrm>
        </p:grpSpPr>
        <p:sp>
          <p:nvSpPr>
            <p:cNvPr id="48" name="文字方塊 47"/>
            <p:cNvSpPr txBox="1"/>
            <p:nvPr/>
          </p:nvSpPr>
          <p:spPr>
            <a:xfrm>
              <a:off x="7597762" y="4915000"/>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台灣</a:t>
              </a:r>
            </a:p>
          </p:txBody>
        </p:sp>
        <p:sp>
          <p:nvSpPr>
            <p:cNvPr id="7191" name="圖片 13"/>
            <p:cNvSpPr>
              <a:spLocks noChangeAspect="1"/>
            </p:cNvSpPr>
            <p:nvPr/>
          </p:nvSpPr>
          <p:spPr bwMode="auto">
            <a:xfrm>
              <a:off x="8115049" y="5043081"/>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sp>
        <p:nvSpPr>
          <p:cNvPr id="7176" name="矩形 15"/>
          <p:cNvSpPr>
            <a:spLocks noChangeArrowheads="1"/>
          </p:cNvSpPr>
          <p:nvPr/>
        </p:nvSpPr>
        <p:spPr bwMode="auto">
          <a:xfrm>
            <a:off x="6017419" y="1684735"/>
            <a:ext cx="3044429"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2100">
                <a:latin typeface="Microsoft YaHei" pitchFamily="34" charset="-122"/>
                <a:ea typeface="Microsoft YaHei" pitchFamily="34" charset="-122"/>
              </a:rPr>
              <a:t>2017</a:t>
            </a:r>
            <a:r>
              <a:rPr lang="zh-TW" altLang="en-US" sz="2100">
                <a:latin typeface="Microsoft YaHei" pitchFamily="34" charset="-122"/>
                <a:ea typeface="Microsoft YaHei" pitchFamily="34" charset="-122"/>
              </a:rPr>
              <a:t>年，</a:t>
            </a:r>
            <a:endParaRPr lang="en-US" altLang="zh-TW" sz="2100">
              <a:latin typeface="Microsoft YaHei" pitchFamily="34" charset="-122"/>
              <a:ea typeface="Microsoft YaHei" pitchFamily="34" charset="-122"/>
            </a:endParaRPr>
          </a:p>
          <a:p>
            <a:pPr eaLnBrk="1" hangingPunct="1">
              <a:lnSpc>
                <a:spcPct val="125000"/>
              </a:lnSpc>
            </a:pPr>
            <a:r>
              <a:rPr lang="zh-TW" altLang="en-US" sz="2100">
                <a:latin typeface="Microsoft YaHei" pitchFamily="34" charset="-122"/>
                <a:ea typeface="Microsoft YaHei" pitchFamily="34" charset="-122"/>
              </a:rPr>
              <a:t>總人口達到</a:t>
            </a:r>
            <a:r>
              <a:rPr lang="en-US" altLang="en-US" sz="2100">
                <a:solidFill>
                  <a:srgbClr val="DB675B"/>
                </a:solidFill>
                <a:latin typeface="Microsoft YaHei" pitchFamily="34" charset="-122"/>
                <a:ea typeface="Microsoft YaHei" pitchFamily="34" charset="-122"/>
              </a:rPr>
              <a:t>【</a:t>
            </a:r>
            <a:r>
              <a:rPr lang="en-US" altLang="zh-TW" sz="2100">
                <a:solidFill>
                  <a:srgbClr val="DB675B"/>
                </a:solidFill>
                <a:latin typeface="Microsoft YaHei" pitchFamily="34" charset="-122"/>
                <a:ea typeface="Microsoft YaHei" pitchFamily="34" charset="-122"/>
              </a:rPr>
              <a:t>    </a:t>
            </a:r>
            <a:r>
              <a:rPr lang="en-US" altLang="en-US" sz="2100">
                <a:solidFill>
                  <a:srgbClr val="DB675B"/>
                </a:solidFill>
                <a:latin typeface="Microsoft YaHei" pitchFamily="34" charset="-122"/>
                <a:ea typeface="Microsoft YaHei" pitchFamily="34" charset="-122"/>
              </a:rPr>
              <a:t>】</a:t>
            </a:r>
            <a:r>
              <a:rPr lang="zh-TW" altLang="en-US" sz="2100">
                <a:latin typeface="Microsoft YaHei" pitchFamily="34" charset="-122"/>
                <a:ea typeface="Microsoft YaHei" pitchFamily="34" charset="-122"/>
              </a:rPr>
              <a:t>萬，</a:t>
            </a:r>
          </a:p>
          <a:p>
            <a:pPr eaLnBrk="1" hangingPunct="1">
              <a:lnSpc>
                <a:spcPct val="125000"/>
              </a:lnSpc>
            </a:pPr>
            <a:r>
              <a:rPr lang="zh-TW" altLang="en-US" sz="2100">
                <a:latin typeface="Microsoft YaHei" pitchFamily="34" charset="-122"/>
                <a:ea typeface="Microsoft YaHei" pitchFamily="34" charset="-122"/>
              </a:rPr>
              <a:t>全國平均年齡</a:t>
            </a:r>
            <a:r>
              <a:rPr lang="zh-TW" altLang="zh-TW" sz="2100">
                <a:solidFill>
                  <a:srgbClr val="DB675B"/>
                </a:solidFill>
                <a:latin typeface="Microsoft YaHei" pitchFamily="34" charset="-122"/>
                <a:ea typeface="Microsoft YaHei" pitchFamily="34" charset="-122"/>
              </a:rPr>
              <a:t>【</a:t>
            </a:r>
            <a:r>
              <a:rPr lang="zh-TW" altLang="en-US" sz="2100">
                <a:solidFill>
                  <a:srgbClr val="DB675B"/>
                </a:solidFill>
                <a:latin typeface="Microsoft YaHei" pitchFamily="34" charset="-122"/>
                <a:ea typeface="Microsoft YaHei" pitchFamily="34" charset="-122"/>
              </a:rPr>
              <a:t>    </a:t>
            </a:r>
            <a:r>
              <a:rPr lang="zh-TW" altLang="zh-TW" sz="2100">
                <a:solidFill>
                  <a:srgbClr val="DB675B"/>
                </a:solidFill>
                <a:latin typeface="Microsoft YaHei" pitchFamily="34" charset="-122"/>
                <a:ea typeface="Microsoft YaHei" pitchFamily="34" charset="-122"/>
              </a:rPr>
              <a:t>】</a:t>
            </a:r>
            <a:r>
              <a:rPr lang="zh-TW" altLang="en-US" sz="2100">
                <a:latin typeface="Microsoft YaHei" pitchFamily="34" charset="-122"/>
                <a:ea typeface="Microsoft YaHei" pitchFamily="34" charset="-122"/>
              </a:rPr>
              <a:t>歲</a:t>
            </a:r>
            <a:endParaRPr lang="en-US" altLang="zh-TW" sz="2100">
              <a:latin typeface="Microsoft YaHei" pitchFamily="34" charset="-122"/>
              <a:ea typeface="Microsoft YaHei" pitchFamily="34" charset="-122"/>
            </a:endParaRPr>
          </a:p>
        </p:txBody>
      </p:sp>
      <p:sp>
        <p:nvSpPr>
          <p:cNvPr id="7177" name="矩形 48"/>
          <p:cNvSpPr>
            <a:spLocks noChangeArrowheads="1"/>
          </p:cNvSpPr>
          <p:nvPr/>
        </p:nvSpPr>
        <p:spPr bwMode="auto">
          <a:xfrm>
            <a:off x="956072" y="3361135"/>
            <a:ext cx="2203847"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總人口達到</a:t>
            </a:r>
            <a:r>
              <a:rPr lang="en-US" altLang="en-US" sz="1500">
                <a:solidFill>
                  <a:srgbClr val="DB675B"/>
                </a:solidFill>
                <a:latin typeface="Microsoft YaHei" pitchFamily="34" charset="-122"/>
                <a:ea typeface="Microsoft YaHei" pitchFamily="34" charset="-122"/>
              </a:rPr>
              <a:t>【</a:t>
            </a:r>
            <a:r>
              <a:rPr lang="en-US" altLang="zh-TW" sz="1500">
                <a:solidFill>
                  <a:srgbClr val="DB675B"/>
                </a:solidFill>
                <a:latin typeface="Microsoft YaHei" pitchFamily="34" charset="-122"/>
                <a:ea typeface="Microsoft YaHei" pitchFamily="34" charset="-122"/>
              </a:rPr>
              <a:t>    </a:t>
            </a:r>
            <a:r>
              <a:rPr lang="en-US" altLang="en-US"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萬，</a:t>
            </a:r>
          </a:p>
          <a:p>
            <a:pPr eaLnBrk="1" hangingPunct="1">
              <a:lnSpc>
                <a:spcPct val="125000"/>
              </a:lnSpc>
            </a:pPr>
            <a:r>
              <a:rPr lang="zh-TW" altLang="en-US" sz="1500">
                <a:latin typeface="Microsoft YaHei" pitchFamily="34" charset="-122"/>
                <a:ea typeface="Microsoft YaHei" pitchFamily="34" charset="-122"/>
              </a:rPr>
              <a:t>全國平均年齡</a:t>
            </a:r>
            <a:r>
              <a:rPr lang="zh-TW" altLang="zh-TW" sz="1500">
                <a:solidFill>
                  <a:srgbClr val="DB675B"/>
                </a:solidFill>
                <a:latin typeface="Microsoft YaHei" pitchFamily="34" charset="-122"/>
                <a:ea typeface="Microsoft YaHei" pitchFamily="34" charset="-122"/>
              </a:rPr>
              <a:t>【</a:t>
            </a:r>
            <a:r>
              <a:rPr lang="zh-TW" altLang="en-US" sz="1500">
                <a:solidFill>
                  <a:srgbClr val="DB675B"/>
                </a:solidFill>
                <a:latin typeface="Microsoft YaHei" pitchFamily="34" charset="-122"/>
                <a:ea typeface="Microsoft YaHei" pitchFamily="34" charset="-122"/>
              </a:rPr>
              <a:t>    </a:t>
            </a:r>
            <a:r>
              <a:rPr lang="zh-TW" altLang="zh-TW"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歲</a:t>
            </a:r>
            <a:endParaRPr lang="en-US" altLang="zh-TW" sz="1500">
              <a:latin typeface="Microsoft YaHei" pitchFamily="34" charset="-122"/>
              <a:ea typeface="Microsoft YaHei" pitchFamily="34" charset="-122"/>
            </a:endParaRPr>
          </a:p>
        </p:txBody>
      </p:sp>
      <p:sp>
        <p:nvSpPr>
          <p:cNvPr id="7178" name="矩形 49"/>
          <p:cNvSpPr>
            <a:spLocks noChangeArrowheads="1"/>
          </p:cNvSpPr>
          <p:nvPr/>
        </p:nvSpPr>
        <p:spPr bwMode="auto">
          <a:xfrm>
            <a:off x="3806428" y="3315892"/>
            <a:ext cx="2203847"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總人口達到</a:t>
            </a:r>
            <a:r>
              <a:rPr lang="en-US" altLang="en-US" sz="1500">
                <a:solidFill>
                  <a:srgbClr val="DB675B"/>
                </a:solidFill>
                <a:latin typeface="Microsoft YaHei" pitchFamily="34" charset="-122"/>
                <a:ea typeface="Microsoft YaHei" pitchFamily="34" charset="-122"/>
              </a:rPr>
              <a:t>【</a:t>
            </a:r>
            <a:r>
              <a:rPr lang="en-US" altLang="zh-TW" sz="1500">
                <a:solidFill>
                  <a:srgbClr val="DB675B"/>
                </a:solidFill>
                <a:latin typeface="Microsoft YaHei" pitchFamily="34" charset="-122"/>
                <a:ea typeface="Microsoft YaHei" pitchFamily="34" charset="-122"/>
              </a:rPr>
              <a:t>    </a:t>
            </a:r>
            <a:r>
              <a:rPr lang="en-US" altLang="en-US"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萬，</a:t>
            </a:r>
          </a:p>
          <a:p>
            <a:pPr eaLnBrk="1" hangingPunct="1">
              <a:lnSpc>
                <a:spcPct val="125000"/>
              </a:lnSpc>
            </a:pPr>
            <a:r>
              <a:rPr lang="zh-TW" altLang="en-US" sz="1500">
                <a:latin typeface="Microsoft YaHei" pitchFamily="34" charset="-122"/>
                <a:ea typeface="Microsoft YaHei" pitchFamily="34" charset="-122"/>
              </a:rPr>
              <a:t>全國平均年齡</a:t>
            </a:r>
            <a:r>
              <a:rPr lang="zh-TW" altLang="zh-TW" sz="1500">
                <a:solidFill>
                  <a:srgbClr val="DB675B"/>
                </a:solidFill>
                <a:latin typeface="Microsoft YaHei" pitchFamily="34" charset="-122"/>
                <a:ea typeface="Microsoft YaHei" pitchFamily="34" charset="-122"/>
              </a:rPr>
              <a:t>【</a:t>
            </a:r>
            <a:r>
              <a:rPr lang="zh-TW" altLang="en-US" sz="1500">
                <a:solidFill>
                  <a:srgbClr val="DB675B"/>
                </a:solidFill>
                <a:latin typeface="Microsoft YaHei" pitchFamily="34" charset="-122"/>
                <a:ea typeface="Microsoft YaHei" pitchFamily="34" charset="-122"/>
              </a:rPr>
              <a:t>    </a:t>
            </a:r>
            <a:r>
              <a:rPr lang="zh-TW" altLang="zh-TW"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歲</a:t>
            </a:r>
            <a:endParaRPr lang="en-US" altLang="zh-TW" sz="1500">
              <a:latin typeface="Microsoft YaHei" pitchFamily="34" charset="-122"/>
              <a:ea typeface="Microsoft YaHei" pitchFamily="34" charset="-122"/>
            </a:endParaRPr>
          </a:p>
        </p:txBody>
      </p:sp>
      <p:sp>
        <p:nvSpPr>
          <p:cNvPr id="7179" name="矩形 50"/>
          <p:cNvSpPr>
            <a:spLocks noChangeArrowheads="1"/>
          </p:cNvSpPr>
          <p:nvPr/>
        </p:nvSpPr>
        <p:spPr bwMode="auto">
          <a:xfrm>
            <a:off x="6610350" y="3294460"/>
            <a:ext cx="2416969"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人口突破</a:t>
            </a:r>
            <a:r>
              <a:rPr lang="en-US" altLang="en-US" sz="1500">
                <a:solidFill>
                  <a:srgbClr val="DB675B"/>
                </a:solidFill>
                <a:latin typeface="Microsoft YaHei" pitchFamily="34" charset="-122"/>
                <a:ea typeface="Microsoft YaHei" pitchFamily="34" charset="-122"/>
              </a:rPr>
              <a:t>【</a:t>
            </a:r>
            <a:r>
              <a:rPr lang="en-US" altLang="zh-TW" sz="1500">
                <a:solidFill>
                  <a:srgbClr val="DB675B"/>
                </a:solidFill>
                <a:latin typeface="Microsoft YaHei" pitchFamily="34" charset="-122"/>
                <a:ea typeface="Microsoft YaHei" pitchFamily="34" charset="-122"/>
              </a:rPr>
              <a:t>    </a:t>
            </a:r>
            <a:r>
              <a:rPr lang="en-US" altLang="en-US"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大關，</a:t>
            </a:r>
          </a:p>
          <a:p>
            <a:pPr eaLnBrk="1" hangingPunct="1">
              <a:lnSpc>
                <a:spcPct val="125000"/>
              </a:lnSpc>
            </a:pPr>
            <a:r>
              <a:rPr lang="zh-TW" altLang="en-US" sz="1500">
                <a:latin typeface="Microsoft YaHei" pitchFamily="34" charset="-122"/>
                <a:ea typeface="Microsoft YaHei" pitchFamily="34" charset="-122"/>
              </a:rPr>
              <a:t>全國平均年齡為</a:t>
            </a:r>
            <a:r>
              <a:rPr lang="zh-TW" altLang="zh-TW" sz="1500">
                <a:solidFill>
                  <a:srgbClr val="DB675B"/>
                </a:solidFill>
                <a:latin typeface="Microsoft YaHei" pitchFamily="34" charset="-122"/>
                <a:ea typeface="Microsoft YaHei" pitchFamily="34" charset="-122"/>
              </a:rPr>
              <a:t>【</a:t>
            </a:r>
            <a:r>
              <a:rPr lang="zh-TW" altLang="en-US" sz="1500">
                <a:solidFill>
                  <a:srgbClr val="DB675B"/>
                </a:solidFill>
                <a:latin typeface="Microsoft YaHei" pitchFamily="34" charset="-122"/>
                <a:ea typeface="Microsoft YaHei" pitchFamily="34" charset="-122"/>
              </a:rPr>
              <a:t>    </a:t>
            </a:r>
            <a:r>
              <a:rPr lang="zh-TW" altLang="zh-TW"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歲</a:t>
            </a:r>
            <a:endParaRPr lang="en-US" altLang="zh-TW" sz="1500">
              <a:latin typeface="Microsoft YaHei" pitchFamily="34" charset="-122"/>
              <a:ea typeface="Microsoft YaHei" pitchFamily="34" charset="-122"/>
            </a:endParaRPr>
          </a:p>
        </p:txBody>
      </p:sp>
      <p:sp>
        <p:nvSpPr>
          <p:cNvPr id="7180" name="矩形 54"/>
          <p:cNvSpPr>
            <a:spLocks noChangeArrowheads="1"/>
          </p:cNvSpPr>
          <p:nvPr/>
        </p:nvSpPr>
        <p:spPr bwMode="auto">
          <a:xfrm>
            <a:off x="5273279" y="4601767"/>
            <a:ext cx="2819400"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zh-TW" altLang="en-US" sz="1500">
                <a:latin typeface="Microsoft YaHei" pitchFamily="34" charset="-122"/>
                <a:ea typeface="Microsoft YaHei" pitchFamily="34" charset="-122"/>
              </a:rPr>
              <a:t>全國平均年齡為</a:t>
            </a:r>
            <a:r>
              <a:rPr lang="en-US" altLang="zh-TW" sz="1500">
                <a:solidFill>
                  <a:srgbClr val="DB675B"/>
                </a:solidFill>
                <a:latin typeface="Microsoft YaHei" pitchFamily="34" charset="-122"/>
                <a:ea typeface="Microsoft YaHei" pitchFamily="34" charset="-122"/>
              </a:rPr>
              <a:t>【    】</a:t>
            </a:r>
            <a:r>
              <a:rPr lang="zh-TW" altLang="en-US" sz="1500">
                <a:latin typeface="Microsoft YaHei" pitchFamily="34" charset="-122"/>
                <a:ea typeface="Microsoft YaHei" pitchFamily="34" charset="-122"/>
              </a:rPr>
              <a:t>歲</a:t>
            </a:r>
          </a:p>
          <a:p>
            <a:pPr eaLnBrk="1" hangingPunct="1">
              <a:lnSpc>
                <a:spcPct val="125000"/>
              </a:lnSpc>
            </a:pPr>
            <a:r>
              <a:rPr lang="zh-TW" altLang="en-US" sz="1500">
                <a:latin typeface="Microsoft YaHei" pitchFamily="34" charset="-122"/>
                <a:ea typeface="Microsoft YaHei" pitchFamily="34" charset="-122"/>
              </a:rPr>
              <a:t>（</a:t>
            </a: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年中位數</a:t>
            </a:r>
            <a:r>
              <a:rPr lang="en-US" altLang="zh-TW" sz="1500">
                <a:solidFill>
                  <a:srgbClr val="DB675B"/>
                </a:solidFill>
                <a:latin typeface="Microsoft YaHei" pitchFamily="34" charset="-122"/>
                <a:ea typeface="Microsoft YaHei" pitchFamily="34" charset="-122"/>
              </a:rPr>
              <a:t>【    】</a:t>
            </a:r>
            <a:r>
              <a:rPr lang="en-US" altLang="zh-TW" sz="1500">
                <a:latin typeface="Microsoft YaHei" pitchFamily="34" charset="-122"/>
                <a:ea typeface="Microsoft YaHei" pitchFamily="34" charset="-122"/>
              </a:rPr>
              <a:t> </a:t>
            </a:r>
            <a:r>
              <a:rPr lang="zh-TW" altLang="en-US" sz="1500">
                <a:latin typeface="Microsoft YaHei" pitchFamily="34" charset="-122"/>
                <a:ea typeface="Microsoft YaHei" pitchFamily="34" charset="-122"/>
              </a:rPr>
              <a:t>）</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（世界均值</a:t>
            </a:r>
            <a:r>
              <a:rPr lang="en-US" altLang="zh-TW" sz="1500">
                <a:solidFill>
                  <a:srgbClr val="DB675B"/>
                </a:solidFill>
                <a:latin typeface="Microsoft YaHei" pitchFamily="34" charset="-122"/>
                <a:ea typeface="Microsoft YaHei" pitchFamily="34" charset="-122"/>
              </a:rPr>
              <a:t>【    】</a:t>
            </a:r>
            <a:r>
              <a:rPr lang="en-US" altLang="zh-TW" sz="1500">
                <a:latin typeface="Microsoft YaHei" pitchFamily="34" charset="-122"/>
                <a:ea typeface="Microsoft YaHei" pitchFamily="34" charset="-122"/>
              </a:rPr>
              <a:t> </a:t>
            </a:r>
            <a:r>
              <a:rPr lang="zh-TW" altLang="en-US" sz="1500">
                <a:latin typeface="Microsoft YaHei" pitchFamily="34" charset="-122"/>
                <a:ea typeface="Microsoft YaHei" pitchFamily="34" charset="-122"/>
              </a:rPr>
              <a:t>）</a:t>
            </a:r>
            <a:endParaRPr lang="en-US" altLang="zh-TW" sz="1500">
              <a:latin typeface="Microsoft YaHei" pitchFamily="34" charset="-122"/>
              <a:ea typeface="Microsoft YaHei" pitchFamily="34" charset="-122"/>
            </a:endParaRPr>
          </a:p>
        </p:txBody>
      </p:sp>
      <p:sp>
        <p:nvSpPr>
          <p:cNvPr id="7181" name="矩形 64"/>
          <p:cNvSpPr>
            <a:spLocks noChangeArrowheads="1"/>
          </p:cNvSpPr>
          <p:nvPr/>
        </p:nvSpPr>
        <p:spPr bwMode="auto">
          <a:xfrm>
            <a:off x="284560" y="1484710"/>
            <a:ext cx="5941219" cy="153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2100" b="1" dirty="0">
                <a:solidFill>
                  <a:srgbClr val="12826D"/>
                </a:solidFill>
                <a:latin typeface="Microsoft YaHei" pitchFamily="34" charset="-122"/>
                <a:ea typeface="Microsoft YaHei" pitchFamily="34" charset="-122"/>
              </a:rPr>
              <a:t>1970 </a:t>
            </a:r>
            <a:r>
              <a:rPr lang="zh-TW" altLang="en-US" sz="2100" b="1" dirty="0">
                <a:solidFill>
                  <a:srgbClr val="12826D"/>
                </a:solidFill>
                <a:latin typeface="Microsoft YaHei" pitchFamily="34" charset="-122"/>
                <a:ea typeface="Microsoft YaHei" pitchFamily="34" charset="-122"/>
              </a:rPr>
              <a:t>年</a:t>
            </a:r>
            <a:r>
              <a:rPr lang="zh-TW" altLang="en-US" sz="2700" b="1" dirty="0">
                <a:solidFill>
                  <a:srgbClr val="12826D"/>
                </a:solidFill>
                <a:latin typeface="Microsoft YaHei" pitchFamily="34" charset="-122"/>
                <a:ea typeface="Microsoft YaHei" pitchFamily="34" charset="-122"/>
              </a:rPr>
              <a:t>台灣</a:t>
            </a:r>
            <a:r>
              <a:rPr lang="zh-TW" altLang="en-US" sz="2100" b="1" dirty="0">
                <a:solidFill>
                  <a:srgbClr val="12826D"/>
                </a:solidFill>
                <a:latin typeface="Microsoft YaHei" pitchFamily="34" charset="-122"/>
                <a:ea typeface="Microsoft YaHei" pitchFamily="34" charset="-122"/>
              </a:rPr>
              <a:t>全國人口數是</a:t>
            </a:r>
            <a:r>
              <a:rPr lang="en-US" altLang="zh-TW" sz="2100" b="1" dirty="0">
                <a:solidFill>
                  <a:srgbClr val="12826D"/>
                </a:solidFill>
                <a:latin typeface="Microsoft YaHei" pitchFamily="34" charset="-122"/>
                <a:ea typeface="Microsoft YaHei" pitchFamily="34" charset="-122"/>
              </a:rPr>
              <a:t>1459</a:t>
            </a:r>
            <a:r>
              <a:rPr lang="zh-TW" altLang="en-US" sz="2100" b="1" dirty="0">
                <a:solidFill>
                  <a:srgbClr val="12826D"/>
                </a:solidFill>
                <a:latin typeface="Microsoft YaHei" pitchFamily="34" charset="-122"/>
                <a:ea typeface="Microsoft YaHei" pitchFamily="34" charset="-122"/>
              </a:rPr>
              <a:t>萬，</a:t>
            </a:r>
            <a:endParaRPr lang="en-US" altLang="zh-TW" sz="2100" b="1" dirty="0">
              <a:solidFill>
                <a:srgbClr val="12826D"/>
              </a:solidFill>
              <a:latin typeface="Microsoft YaHei" pitchFamily="34" charset="-122"/>
              <a:ea typeface="Microsoft YaHei" pitchFamily="34" charset="-122"/>
            </a:endParaRPr>
          </a:p>
          <a:p>
            <a:pPr eaLnBrk="1" hangingPunct="1">
              <a:lnSpc>
                <a:spcPct val="125000"/>
              </a:lnSpc>
            </a:pPr>
            <a:r>
              <a:rPr lang="en-US" altLang="zh-TW" sz="2100" b="1" dirty="0">
                <a:solidFill>
                  <a:srgbClr val="DD3644"/>
                </a:solidFill>
                <a:latin typeface="Microsoft YaHei" pitchFamily="34" charset="-122"/>
                <a:ea typeface="Microsoft YaHei" pitchFamily="34" charset="-122"/>
              </a:rPr>
              <a:t>1970 </a:t>
            </a:r>
            <a:r>
              <a:rPr lang="zh-TW" altLang="en-US" sz="2100" b="1" dirty="0">
                <a:solidFill>
                  <a:srgbClr val="DD3644"/>
                </a:solidFill>
                <a:latin typeface="Microsoft YaHei" pitchFamily="34" charset="-122"/>
                <a:ea typeface="Microsoft YaHei" pitchFamily="34" charset="-122"/>
              </a:rPr>
              <a:t>年</a:t>
            </a:r>
            <a:r>
              <a:rPr lang="zh-TW" altLang="en-US" sz="2700" b="1" dirty="0">
                <a:solidFill>
                  <a:srgbClr val="DD3644"/>
                </a:solidFill>
                <a:latin typeface="Microsoft YaHei" pitchFamily="34" charset="-122"/>
                <a:ea typeface="Microsoft YaHei" pitchFamily="34" charset="-122"/>
              </a:rPr>
              <a:t>馬來西亞</a:t>
            </a:r>
            <a:r>
              <a:rPr lang="zh-TW" altLang="en-US" sz="2100" b="1" dirty="0">
                <a:solidFill>
                  <a:srgbClr val="DD3644"/>
                </a:solidFill>
                <a:latin typeface="Microsoft YaHei" pitchFamily="34" charset="-122"/>
                <a:ea typeface="Microsoft YaHei" pitchFamily="34" charset="-122"/>
              </a:rPr>
              <a:t>全國人口</a:t>
            </a:r>
            <a:r>
              <a:rPr lang="en-US" altLang="zh-TW" sz="2100" b="1" dirty="0">
                <a:solidFill>
                  <a:srgbClr val="DD3644"/>
                </a:solidFill>
                <a:latin typeface="Microsoft YaHei" pitchFamily="34" charset="-122"/>
                <a:ea typeface="Microsoft YaHei" pitchFamily="34" charset="-122"/>
              </a:rPr>
              <a:t>1091</a:t>
            </a:r>
            <a:r>
              <a:rPr lang="zh-TW" altLang="en-US" sz="2100" b="1" dirty="0">
                <a:solidFill>
                  <a:srgbClr val="DD3644"/>
                </a:solidFill>
                <a:latin typeface="Microsoft YaHei" pitchFamily="34" charset="-122"/>
                <a:ea typeface="Microsoft YaHei" pitchFamily="34" charset="-122"/>
              </a:rPr>
              <a:t>萬，</a:t>
            </a:r>
            <a:endParaRPr lang="en-US" altLang="zh-TW" sz="2100" b="1" dirty="0">
              <a:solidFill>
                <a:srgbClr val="DD3644"/>
              </a:solidFill>
              <a:latin typeface="Microsoft YaHei" pitchFamily="34" charset="-122"/>
              <a:ea typeface="Microsoft YaHei" pitchFamily="34" charset="-122"/>
            </a:endParaRPr>
          </a:p>
          <a:p>
            <a:pPr eaLnBrk="1" hangingPunct="1">
              <a:lnSpc>
                <a:spcPct val="125000"/>
              </a:lnSpc>
            </a:pPr>
            <a:r>
              <a:rPr lang="zh-TW" altLang="en-US" sz="2100" b="1" dirty="0">
                <a:solidFill>
                  <a:srgbClr val="DD3644"/>
                </a:solidFill>
                <a:latin typeface="Microsoft YaHei" pitchFamily="34" charset="-122"/>
                <a:ea typeface="Microsoft YaHei" pitchFamily="34" charset="-122"/>
              </a:rPr>
              <a:t>猜 </a:t>
            </a:r>
            <a:r>
              <a:rPr lang="en-US" altLang="zh-TW" sz="2100" b="1" dirty="0">
                <a:solidFill>
                  <a:srgbClr val="DD3644"/>
                </a:solidFill>
                <a:latin typeface="Microsoft YaHei" pitchFamily="34" charset="-122"/>
                <a:ea typeface="Microsoft YaHei" pitchFamily="34" charset="-122"/>
              </a:rPr>
              <a:t>2017 </a:t>
            </a:r>
            <a:r>
              <a:rPr lang="zh-TW" altLang="en-US" sz="2100" b="1" dirty="0">
                <a:solidFill>
                  <a:srgbClr val="DD3644"/>
                </a:solidFill>
                <a:latin typeface="Microsoft YaHei" pitchFamily="34" charset="-122"/>
                <a:ea typeface="Microsoft YaHei" pitchFamily="34" charset="-122"/>
              </a:rPr>
              <a:t>年馬國人口數？</a:t>
            </a:r>
          </a:p>
        </p:txBody>
      </p:sp>
      <p:sp>
        <p:nvSpPr>
          <p:cNvPr id="23" name="矩形 22"/>
          <p:cNvSpPr/>
          <p:nvPr/>
        </p:nvSpPr>
        <p:spPr>
          <a:xfrm>
            <a:off x="244078" y="1090613"/>
            <a:ext cx="8653463" cy="222647"/>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9" name="剪去單一角落矩形 8"/>
          <p:cNvSpPr/>
          <p:nvPr/>
        </p:nvSpPr>
        <p:spPr>
          <a:xfrm flipV="1">
            <a:off x="244079" y="1090613"/>
            <a:ext cx="6098381" cy="450056"/>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7184" name="文本框 7"/>
          <p:cNvSpPr txBox="1">
            <a:spLocks noChangeArrowheads="1"/>
          </p:cNvSpPr>
          <p:nvPr/>
        </p:nvSpPr>
        <p:spPr bwMode="auto">
          <a:xfrm>
            <a:off x="284560" y="1178719"/>
            <a:ext cx="605790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90000"/>
              </a:lnSpc>
            </a:pPr>
            <a:r>
              <a:rPr lang="zh-CN" altLang="en-US" b="1">
                <a:solidFill>
                  <a:schemeClr val="bg1"/>
                </a:solidFill>
                <a:latin typeface="Microsoft YaHei" pitchFamily="34" charset="-122"/>
                <a:ea typeface="Microsoft YaHei" pitchFamily="34" charset="-122"/>
              </a:rPr>
              <a:t>鄰近國家如：馬來西亞等鄰國人口數顯示什麼警訊？ </a:t>
            </a:r>
          </a:p>
        </p:txBody>
      </p:sp>
      <p:grpSp>
        <p:nvGrpSpPr>
          <p:cNvPr id="7185" name="群組 34"/>
          <p:cNvGrpSpPr>
            <a:grpSpLocks/>
          </p:cNvGrpSpPr>
          <p:nvPr/>
        </p:nvGrpSpPr>
        <p:grpSpPr bwMode="auto">
          <a:xfrm>
            <a:off x="1468042" y="4648200"/>
            <a:ext cx="1412081" cy="1320404"/>
            <a:chOff x="8167786" y="4002949"/>
            <a:chExt cx="1881588" cy="1760437"/>
          </a:xfrm>
        </p:grpSpPr>
        <p:sp>
          <p:nvSpPr>
            <p:cNvPr id="36" name="文字方塊 35"/>
            <p:cNvSpPr txBox="1"/>
            <p:nvPr/>
          </p:nvSpPr>
          <p:spPr>
            <a:xfrm>
              <a:off x="8167786" y="4002949"/>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印尼</a:t>
              </a:r>
            </a:p>
          </p:txBody>
        </p:sp>
        <p:sp>
          <p:nvSpPr>
            <p:cNvPr id="7189" name="圖片 36"/>
            <p:cNvSpPr>
              <a:spLocks noChangeAspect="1"/>
            </p:cNvSpPr>
            <p:nvPr/>
          </p:nvSpPr>
          <p:spPr bwMode="auto">
            <a:xfrm>
              <a:off x="8681868" y="4170920"/>
              <a:ext cx="979200" cy="97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sp>
        <p:nvSpPr>
          <p:cNvPr id="7186" name="矩形 37"/>
          <p:cNvSpPr>
            <a:spLocks noChangeArrowheads="1"/>
          </p:cNvSpPr>
          <p:nvPr/>
        </p:nvSpPr>
        <p:spPr bwMode="auto">
          <a:xfrm>
            <a:off x="2557463" y="4817269"/>
            <a:ext cx="201811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r>
              <a:rPr lang="en-US" altLang="zh-TW" sz="1500">
                <a:latin typeface="Microsoft YaHei" pitchFamily="34" charset="-122"/>
                <a:ea typeface="Microsoft YaHei" pitchFamily="34" charset="-122"/>
              </a:rPr>
              <a:t>,</a:t>
            </a:r>
          </a:p>
          <a:p>
            <a:pPr eaLnBrk="1" hangingPunct="1">
              <a:lnSpc>
                <a:spcPct val="125000"/>
              </a:lnSpc>
            </a:pPr>
            <a:r>
              <a:rPr lang="zh-TW" altLang="en-US" sz="1500">
                <a:latin typeface="Microsoft YaHei" pitchFamily="34" charset="-122"/>
                <a:ea typeface="Microsoft YaHei" pitchFamily="34" charset="-122"/>
              </a:rPr>
              <a:t>總人口達到</a:t>
            </a:r>
            <a:r>
              <a:rPr lang="en-US" altLang="en-US" sz="1500">
                <a:solidFill>
                  <a:srgbClr val="DB675B"/>
                </a:solidFill>
                <a:latin typeface="Microsoft YaHei" pitchFamily="34" charset="-122"/>
                <a:ea typeface="Microsoft YaHei" pitchFamily="34" charset="-122"/>
              </a:rPr>
              <a:t>【</a:t>
            </a:r>
            <a:r>
              <a:rPr lang="en-US" altLang="zh-TW" sz="1500">
                <a:solidFill>
                  <a:srgbClr val="DB675B"/>
                </a:solidFill>
                <a:latin typeface="Microsoft YaHei" pitchFamily="34" charset="-122"/>
                <a:ea typeface="Microsoft YaHei" pitchFamily="34" charset="-122"/>
              </a:rPr>
              <a:t>    </a:t>
            </a:r>
            <a:r>
              <a:rPr lang="en-US" altLang="en-US"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萬</a:t>
            </a:r>
          </a:p>
        </p:txBody>
      </p:sp>
      <p:sp>
        <p:nvSpPr>
          <p:cNvPr id="39" name="矩形 38"/>
          <p:cNvSpPr/>
          <p:nvPr/>
        </p:nvSpPr>
        <p:spPr>
          <a:xfrm>
            <a:off x="244078" y="3017044"/>
            <a:ext cx="8653463" cy="2730104"/>
          </a:xfrm>
          <a:prstGeom prst="rect">
            <a:avLst/>
          </a:prstGeom>
          <a:solidFill>
            <a:schemeClr val="bg1">
              <a:lumMod val="75000"/>
              <a:alpha val="8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Tree>
    <p:extLst>
      <p:ext uri="{BB962C8B-B14F-4D97-AF65-F5344CB8AC3E}">
        <p14:creationId xmlns:p14="http://schemas.microsoft.com/office/powerpoint/2010/main" val="31812745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1" fill="hold" grpId="0" nodeType="clickEffect">
                                  <p:stCondLst>
                                    <p:cond delay="0"/>
                                  </p:stCondLst>
                                  <p:childTnLst>
                                    <p:animEffect transition="out" filter="wipe(up)">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fld id="{00B92FB3-DA24-4441-A278-57DD9EDB4970}" type="slidenum">
              <a:rPr lang="zh-CN" altLang="en-US" smtClean="0">
                <a:solidFill>
                  <a:schemeClr val="bg1"/>
                </a:solidFill>
              </a:rPr>
              <a:pPr/>
              <a:t>5</a:t>
            </a:fld>
            <a:endParaRPr lang="zh-CN" altLang="en-US">
              <a:solidFill>
                <a:schemeClr val="bg1"/>
              </a:solidFill>
            </a:endParaRPr>
          </a:p>
        </p:txBody>
      </p:sp>
      <p:grpSp>
        <p:nvGrpSpPr>
          <p:cNvPr id="8195" name="群組 17"/>
          <p:cNvGrpSpPr>
            <a:grpSpLocks/>
          </p:cNvGrpSpPr>
          <p:nvPr/>
        </p:nvGrpSpPr>
        <p:grpSpPr bwMode="auto">
          <a:xfrm>
            <a:off x="4698728" y="1904603"/>
            <a:ext cx="1410890" cy="1319213"/>
            <a:chOff x="2205019" y="1625456"/>
            <a:chExt cx="1881588" cy="1760437"/>
          </a:xfrm>
        </p:grpSpPr>
        <p:sp>
          <p:nvSpPr>
            <p:cNvPr id="15" name="文字方塊 14"/>
            <p:cNvSpPr txBox="1"/>
            <p:nvPr/>
          </p:nvSpPr>
          <p:spPr>
            <a:xfrm>
              <a:off x="2205019" y="1625456"/>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馬來西亞</a:t>
              </a:r>
            </a:p>
          </p:txBody>
        </p:sp>
        <p:sp>
          <p:nvSpPr>
            <p:cNvPr id="8228" name="圖片 9"/>
            <p:cNvSpPr>
              <a:spLocks noChangeAspect="1"/>
            </p:cNvSpPr>
            <p:nvPr/>
          </p:nvSpPr>
          <p:spPr bwMode="auto">
            <a:xfrm>
              <a:off x="2668445" y="1789111"/>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8196" name="群組 16"/>
          <p:cNvGrpSpPr>
            <a:grpSpLocks/>
          </p:cNvGrpSpPr>
          <p:nvPr/>
        </p:nvGrpSpPr>
        <p:grpSpPr bwMode="auto">
          <a:xfrm>
            <a:off x="-83343" y="3403998"/>
            <a:ext cx="1412081" cy="1320403"/>
            <a:chOff x="7597762" y="2032916"/>
            <a:chExt cx="1881588" cy="1760437"/>
          </a:xfrm>
        </p:grpSpPr>
        <p:sp>
          <p:nvSpPr>
            <p:cNvPr id="42" name="文字方塊 41"/>
            <p:cNvSpPr txBox="1"/>
            <p:nvPr/>
          </p:nvSpPr>
          <p:spPr>
            <a:xfrm>
              <a:off x="7597762" y="2032916"/>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越南</a:t>
              </a:r>
            </a:p>
          </p:txBody>
        </p:sp>
        <p:sp>
          <p:nvSpPr>
            <p:cNvPr id="8226" name="圖片 10"/>
            <p:cNvSpPr>
              <a:spLocks noChangeAspect="1"/>
            </p:cNvSpPr>
            <p:nvPr/>
          </p:nvSpPr>
          <p:spPr bwMode="auto">
            <a:xfrm>
              <a:off x="8050559" y="2189304"/>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8197" name="群組 18"/>
          <p:cNvGrpSpPr>
            <a:grpSpLocks/>
          </p:cNvGrpSpPr>
          <p:nvPr/>
        </p:nvGrpSpPr>
        <p:grpSpPr bwMode="auto">
          <a:xfrm>
            <a:off x="2759869" y="3403998"/>
            <a:ext cx="1410891" cy="1320403"/>
            <a:chOff x="2192262" y="4763634"/>
            <a:chExt cx="1881588" cy="1760437"/>
          </a:xfrm>
        </p:grpSpPr>
        <p:sp>
          <p:nvSpPr>
            <p:cNvPr id="43" name="文字方塊 42"/>
            <p:cNvSpPr txBox="1"/>
            <p:nvPr/>
          </p:nvSpPr>
          <p:spPr>
            <a:xfrm>
              <a:off x="2192262" y="4763634"/>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a:solidFill>
                    <a:srgbClr val="979797"/>
                  </a:solidFill>
                  <a:latin typeface="Microsoft YaHei" charset="-122"/>
                  <a:ea typeface="Microsoft YaHei" charset="-122"/>
                  <a:cs typeface="Microsoft YaHei" charset="-122"/>
                </a:rPr>
                <a:t>緬甸</a:t>
              </a:r>
              <a:endParaRPr lang="zh-TW" altLang="en-US" sz="1500" b="1" dirty="0">
                <a:solidFill>
                  <a:srgbClr val="979797"/>
                </a:solidFill>
                <a:latin typeface="Microsoft YaHei" charset="-122"/>
                <a:ea typeface="Microsoft YaHei" charset="-122"/>
                <a:cs typeface="Microsoft YaHei" charset="-122"/>
              </a:endParaRPr>
            </a:p>
          </p:txBody>
        </p:sp>
        <p:sp>
          <p:nvSpPr>
            <p:cNvPr id="8224" name="圖片 11"/>
            <p:cNvSpPr>
              <a:spLocks noChangeAspect="1"/>
            </p:cNvSpPr>
            <p:nvPr/>
          </p:nvSpPr>
          <p:spPr bwMode="auto">
            <a:xfrm>
              <a:off x="2694857" y="4955127"/>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8198" name="群組 19"/>
          <p:cNvGrpSpPr>
            <a:grpSpLocks/>
          </p:cNvGrpSpPr>
          <p:nvPr/>
        </p:nvGrpSpPr>
        <p:grpSpPr bwMode="auto">
          <a:xfrm>
            <a:off x="5561209" y="3733461"/>
            <a:ext cx="1410890" cy="1320403"/>
            <a:chOff x="5086417" y="4794830"/>
            <a:chExt cx="1881588" cy="1760437"/>
          </a:xfrm>
        </p:grpSpPr>
        <p:sp>
          <p:nvSpPr>
            <p:cNvPr id="44" name="文字方塊 43"/>
            <p:cNvSpPr txBox="1"/>
            <p:nvPr/>
          </p:nvSpPr>
          <p:spPr>
            <a:xfrm>
              <a:off x="5086417" y="4794830"/>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a:solidFill>
                    <a:srgbClr val="979797"/>
                  </a:solidFill>
                  <a:latin typeface="Microsoft YaHei" charset="-122"/>
                  <a:ea typeface="Microsoft YaHei" charset="-122"/>
                  <a:cs typeface="Microsoft YaHei" charset="-122"/>
                </a:rPr>
                <a:t>菲律賓</a:t>
              </a:r>
              <a:endParaRPr lang="zh-TW" altLang="en-US" sz="1500" b="1" dirty="0">
                <a:solidFill>
                  <a:srgbClr val="979797"/>
                </a:solidFill>
                <a:latin typeface="Microsoft YaHei" charset="-122"/>
                <a:ea typeface="Microsoft YaHei" charset="-122"/>
                <a:cs typeface="Microsoft YaHei" charset="-122"/>
              </a:endParaRPr>
            </a:p>
          </p:txBody>
        </p:sp>
        <p:sp>
          <p:nvSpPr>
            <p:cNvPr id="8222" name="圖片 12"/>
            <p:cNvSpPr>
              <a:spLocks noChangeAspect="1"/>
            </p:cNvSpPr>
            <p:nvPr/>
          </p:nvSpPr>
          <p:spPr bwMode="auto">
            <a:xfrm>
              <a:off x="5566988" y="4955127"/>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8199" name="群組 20"/>
          <p:cNvGrpSpPr>
            <a:grpSpLocks/>
          </p:cNvGrpSpPr>
          <p:nvPr/>
        </p:nvGrpSpPr>
        <p:grpSpPr bwMode="auto">
          <a:xfrm>
            <a:off x="2862056" y="5369306"/>
            <a:ext cx="1410890" cy="1320404"/>
            <a:chOff x="7597762" y="4915000"/>
            <a:chExt cx="1881588" cy="1760437"/>
          </a:xfrm>
        </p:grpSpPr>
        <p:sp>
          <p:nvSpPr>
            <p:cNvPr id="48" name="文字方塊 47"/>
            <p:cNvSpPr txBox="1"/>
            <p:nvPr/>
          </p:nvSpPr>
          <p:spPr>
            <a:xfrm>
              <a:off x="7597762" y="4915000"/>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台灣</a:t>
              </a:r>
            </a:p>
          </p:txBody>
        </p:sp>
        <p:sp>
          <p:nvSpPr>
            <p:cNvPr id="8220" name="圖片 13"/>
            <p:cNvSpPr>
              <a:spLocks noChangeAspect="1"/>
            </p:cNvSpPr>
            <p:nvPr/>
          </p:nvSpPr>
          <p:spPr bwMode="auto">
            <a:xfrm>
              <a:off x="8115049" y="5043081"/>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sp>
        <p:nvSpPr>
          <p:cNvPr id="8200" name="矩形 15"/>
          <p:cNvSpPr>
            <a:spLocks noChangeArrowheads="1"/>
          </p:cNvSpPr>
          <p:nvPr/>
        </p:nvSpPr>
        <p:spPr bwMode="auto">
          <a:xfrm>
            <a:off x="5922096" y="1433490"/>
            <a:ext cx="3254051" cy="199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總人口達到</a:t>
            </a:r>
            <a:r>
              <a:rPr lang="is-IS" altLang="en-US" sz="4800">
                <a:solidFill>
                  <a:srgbClr val="DB675B"/>
                </a:solidFill>
                <a:latin typeface="Microsoft YaHei" pitchFamily="34" charset="-122"/>
                <a:ea typeface="Microsoft YaHei" pitchFamily="34" charset="-122"/>
              </a:rPr>
              <a:t>3120</a:t>
            </a:r>
            <a:r>
              <a:rPr lang="zh-TW" altLang="en-US" sz="4800">
                <a:latin typeface="Microsoft YaHei" pitchFamily="34" charset="-122"/>
                <a:ea typeface="Microsoft YaHei" pitchFamily="34" charset="-122"/>
              </a:rPr>
              <a:t>萬</a:t>
            </a:r>
            <a:r>
              <a:rPr lang="zh-TW" altLang="en-US" sz="1500">
                <a:latin typeface="Microsoft YaHei" pitchFamily="34" charset="-122"/>
                <a:ea typeface="Microsoft YaHei" pitchFamily="34" charset="-122"/>
              </a:rPr>
              <a:t>，</a:t>
            </a:r>
          </a:p>
          <a:p>
            <a:pPr eaLnBrk="1" hangingPunct="1">
              <a:lnSpc>
                <a:spcPct val="125000"/>
              </a:lnSpc>
            </a:pPr>
            <a:r>
              <a:rPr lang="zh-TW" altLang="en-US" sz="1500">
                <a:latin typeface="Microsoft YaHei" pitchFamily="34" charset="-122"/>
                <a:ea typeface="Microsoft YaHei" pitchFamily="34" charset="-122"/>
              </a:rPr>
              <a:t>全國平均年齡</a:t>
            </a:r>
            <a:r>
              <a:rPr lang="nb-NO" altLang="zh-TW" sz="3600" b="1">
                <a:solidFill>
                  <a:srgbClr val="DB675B"/>
                </a:solidFill>
                <a:latin typeface="Microsoft YaHei" pitchFamily="34" charset="-122"/>
                <a:ea typeface="Microsoft YaHei" pitchFamily="34" charset="-122"/>
              </a:rPr>
              <a:t>27.7</a:t>
            </a:r>
            <a:r>
              <a:rPr lang="zh-TW" altLang="en-US" sz="1500">
                <a:latin typeface="Microsoft YaHei" pitchFamily="34" charset="-122"/>
                <a:ea typeface="Microsoft YaHei" pitchFamily="34" charset="-122"/>
              </a:rPr>
              <a:t>歲</a:t>
            </a:r>
            <a:endParaRPr lang="en-US" altLang="zh-TW" sz="1500">
              <a:latin typeface="Microsoft YaHei" pitchFamily="34" charset="-122"/>
              <a:ea typeface="Microsoft YaHei" pitchFamily="34" charset="-122"/>
            </a:endParaRPr>
          </a:p>
        </p:txBody>
      </p:sp>
      <p:sp>
        <p:nvSpPr>
          <p:cNvPr id="8201" name="矩形 48"/>
          <p:cNvSpPr>
            <a:spLocks noChangeArrowheads="1"/>
          </p:cNvSpPr>
          <p:nvPr/>
        </p:nvSpPr>
        <p:spPr bwMode="auto">
          <a:xfrm>
            <a:off x="956072" y="3361135"/>
            <a:ext cx="242331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總人口達到</a:t>
            </a:r>
            <a:r>
              <a:rPr lang="en-US" altLang="zh-TW" sz="1500">
                <a:solidFill>
                  <a:srgbClr val="DB675B"/>
                </a:solidFill>
                <a:latin typeface="Microsoft YaHei" pitchFamily="34" charset="-122"/>
                <a:ea typeface="Microsoft YaHei" pitchFamily="34" charset="-122"/>
              </a:rPr>
              <a:t>9540</a:t>
            </a:r>
            <a:r>
              <a:rPr lang="zh-TW" altLang="en-US" sz="1500">
                <a:latin typeface="Microsoft YaHei" pitchFamily="34" charset="-122"/>
                <a:ea typeface="Microsoft YaHei" pitchFamily="34" charset="-122"/>
              </a:rPr>
              <a:t>萬，</a:t>
            </a:r>
          </a:p>
          <a:p>
            <a:pPr eaLnBrk="1" hangingPunct="1">
              <a:lnSpc>
                <a:spcPct val="125000"/>
              </a:lnSpc>
            </a:pPr>
            <a:r>
              <a:rPr lang="zh-TW" altLang="en-US">
                <a:latin typeface="Microsoft YaHei" pitchFamily="34" charset="-122"/>
                <a:ea typeface="Microsoft YaHei" pitchFamily="34" charset="-122"/>
              </a:rPr>
              <a:t>全國平均年齡</a:t>
            </a:r>
            <a:r>
              <a:rPr lang="nb-NO" altLang="zh-TW">
                <a:solidFill>
                  <a:srgbClr val="DB675B"/>
                </a:solidFill>
                <a:latin typeface="Microsoft YaHei" pitchFamily="34" charset="-122"/>
                <a:ea typeface="Microsoft YaHei" pitchFamily="34" charset="-122"/>
              </a:rPr>
              <a:t>27.4</a:t>
            </a:r>
            <a:r>
              <a:rPr lang="zh-TW" altLang="en-US">
                <a:latin typeface="Microsoft YaHei" pitchFamily="34" charset="-122"/>
                <a:ea typeface="Microsoft YaHei" pitchFamily="34" charset="-122"/>
              </a:rPr>
              <a:t>歲</a:t>
            </a:r>
            <a:endParaRPr lang="en-US" altLang="zh-TW">
              <a:latin typeface="Microsoft YaHei" pitchFamily="34" charset="-122"/>
              <a:ea typeface="Microsoft YaHei" pitchFamily="34" charset="-122"/>
            </a:endParaRPr>
          </a:p>
        </p:txBody>
      </p:sp>
      <p:sp>
        <p:nvSpPr>
          <p:cNvPr id="8202" name="矩形 49"/>
          <p:cNvSpPr>
            <a:spLocks noChangeArrowheads="1"/>
          </p:cNvSpPr>
          <p:nvPr/>
        </p:nvSpPr>
        <p:spPr bwMode="auto">
          <a:xfrm>
            <a:off x="3698081" y="3458556"/>
            <a:ext cx="224987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總人口達到</a:t>
            </a:r>
            <a:r>
              <a:rPr lang="en-US" altLang="zh-TW" sz="1500">
                <a:solidFill>
                  <a:srgbClr val="DB675B"/>
                </a:solidFill>
                <a:latin typeface="Microsoft YaHei" pitchFamily="34" charset="-122"/>
                <a:ea typeface="Microsoft YaHei" pitchFamily="34" charset="-122"/>
              </a:rPr>
              <a:t>5470</a:t>
            </a:r>
            <a:r>
              <a:rPr lang="zh-TW" altLang="en-US" sz="1500">
                <a:latin typeface="Microsoft YaHei" pitchFamily="34" charset="-122"/>
                <a:ea typeface="Microsoft YaHei" pitchFamily="34" charset="-122"/>
              </a:rPr>
              <a:t>萬，</a:t>
            </a:r>
          </a:p>
          <a:p>
            <a:pPr eaLnBrk="1" hangingPunct="1">
              <a:lnSpc>
                <a:spcPct val="125000"/>
              </a:lnSpc>
            </a:pPr>
            <a:r>
              <a:rPr lang="zh-TW" altLang="en-US">
                <a:latin typeface="Microsoft YaHei" pitchFamily="34" charset="-122"/>
                <a:ea typeface="Microsoft YaHei" pitchFamily="34" charset="-122"/>
              </a:rPr>
              <a:t>全國平均年齡</a:t>
            </a:r>
            <a:r>
              <a:rPr lang="nb-NO" altLang="zh-TW">
                <a:solidFill>
                  <a:srgbClr val="DB675B"/>
                </a:solidFill>
                <a:latin typeface="Microsoft YaHei" pitchFamily="34" charset="-122"/>
                <a:ea typeface="Microsoft YaHei" pitchFamily="34" charset="-122"/>
              </a:rPr>
              <a:t>27.9</a:t>
            </a:r>
            <a:r>
              <a:rPr lang="zh-TW" altLang="en-US">
                <a:latin typeface="Microsoft YaHei" pitchFamily="34" charset="-122"/>
                <a:ea typeface="Microsoft YaHei" pitchFamily="34" charset="-122"/>
              </a:rPr>
              <a:t>歲</a:t>
            </a:r>
            <a:endParaRPr lang="en-US" altLang="zh-TW">
              <a:latin typeface="Microsoft YaHei" pitchFamily="34" charset="-122"/>
              <a:ea typeface="Microsoft YaHei" pitchFamily="34" charset="-122"/>
            </a:endParaRPr>
          </a:p>
        </p:txBody>
      </p:sp>
      <p:sp>
        <p:nvSpPr>
          <p:cNvPr id="8203" name="矩形 50"/>
          <p:cNvSpPr>
            <a:spLocks noChangeArrowheads="1"/>
          </p:cNvSpPr>
          <p:nvPr/>
        </p:nvSpPr>
        <p:spPr bwMode="auto">
          <a:xfrm>
            <a:off x="6540103" y="3596260"/>
            <a:ext cx="247531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人口突破</a:t>
            </a:r>
            <a:r>
              <a:rPr lang="en-US" altLang="zh-TW" sz="1500">
                <a:solidFill>
                  <a:srgbClr val="DB675B"/>
                </a:solidFill>
                <a:latin typeface="Microsoft YaHei" pitchFamily="34" charset="-122"/>
                <a:ea typeface="Microsoft YaHei" pitchFamily="34" charset="-122"/>
              </a:rPr>
              <a:t>1</a:t>
            </a:r>
            <a:r>
              <a:rPr lang="zh-TW" altLang="en-US" sz="1500">
                <a:solidFill>
                  <a:srgbClr val="DB675B"/>
                </a:solidFill>
                <a:latin typeface="Microsoft YaHei" pitchFamily="34" charset="-122"/>
                <a:ea typeface="Microsoft YaHei" pitchFamily="34" charset="-122"/>
              </a:rPr>
              <a:t>億</a:t>
            </a:r>
            <a:r>
              <a:rPr lang="zh-TW" altLang="en-US" sz="1500">
                <a:latin typeface="Microsoft YaHei" pitchFamily="34" charset="-122"/>
                <a:ea typeface="Microsoft YaHei" pitchFamily="34" charset="-122"/>
              </a:rPr>
              <a:t>大關，</a:t>
            </a:r>
          </a:p>
          <a:p>
            <a:pPr eaLnBrk="1" hangingPunct="1">
              <a:lnSpc>
                <a:spcPct val="125000"/>
              </a:lnSpc>
            </a:pPr>
            <a:r>
              <a:rPr lang="zh-TW" altLang="en-US">
                <a:latin typeface="Microsoft YaHei" pitchFamily="34" charset="-122"/>
                <a:ea typeface="Microsoft YaHei" pitchFamily="34" charset="-122"/>
              </a:rPr>
              <a:t>全國平均年齡為</a:t>
            </a:r>
            <a:r>
              <a:rPr lang="hr-HR" altLang="zh-TW">
                <a:solidFill>
                  <a:srgbClr val="DB675B"/>
                </a:solidFill>
                <a:latin typeface="Microsoft YaHei" pitchFamily="34" charset="-122"/>
                <a:ea typeface="Microsoft YaHei" pitchFamily="34" charset="-122"/>
              </a:rPr>
              <a:t>23.5</a:t>
            </a:r>
            <a:r>
              <a:rPr lang="zh-TW" altLang="en-US">
                <a:latin typeface="Microsoft YaHei" pitchFamily="34" charset="-122"/>
                <a:ea typeface="Microsoft YaHei" pitchFamily="34" charset="-122"/>
              </a:rPr>
              <a:t>歲</a:t>
            </a:r>
            <a:endParaRPr lang="en-US" altLang="zh-TW">
              <a:latin typeface="Microsoft YaHei" pitchFamily="34" charset="-122"/>
              <a:ea typeface="Microsoft YaHei" pitchFamily="34" charset="-122"/>
            </a:endParaRPr>
          </a:p>
        </p:txBody>
      </p:sp>
      <p:sp>
        <p:nvSpPr>
          <p:cNvPr id="8204" name="矩形 64"/>
          <p:cNvSpPr>
            <a:spLocks noChangeArrowheads="1"/>
          </p:cNvSpPr>
          <p:nvPr/>
        </p:nvSpPr>
        <p:spPr bwMode="auto">
          <a:xfrm>
            <a:off x="401241" y="1484710"/>
            <a:ext cx="5824538" cy="153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2100" b="1">
                <a:solidFill>
                  <a:srgbClr val="12826D"/>
                </a:solidFill>
                <a:latin typeface="Microsoft YaHei" pitchFamily="34" charset="-122"/>
                <a:ea typeface="Microsoft YaHei" pitchFamily="34" charset="-122"/>
              </a:rPr>
              <a:t>1970</a:t>
            </a:r>
            <a:r>
              <a:rPr lang="zh-TW" altLang="en-US" sz="2100" b="1">
                <a:solidFill>
                  <a:srgbClr val="12826D"/>
                </a:solidFill>
                <a:latin typeface="Microsoft YaHei" pitchFamily="34" charset="-122"/>
                <a:ea typeface="Microsoft YaHei" pitchFamily="34" charset="-122"/>
              </a:rPr>
              <a:t>年</a:t>
            </a:r>
            <a:r>
              <a:rPr lang="zh-TW" altLang="en-US" sz="2700" b="1">
                <a:solidFill>
                  <a:srgbClr val="12826D"/>
                </a:solidFill>
                <a:latin typeface="Microsoft YaHei" pitchFamily="34" charset="-122"/>
                <a:ea typeface="Microsoft YaHei" pitchFamily="34" charset="-122"/>
              </a:rPr>
              <a:t>台灣</a:t>
            </a:r>
            <a:r>
              <a:rPr lang="zh-TW" altLang="en-US" sz="2100" b="1">
                <a:solidFill>
                  <a:srgbClr val="12826D"/>
                </a:solidFill>
                <a:latin typeface="Microsoft YaHei" pitchFamily="34" charset="-122"/>
                <a:ea typeface="Microsoft YaHei" pitchFamily="34" charset="-122"/>
              </a:rPr>
              <a:t>全國人口數是</a:t>
            </a:r>
            <a:r>
              <a:rPr lang="en-US" altLang="zh-TW" sz="2100" b="1">
                <a:solidFill>
                  <a:srgbClr val="12826D"/>
                </a:solidFill>
                <a:latin typeface="Microsoft YaHei" pitchFamily="34" charset="-122"/>
                <a:ea typeface="Microsoft YaHei" pitchFamily="34" charset="-122"/>
              </a:rPr>
              <a:t>1459</a:t>
            </a:r>
            <a:r>
              <a:rPr lang="zh-TW" altLang="en-US" sz="2100" b="1">
                <a:solidFill>
                  <a:srgbClr val="12826D"/>
                </a:solidFill>
                <a:latin typeface="Microsoft YaHei" pitchFamily="34" charset="-122"/>
                <a:ea typeface="Microsoft YaHei" pitchFamily="34" charset="-122"/>
              </a:rPr>
              <a:t>萬，</a:t>
            </a:r>
            <a:endParaRPr lang="en-US" altLang="zh-TW" sz="2100" b="1">
              <a:solidFill>
                <a:srgbClr val="12826D"/>
              </a:solidFill>
              <a:latin typeface="Microsoft YaHei" pitchFamily="34" charset="-122"/>
              <a:ea typeface="Microsoft YaHei" pitchFamily="34" charset="-122"/>
            </a:endParaRPr>
          </a:p>
          <a:p>
            <a:pPr eaLnBrk="1" hangingPunct="1">
              <a:lnSpc>
                <a:spcPct val="125000"/>
              </a:lnSpc>
            </a:pPr>
            <a:r>
              <a:rPr lang="en-US" altLang="zh-TW" sz="2100" b="1">
                <a:solidFill>
                  <a:srgbClr val="DD3644"/>
                </a:solidFill>
                <a:latin typeface="Microsoft YaHei" pitchFamily="34" charset="-122"/>
                <a:ea typeface="Microsoft YaHei" pitchFamily="34" charset="-122"/>
              </a:rPr>
              <a:t>1970</a:t>
            </a:r>
            <a:r>
              <a:rPr lang="zh-TW" altLang="en-US" sz="2100" b="1">
                <a:solidFill>
                  <a:srgbClr val="DD3644"/>
                </a:solidFill>
                <a:latin typeface="Microsoft YaHei" pitchFamily="34" charset="-122"/>
                <a:ea typeface="Microsoft YaHei" pitchFamily="34" charset="-122"/>
              </a:rPr>
              <a:t>年</a:t>
            </a:r>
            <a:r>
              <a:rPr lang="zh-TW" altLang="en-US" sz="2700" b="1">
                <a:solidFill>
                  <a:srgbClr val="DD3644"/>
                </a:solidFill>
                <a:latin typeface="Microsoft YaHei" pitchFamily="34" charset="-122"/>
                <a:ea typeface="Microsoft YaHei" pitchFamily="34" charset="-122"/>
              </a:rPr>
              <a:t>馬來西亞</a:t>
            </a:r>
            <a:r>
              <a:rPr lang="zh-TW" altLang="en-US" sz="2100" b="1">
                <a:solidFill>
                  <a:srgbClr val="DD3644"/>
                </a:solidFill>
                <a:latin typeface="Microsoft YaHei" pitchFamily="34" charset="-122"/>
                <a:ea typeface="Microsoft YaHei" pitchFamily="34" charset="-122"/>
              </a:rPr>
              <a:t>全國人口</a:t>
            </a:r>
            <a:r>
              <a:rPr lang="en-US" altLang="zh-TW" sz="2100" b="1">
                <a:solidFill>
                  <a:srgbClr val="DD3644"/>
                </a:solidFill>
                <a:latin typeface="Microsoft YaHei" pitchFamily="34" charset="-122"/>
                <a:ea typeface="Microsoft YaHei" pitchFamily="34" charset="-122"/>
              </a:rPr>
              <a:t>1091</a:t>
            </a:r>
            <a:r>
              <a:rPr lang="zh-TW" altLang="en-US" sz="2100" b="1">
                <a:solidFill>
                  <a:srgbClr val="DD3644"/>
                </a:solidFill>
                <a:latin typeface="Microsoft YaHei" pitchFamily="34" charset="-122"/>
                <a:ea typeface="Microsoft YaHei" pitchFamily="34" charset="-122"/>
              </a:rPr>
              <a:t>萬，</a:t>
            </a:r>
            <a:endParaRPr lang="en-US" altLang="zh-TW" sz="2100" b="1">
              <a:solidFill>
                <a:srgbClr val="DD3644"/>
              </a:solidFill>
              <a:latin typeface="Microsoft YaHei" pitchFamily="34" charset="-122"/>
              <a:ea typeface="Microsoft YaHei" pitchFamily="34" charset="-122"/>
            </a:endParaRPr>
          </a:p>
          <a:p>
            <a:pPr eaLnBrk="1" hangingPunct="1">
              <a:lnSpc>
                <a:spcPct val="125000"/>
              </a:lnSpc>
            </a:pPr>
            <a:r>
              <a:rPr lang="zh-TW" altLang="en-US" sz="2100" b="1">
                <a:solidFill>
                  <a:srgbClr val="DD3644"/>
                </a:solidFill>
                <a:latin typeface="Microsoft YaHei" pitchFamily="34" charset="-122"/>
                <a:ea typeface="Microsoft YaHei" pitchFamily="34" charset="-122"/>
              </a:rPr>
              <a:t>猜</a:t>
            </a:r>
            <a:r>
              <a:rPr lang="en-US" altLang="zh-TW" sz="2100" b="1">
                <a:solidFill>
                  <a:srgbClr val="DD3644"/>
                </a:solidFill>
                <a:latin typeface="Microsoft YaHei" pitchFamily="34" charset="-122"/>
                <a:ea typeface="Microsoft YaHei" pitchFamily="34" charset="-122"/>
              </a:rPr>
              <a:t>2017</a:t>
            </a:r>
            <a:r>
              <a:rPr lang="zh-TW" altLang="en-US" sz="2100" b="1">
                <a:solidFill>
                  <a:srgbClr val="DD3644"/>
                </a:solidFill>
                <a:latin typeface="Microsoft YaHei" pitchFamily="34" charset="-122"/>
                <a:ea typeface="Microsoft YaHei" pitchFamily="34" charset="-122"/>
              </a:rPr>
              <a:t>年馬國人口數？</a:t>
            </a:r>
          </a:p>
        </p:txBody>
      </p:sp>
      <p:grpSp>
        <p:nvGrpSpPr>
          <p:cNvPr id="8205" name="群組 34"/>
          <p:cNvGrpSpPr>
            <a:grpSpLocks/>
          </p:cNvGrpSpPr>
          <p:nvPr/>
        </p:nvGrpSpPr>
        <p:grpSpPr bwMode="auto">
          <a:xfrm>
            <a:off x="-58339" y="4774186"/>
            <a:ext cx="2647049" cy="1926059"/>
            <a:chOff x="6133894" y="4170920"/>
            <a:chExt cx="3527174" cy="2567930"/>
          </a:xfrm>
        </p:grpSpPr>
        <p:sp>
          <p:nvSpPr>
            <p:cNvPr id="36" name="文字方塊 35"/>
            <p:cNvSpPr txBox="1"/>
            <p:nvPr/>
          </p:nvSpPr>
          <p:spPr>
            <a:xfrm>
              <a:off x="6133894" y="4978413"/>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印尼</a:t>
              </a:r>
            </a:p>
          </p:txBody>
        </p:sp>
        <p:sp>
          <p:nvSpPr>
            <p:cNvPr id="8218" name="圖片 36"/>
            <p:cNvSpPr>
              <a:spLocks noChangeAspect="1"/>
            </p:cNvSpPr>
            <p:nvPr/>
          </p:nvSpPr>
          <p:spPr bwMode="auto">
            <a:xfrm>
              <a:off x="8681868" y="4170920"/>
              <a:ext cx="979200" cy="97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sp>
        <p:nvSpPr>
          <p:cNvPr id="8206" name="矩形 37"/>
          <p:cNvSpPr>
            <a:spLocks noChangeArrowheads="1"/>
          </p:cNvSpPr>
          <p:nvPr/>
        </p:nvSpPr>
        <p:spPr bwMode="auto">
          <a:xfrm>
            <a:off x="956072" y="5399907"/>
            <a:ext cx="2018110"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印尼總人口</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達到</a:t>
            </a:r>
            <a:r>
              <a:rPr lang="en-US" altLang="zh-TW" sz="1500">
                <a:solidFill>
                  <a:srgbClr val="DB675B"/>
                </a:solidFill>
                <a:latin typeface="Microsoft YaHei" pitchFamily="34" charset="-122"/>
                <a:ea typeface="Microsoft YaHei" pitchFamily="34" charset="-122"/>
              </a:rPr>
              <a:t>2</a:t>
            </a:r>
            <a:r>
              <a:rPr lang="zh-TW" altLang="en-US" sz="1500">
                <a:solidFill>
                  <a:srgbClr val="DB675B"/>
                </a:solidFill>
                <a:latin typeface="Microsoft YaHei" pitchFamily="34" charset="-122"/>
                <a:ea typeface="Microsoft YaHei" pitchFamily="34" charset="-122"/>
              </a:rPr>
              <a:t>億</a:t>
            </a:r>
            <a:r>
              <a:rPr lang="en-US" altLang="zh-TW" sz="1500">
                <a:solidFill>
                  <a:srgbClr val="DB675B"/>
                </a:solidFill>
                <a:latin typeface="Microsoft YaHei" pitchFamily="34" charset="-122"/>
                <a:ea typeface="Microsoft YaHei" pitchFamily="34" charset="-122"/>
              </a:rPr>
              <a:t>6378</a:t>
            </a:r>
            <a:r>
              <a:rPr lang="zh-TW" altLang="en-US" sz="1500">
                <a:latin typeface="Microsoft YaHei" pitchFamily="34" charset="-122"/>
                <a:ea typeface="Microsoft YaHei" pitchFamily="34" charset="-122"/>
              </a:rPr>
              <a:t>萬</a:t>
            </a:r>
          </a:p>
        </p:txBody>
      </p:sp>
      <p:sp>
        <p:nvSpPr>
          <p:cNvPr id="23" name="矩形 22"/>
          <p:cNvSpPr/>
          <p:nvPr/>
        </p:nvSpPr>
        <p:spPr>
          <a:xfrm>
            <a:off x="244078" y="1090613"/>
            <a:ext cx="8653463" cy="222647"/>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9" name="剪去單一角落矩形 8"/>
          <p:cNvSpPr/>
          <p:nvPr/>
        </p:nvSpPr>
        <p:spPr>
          <a:xfrm flipV="1">
            <a:off x="244079" y="1090613"/>
            <a:ext cx="6098381" cy="450056"/>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grpSp>
        <p:nvGrpSpPr>
          <p:cNvPr id="8209" name="群組 2"/>
          <p:cNvGrpSpPr>
            <a:grpSpLocks/>
          </p:cNvGrpSpPr>
          <p:nvPr/>
        </p:nvGrpSpPr>
        <p:grpSpPr bwMode="auto">
          <a:xfrm>
            <a:off x="3889408" y="5246556"/>
            <a:ext cx="3498056" cy="1304203"/>
            <a:chOff x="7189565" y="4816519"/>
            <a:chExt cx="4664078" cy="1738948"/>
          </a:xfrm>
        </p:grpSpPr>
        <p:sp>
          <p:nvSpPr>
            <p:cNvPr id="2" name="流程圖: 替代程序 1"/>
            <p:cNvSpPr/>
            <p:nvPr/>
          </p:nvSpPr>
          <p:spPr>
            <a:xfrm>
              <a:off x="7189565" y="5399135"/>
              <a:ext cx="3716339" cy="1052518"/>
            </a:xfrm>
            <a:prstGeom prst="flowChartAlternateProcess">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216" name="矩形 54"/>
            <p:cNvSpPr>
              <a:spLocks noChangeArrowheads="1"/>
            </p:cNvSpPr>
            <p:nvPr/>
          </p:nvSpPr>
          <p:spPr bwMode="auto">
            <a:xfrm>
              <a:off x="7274318" y="4816519"/>
              <a:ext cx="4579325" cy="173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zh-TW" altLang="en-US" sz="2100">
                  <a:latin typeface="Microsoft YaHei" pitchFamily="34" charset="-122"/>
                  <a:ea typeface="Microsoft YaHei" pitchFamily="34" charset="-122"/>
                </a:rPr>
                <a:t>（</a:t>
              </a:r>
              <a:r>
                <a:rPr lang="en-US" altLang="zh-TW" sz="2100">
                  <a:latin typeface="Microsoft YaHei" pitchFamily="34" charset="-122"/>
                  <a:ea typeface="Microsoft YaHei" pitchFamily="34" charset="-122"/>
                </a:rPr>
                <a:t>2017</a:t>
              </a:r>
              <a:r>
                <a:rPr lang="zh-TW" altLang="en-US" sz="2100">
                  <a:latin typeface="Microsoft YaHei" pitchFamily="34" charset="-122"/>
                  <a:ea typeface="Microsoft YaHei" pitchFamily="34" charset="-122"/>
                </a:rPr>
                <a:t>年中位數</a:t>
              </a:r>
              <a:r>
                <a:rPr lang="hr-HR" altLang="zh-TW" sz="2100">
                  <a:solidFill>
                    <a:srgbClr val="DB675B"/>
                  </a:solidFill>
                  <a:latin typeface="Microsoft YaHei" pitchFamily="34" charset="-122"/>
                  <a:ea typeface="Microsoft YaHei" pitchFamily="34" charset="-122"/>
                </a:rPr>
                <a:t>39.2</a:t>
              </a:r>
              <a:r>
                <a:rPr lang="zh-TW" altLang="en-US" sz="2100">
                  <a:solidFill>
                    <a:srgbClr val="DB675B"/>
                  </a:solidFill>
                  <a:latin typeface="Microsoft YaHei" pitchFamily="34" charset="-122"/>
                  <a:ea typeface="Microsoft YaHei" pitchFamily="34" charset="-122"/>
                </a:rPr>
                <a:t>歲</a:t>
              </a:r>
              <a:r>
                <a:rPr lang="en-US" altLang="zh-TW" sz="2100">
                  <a:latin typeface="Microsoft YaHei" pitchFamily="34" charset="-122"/>
                  <a:ea typeface="Microsoft YaHei" pitchFamily="34" charset="-122"/>
                </a:rPr>
                <a:t> </a:t>
              </a:r>
              <a:r>
                <a:rPr lang="zh-TW" altLang="en-US" sz="2100">
                  <a:latin typeface="Microsoft YaHei" pitchFamily="34" charset="-122"/>
                  <a:ea typeface="Microsoft YaHei" pitchFamily="34" charset="-122"/>
                </a:rPr>
                <a:t>）</a:t>
              </a:r>
              <a:endParaRPr lang="en-US" altLang="zh-TW" sz="2100">
                <a:latin typeface="Microsoft YaHei" pitchFamily="34" charset="-122"/>
                <a:ea typeface="Microsoft YaHei" pitchFamily="34" charset="-122"/>
              </a:endParaRPr>
            </a:p>
            <a:p>
              <a:pPr eaLnBrk="1" hangingPunct="1">
                <a:lnSpc>
                  <a:spcPct val="125000"/>
                </a:lnSpc>
              </a:pPr>
              <a:r>
                <a:rPr lang="zh-TW" altLang="en-US" sz="2100">
                  <a:latin typeface="Microsoft YaHei" pitchFamily="34" charset="-122"/>
                  <a:ea typeface="Microsoft YaHei" pitchFamily="34" charset="-122"/>
                </a:rPr>
                <a:t>全國平均年齡為</a:t>
              </a:r>
              <a:r>
                <a:rPr lang="is-IS" altLang="zh-TW" sz="2100">
                  <a:solidFill>
                    <a:srgbClr val="DB675B"/>
                  </a:solidFill>
                  <a:latin typeface="Microsoft YaHei" pitchFamily="34" charset="-122"/>
                  <a:ea typeface="Microsoft YaHei" pitchFamily="34" charset="-122"/>
                </a:rPr>
                <a:t>37</a:t>
              </a:r>
              <a:r>
                <a:rPr lang="zh-TW" altLang="en-US" sz="2100">
                  <a:latin typeface="Microsoft YaHei" pitchFamily="34" charset="-122"/>
                  <a:ea typeface="Microsoft YaHei" pitchFamily="34" charset="-122"/>
                </a:rPr>
                <a:t>歲</a:t>
              </a:r>
            </a:p>
            <a:p>
              <a:pPr eaLnBrk="1" hangingPunct="1">
                <a:lnSpc>
                  <a:spcPct val="125000"/>
                </a:lnSpc>
              </a:pPr>
              <a:r>
                <a:rPr lang="zh-TW" altLang="en-US" sz="2100">
                  <a:latin typeface="Microsoft YaHei" pitchFamily="34" charset="-122"/>
                  <a:ea typeface="Microsoft YaHei" pitchFamily="34" charset="-122"/>
                </a:rPr>
                <a:t>（世界均值</a:t>
              </a:r>
              <a:r>
                <a:rPr lang="en-US" altLang="zh-TW" sz="2100">
                  <a:solidFill>
                    <a:srgbClr val="DB675B"/>
                  </a:solidFill>
                  <a:latin typeface="Microsoft YaHei" pitchFamily="34" charset="-122"/>
                  <a:ea typeface="Microsoft YaHei" pitchFamily="34" charset="-122"/>
                </a:rPr>
                <a:t>29.7</a:t>
              </a:r>
              <a:r>
                <a:rPr lang="zh-TW" altLang="en-US" sz="2100">
                  <a:solidFill>
                    <a:srgbClr val="DB675B"/>
                  </a:solidFill>
                  <a:latin typeface="Microsoft YaHei" pitchFamily="34" charset="-122"/>
                  <a:ea typeface="Microsoft YaHei" pitchFamily="34" charset="-122"/>
                </a:rPr>
                <a:t>歲</a:t>
              </a:r>
              <a:r>
                <a:rPr lang="zh-TW" altLang="en-US" sz="2100">
                  <a:latin typeface="Microsoft YaHei" pitchFamily="34" charset="-122"/>
                  <a:ea typeface="Microsoft YaHei" pitchFamily="34" charset="-122"/>
                </a:rPr>
                <a:t>）</a:t>
              </a:r>
              <a:endParaRPr lang="en-US" altLang="zh-TW" sz="2100">
                <a:latin typeface="Microsoft YaHei" pitchFamily="34" charset="-122"/>
                <a:ea typeface="Microsoft YaHei" pitchFamily="34" charset="-122"/>
              </a:endParaRPr>
            </a:p>
          </p:txBody>
        </p:sp>
      </p:grpSp>
      <p:sp>
        <p:nvSpPr>
          <p:cNvPr id="8210" name="文本框 7"/>
          <p:cNvSpPr txBox="1">
            <a:spLocks noChangeArrowheads="1"/>
          </p:cNvSpPr>
          <p:nvPr/>
        </p:nvSpPr>
        <p:spPr bwMode="auto">
          <a:xfrm>
            <a:off x="284560" y="1178719"/>
            <a:ext cx="605790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90000"/>
              </a:lnSpc>
            </a:pPr>
            <a:r>
              <a:rPr lang="zh-CN" altLang="en-US" b="1">
                <a:solidFill>
                  <a:schemeClr val="bg1"/>
                </a:solidFill>
                <a:latin typeface="Microsoft YaHei" pitchFamily="34" charset="-122"/>
                <a:ea typeface="Microsoft YaHei" pitchFamily="34" charset="-122"/>
              </a:rPr>
              <a:t>鄰近國家如：馬來西亞等鄰國人口數顯示什麼警訊？ </a:t>
            </a:r>
          </a:p>
        </p:txBody>
      </p:sp>
      <p:grpSp>
        <p:nvGrpSpPr>
          <p:cNvPr id="32" name="群組 31"/>
          <p:cNvGrpSpPr>
            <a:grpSpLocks/>
          </p:cNvGrpSpPr>
          <p:nvPr/>
        </p:nvGrpSpPr>
        <p:grpSpPr bwMode="auto">
          <a:xfrm>
            <a:off x="401241" y="1520351"/>
            <a:ext cx="8665369" cy="4667250"/>
            <a:chOff x="328351" y="311474"/>
            <a:chExt cx="11553986" cy="6222248"/>
          </a:xfrm>
        </p:grpSpPr>
        <p:sp>
          <p:nvSpPr>
            <p:cNvPr id="33" name="矩形 32"/>
            <p:cNvSpPr/>
            <p:nvPr/>
          </p:nvSpPr>
          <p:spPr>
            <a:xfrm>
              <a:off x="328351" y="311474"/>
              <a:ext cx="11553986" cy="6222248"/>
            </a:xfrm>
            <a:prstGeom prst="rect">
              <a:avLst/>
            </a:prstGeom>
            <a:solidFill>
              <a:schemeClr val="bg1">
                <a:lumMod val="75000"/>
                <a:alpha val="8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34" name="矩形 33"/>
            <p:cNvSpPr/>
            <p:nvPr/>
          </p:nvSpPr>
          <p:spPr>
            <a:xfrm>
              <a:off x="339463" y="2459102"/>
              <a:ext cx="11536524" cy="2380962"/>
            </a:xfrm>
            <a:prstGeom prst="rect">
              <a:avLst/>
            </a:prstGeom>
            <a:solidFill>
              <a:srgbClr val="14826D">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40" name="矩形 39"/>
            <p:cNvSpPr/>
            <p:nvPr/>
          </p:nvSpPr>
          <p:spPr>
            <a:xfrm>
              <a:off x="879221" y="2797199"/>
              <a:ext cx="10137916" cy="1661792"/>
            </a:xfrm>
            <a:prstGeom prst="rect">
              <a:avLst/>
            </a:prstGeom>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lnSpc>
                  <a:spcPct val="125000"/>
                </a:lnSpc>
                <a:defRPr/>
              </a:pPr>
              <a:r>
                <a:rPr lang="zh-TW" altLang="en-US"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面對周邊平均年齡大約都是 </a:t>
              </a:r>
              <a:r>
                <a:rPr lang="en-US" altLang="zh-TW"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27 </a:t>
              </a:r>
              <a:r>
                <a:rPr lang="zh-TW" altLang="en-US"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歲的鄰國，</a:t>
              </a:r>
            </a:p>
            <a:p>
              <a:pPr eaLnBrk="1" hangingPunct="1">
                <a:lnSpc>
                  <a:spcPct val="125000"/>
                </a:lnSpc>
                <a:defRPr/>
              </a:pPr>
              <a:r>
                <a:rPr lang="zh-TW" altLang="en-US"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平均年齡 </a:t>
              </a:r>
              <a:r>
                <a:rPr lang="en-US" altLang="zh-TW"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37 </a:t>
              </a:r>
              <a:r>
                <a:rPr lang="zh-TW" altLang="en-US"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歲的台灣，要如何翻轉未來！</a:t>
              </a:r>
            </a:p>
          </p:txBody>
        </p:sp>
      </p:grpSp>
    </p:spTree>
    <p:extLst>
      <p:ext uri="{BB962C8B-B14F-4D97-AF65-F5344CB8AC3E}">
        <p14:creationId xmlns:p14="http://schemas.microsoft.com/office/powerpoint/2010/main" val="2274503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p:cNvPr>
          <p:cNvSpPr/>
          <p:nvPr/>
        </p:nvSpPr>
        <p:spPr>
          <a:xfrm>
            <a:off x="244078" y="1090613"/>
            <a:ext cx="8653463" cy="335756"/>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TW" altLang="en-US" sz="1350">
              <a:solidFill>
                <a:prstClr val="white"/>
              </a:solidFill>
              <a:ea typeface="新細明體" panose="02020500000000000000" pitchFamily="18" charset="-120"/>
            </a:endParaRPr>
          </a:p>
        </p:txBody>
      </p:sp>
      <p:sp>
        <p:nvSpPr>
          <p:cNvPr id="9" name="剪去單一角落矩形 8">
            <a:extLst/>
          </p:cNvPr>
          <p:cNvSpPr/>
          <p:nvPr/>
        </p:nvSpPr>
        <p:spPr>
          <a:xfrm flipV="1">
            <a:off x="244079" y="1090613"/>
            <a:ext cx="7868840" cy="656035"/>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TW" altLang="en-US" sz="1350">
              <a:solidFill>
                <a:prstClr val="white"/>
              </a:solidFill>
              <a:ea typeface="新細明體" panose="02020500000000000000" pitchFamily="18" charset="-120"/>
            </a:endParaRPr>
          </a:p>
        </p:txBody>
      </p:sp>
      <p:sp>
        <p:nvSpPr>
          <p:cNvPr id="10244" name="文本框 7"/>
          <p:cNvSpPr txBox="1">
            <a:spLocks noChangeArrowheads="1"/>
          </p:cNvSpPr>
          <p:nvPr/>
        </p:nvSpPr>
        <p:spPr bwMode="auto">
          <a:xfrm>
            <a:off x="254794" y="1070372"/>
            <a:ext cx="7828360" cy="72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eaLnBrk="0" hangingPunct="0">
              <a:lnSpc>
                <a:spcPct val="114000"/>
              </a:lnSpc>
            </a:pPr>
            <a:r>
              <a:rPr kumimoji="0" lang="en-US" altLang="zh-TW" b="1" dirty="0">
                <a:solidFill>
                  <a:prstClr val="white"/>
                </a:solidFill>
                <a:latin typeface="Microsoft YaHei" pitchFamily="34" charset="-122"/>
                <a:ea typeface="Microsoft YaHei" pitchFamily="34" charset="-122"/>
              </a:rPr>
              <a:t>70 </a:t>
            </a:r>
            <a:r>
              <a:rPr kumimoji="0" lang="zh-TW" altLang="en-US" b="1" dirty="0">
                <a:solidFill>
                  <a:prstClr val="white"/>
                </a:solidFill>
                <a:latin typeface="Microsoft YaHei" pitchFamily="34" charset="-122"/>
                <a:ea typeface="Microsoft YaHei" pitchFamily="34" charset="-122"/>
              </a:rPr>
              <a:t>年代</a:t>
            </a:r>
            <a:r>
              <a:rPr kumimoji="0" lang="zh-CN" altLang="en-US" b="1" dirty="0">
                <a:solidFill>
                  <a:prstClr val="white"/>
                </a:solidFill>
                <a:latin typeface="Microsoft YaHei" pitchFamily="34" charset="-122"/>
                <a:ea typeface="Microsoft YaHei" pitchFamily="34" charset="-122"/>
              </a:rPr>
              <a:t>每年 </a:t>
            </a:r>
            <a:r>
              <a:rPr kumimoji="0" lang="en-US" altLang="zh-CN" b="1" dirty="0">
                <a:solidFill>
                  <a:prstClr val="white"/>
                </a:solidFill>
                <a:latin typeface="Microsoft YaHei" pitchFamily="34" charset="-122"/>
                <a:ea typeface="Microsoft YaHei" pitchFamily="34" charset="-122"/>
              </a:rPr>
              <a:t>40 </a:t>
            </a:r>
            <a:r>
              <a:rPr kumimoji="0" lang="zh-CN" altLang="en-US" b="1" dirty="0">
                <a:solidFill>
                  <a:prstClr val="white"/>
                </a:solidFill>
                <a:latin typeface="Microsoft YaHei" pitchFamily="34" charset="-122"/>
                <a:ea typeface="Microsoft YaHei" pitchFamily="34" charset="-122"/>
              </a:rPr>
              <a:t>多萬新生兒創造經濟奇蹟，</a:t>
            </a:r>
            <a:endParaRPr kumimoji="0" lang="en-US" altLang="zh-CN" b="1" dirty="0">
              <a:solidFill>
                <a:prstClr val="white"/>
              </a:solidFill>
              <a:latin typeface="Microsoft YaHei" pitchFamily="34" charset="-122"/>
              <a:ea typeface="Microsoft YaHei" pitchFamily="34" charset="-122"/>
            </a:endParaRPr>
          </a:p>
          <a:p>
            <a:pPr defTabSz="685800" eaLnBrk="0" hangingPunct="0">
              <a:lnSpc>
                <a:spcPct val="114000"/>
              </a:lnSpc>
            </a:pPr>
            <a:r>
              <a:rPr kumimoji="0" lang="en-US" altLang="zh-TW" b="1" dirty="0">
                <a:solidFill>
                  <a:prstClr val="white"/>
                </a:solidFill>
                <a:latin typeface="Microsoft YaHei" pitchFamily="34" charset="-122"/>
                <a:ea typeface="Microsoft YaHei" pitchFamily="34" charset="-122"/>
              </a:rPr>
              <a:t>100 </a:t>
            </a:r>
            <a:r>
              <a:rPr kumimoji="0" lang="zh-TW" altLang="en-US" b="1" dirty="0">
                <a:solidFill>
                  <a:prstClr val="white"/>
                </a:solidFill>
                <a:latin typeface="Microsoft YaHei" pitchFamily="34" charset="-122"/>
                <a:ea typeface="Microsoft YaHei" pitchFamily="34" charset="-122"/>
              </a:rPr>
              <a:t>年後</a:t>
            </a:r>
            <a:r>
              <a:rPr kumimoji="0" lang="zh-CN" altLang="en-US" b="1" dirty="0">
                <a:solidFill>
                  <a:prstClr val="white"/>
                </a:solidFill>
                <a:latin typeface="Microsoft YaHei" pitchFamily="34" charset="-122"/>
                <a:ea typeface="Microsoft YaHei" pitchFamily="34" charset="-122"/>
              </a:rPr>
              <a:t>不足 </a:t>
            </a:r>
            <a:r>
              <a:rPr kumimoji="0" lang="en-US" altLang="zh-CN" b="1" dirty="0">
                <a:solidFill>
                  <a:prstClr val="white"/>
                </a:solidFill>
                <a:latin typeface="Microsoft YaHei" pitchFamily="34" charset="-122"/>
                <a:ea typeface="Microsoft YaHei" pitchFamily="34" charset="-122"/>
              </a:rPr>
              <a:t>20 </a:t>
            </a:r>
            <a:r>
              <a:rPr kumimoji="0" lang="zh-CN" altLang="en-US" b="1" dirty="0">
                <a:solidFill>
                  <a:prstClr val="white"/>
                </a:solidFill>
                <a:latin typeface="Microsoft YaHei" pitchFamily="34" charset="-122"/>
                <a:ea typeface="Microsoft YaHei" pitchFamily="34" charset="-122"/>
              </a:rPr>
              <a:t>萬的新生兒</a:t>
            </a:r>
            <a:r>
              <a:rPr kumimoji="0" lang="zh-CN" altLang="en-US" b="1" dirty="0">
                <a:solidFill>
                  <a:prstClr val="white"/>
                </a:solidFill>
                <a:latin typeface="標楷體" pitchFamily="65" charset="-120"/>
                <a:ea typeface="標楷體" pitchFamily="65" charset="-120"/>
              </a:rPr>
              <a:t>，</a:t>
            </a:r>
            <a:r>
              <a:rPr kumimoji="0" lang="en-US" altLang="zh-CN" dirty="0">
                <a:solidFill>
                  <a:prstClr val="white"/>
                </a:solidFill>
                <a:latin typeface="標楷體" pitchFamily="65" charset="-120"/>
                <a:ea typeface="標楷體" pitchFamily="65" charset="-120"/>
              </a:rPr>
              <a:t>「</a:t>
            </a:r>
            <a:r>
              <a:rPr kumimoji="0" lang="zh-CN" altLang="en-US" b="1" dirty="0">
                <a:solidFill>
                  <a:prstClr val="white"/>
                </a:solidFill>
                <a:latin typeface="Microsoft YaHei" pitchFamily="34" charset="-122"/>
                <a:ea typeface="Microsoft YaHei" pitchFamily="34" charset="-122"/>
              </a:rPr>
              <a:t>成就每一個孩子</a:t>
            </a:r>
            <a:r>
              <a:rPr kumimoji="0" lang="zh-CN" altLang="en-US" b="1" dirty="0">
                <a:solidFill>
                  <a:prstClr val="white"/>
                </a:solidFill>
                <a:latin typeface="新細明體" pitchFamily="18" charset="-120"/>
                <a:ea typeface="新細明體" pitchFamily="18" charset="-120"/>
              </a:rPr>
              <a:t>」</a:t>
            </a:r>
            <a:r>
              <a:rPr kumimoji="0" lang="zh-CN" altLang="en-US" b="1" dirty="0">
                <a:solidFill>
                  <a:prstClr val="white"/>
                </a:solidFill>
                <a:latin typeface="Microsoft YaHei" pitchFamily="34" charset="-122"/>
                <a:ea typeface="Microsoft YaHei" pitchFamily="34" charset="-122"/>
              </a:rPr>
              <a:t>才能確保台灣的</a:t>
            </a:r>
            <a:r>
              <a:rPr kumimoji="0" lang="zh-TW" altLang="en-US" b="1" dirty="0">
                <a:solidFill>
                  <a:prstClr val="white"/>
                </a:solidFill>
                <a:latin typeface="Microsoft YaHei" pitchFamily="34" charset="-122"/>
                <a:ea typeface="Microsoft YaHei" pitchFamily="34" charset="-122"/>
              </a:rPr>
              <a:t>發展</a:t>
            </a:r>
            <a:endParaRPr kumimoji="0" lang="zh-CN" altLang="en-US" b="1" dirty="0">
              <a:solidFill>
                <a:prstClr val="white"/>
              </a:solidFill>
              <a:latin typeface="Microsoft YaHei" pitchFamily="34" charset="-122"/>
              <a:ea typeface="Microsoft YaHei" pitchFamily="34" charset="-122"/>
            </a:endParaRPr>
          </a:p>
        </p:txBody>
      </p:sp>
      <p:graphicFrame>
        <p:nvGraphicFramePr>
          <p:cNvPr id="35" name="圖表 34">
            <a:extLst/>
          </p:cNvPr>
          <p:cNvGraphicFramePr>
            <a:graphicFrameLocks noGrp="1"/>
          </p:cNvGraphicFramePr>
          <p:nvPr>
            <p:extLst/>
          </p:nvPr>
        </p:nvGraphicFramePr>
        <p:xfrm>
          <a:off x="255181" y="2876671"/>
          <a:ext cx="8642149" cy="2856450"/>
        </p:xfrm>
        <a:graphic>
          <a:graphicData uri="http://schemas.openxmlformats.org/drawingml/2006/chart">
            <c:chart xmlns:c="http://schemas.openxmlformats.org/drawingml/2006/chart" xmlns:r="http://schemas.openxmlformats.org/officeDocument/2006/relationships" r:id="rId3"/>
          </a:graphicData>
        </a:graphic>
      </p:graphicFrame>
      <p:sp>
        <p:nvSpPr>
          <p:cNvPr id="2" name="矩形圖說文字 1">
            <a:extLst/>
          </p:cNvPr>
          <p:cNvSpPr/>
          <p:nvPr/>
        </p:nvSpPr>
        <p:spPr>
          <a:xfrm>
            <a:off x="539552" y="2730144"/>
            <a:ext cx="1158280" cy="533360"/>
          </a:xfrm>
          <a:prstGeom prst="wedgeRectCallout">
            <a:avLst>
              <a:gd name="adj1" fmla="val -47508"/>
              <a:gd name="adj2" fmla="val 78482"/>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kumimoji="0" lang="zh-TW" altLang="en-US" sz="1200" b="1" dirty="0">
                <a:solidFill>
                  <a:prstClr val="white"/>
                </a:solidFill>
                <a:latin typeface="Microsoft YaHei" charset="-122"/>
                <a:ea typeface="Microsoft YaHei" charset="-122"/>
                <a:cs typeface="Microsoft YaHei" charset="-122"/>
              </a:rPr>
              <a:t>最高生育率</a:t>
            </a:r>
            <a:endParaRPr kumimoji="0" lang="en-US" altLang="zh-TW" sz="1200" b="1" dirty="0">
              <a:solidFill>
                <a:prstClr val="white"/>
              </a:solidFill>
              <a:latin typeface="Microsoft YaHei" charset="-122"/>
              <a:ea typeface="Microsoft YaHei" charset="-122"/>
              <a:cs typeface="Microsoft YaHei" charset="-122"/>
            </a:endParaRPr>
          </a:p>
          <a:p>
            <a:pPr algn="ctr" defTabSz="685800" fontAlgn="auto">
              <a:spcBef>
                <a:spcPts val="0"/>
              </a:spcBef>
              <a:spcAft>
                <a:spcPts val="0"/>
              </a:spcAft>
              <a:defRPr/>
            </a:pPr>
            <a:r>
              <a:rPr kumimoji="0" lang="nb-NO" altLang="zh-TW" sz="1200" b="1" dirty="0">
                <a:solidFill>
                  <a:prstClr val="white"/>
                </a:solidFill>
                <a:latin typeface="Microsoft YaHei" charset="-122"/>
                <a:ea typeface="Microsoft YaHei" charset="-122"/>
                <a:cs typeface="Microsoft YaHei" charset="-122"/>
              </a:rPr>
              <a:t>7.04</a:t>
            </a:r>
            <a:r>
              <a:rPr kumimoji="0" lang="zh-TW" altLang="nb-NO" sz="1200" b="1" dirty="0">
                <a:solidFill>
                  <a:prstClr val="white"/>
                </a:solidFill>
                <a:latin typeface="Microsoft YaHei" charset="-122"/>
                <a:ea typeface="Microsoft YaHei" charset="-122"/>
                <a:cs typeface="Microsoft YaHei" charset="-122"/>
              </a:rPr>
              <a:t>人</a:t>
            </a:r>
            <a:endParaRPr kumimoji="0" lang="zh-TW" altLang="en-US" sz="1200" b="1" dirty="0">
              <a:solidFill>
                <a:prstClr val="white"/>
              </a:solidFill>
              <a:latin typeface="Microsoft YaHei" charset="-122"/>
              <a:ea typeface="Microsoft YaHei" charset="-122"/>
              <a:cs typeface="Microsoft YaHei" charset="-122"/>
            </a:endParaRPr>
          </a:p>
        </p:txBody>
      </p:sp>
      <p:sp>
        <p:nvSpPr>
          <p:cNvPr id="38" name="矩形圖說文字 37">
            <a:extLst/>
          </p:cNvPr>
          <p:cNvSpPr/>
          <p:nvPr/>
        </p:nvSpPr>
        <p:spPr>
          <a:xfrm>
            <a:off x="1958579" y="2784729"/>
            <a:ext cx="1101253" cy="457344"/>
          </a:xfrm>
          <a:prstGeom prst="wedgeRectCallout">
            <a:avLst>
              <a:gd name="adj1" fmla="val -27362"/>
              <a:gd name="adj2" fmla="val 85700"/>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kumimoji="0" lang="zh-TW" altLang="en-US" sz="1350" b="1" dirty="0">
                <a:solidFill>
                  <a:prstClr val="white"/>
                </a:solidFill>
                <a:latin typeface="Microsoft YaHei" charset="-122"/>
                <a:ea typeface="Microsoft YaHei" charset="-122"/>
                <a:cs typeface="Microsoft YaHei" charset="-122"/>
              </a:rPr>
              <a:t>嬰兒出生數</a:t>
            </a:r>
            <a:endParaRPr kumimoji="0" lang="en-US" altLang="zh-TW" sz="1350" b="1" dirty="0">
              <a:solidFill>
                <a:prstClr val="white"/>
              </a:solidFill>
              <a:latin typeface="Microsoft YaHei" charset="-122"/>
              <a:ea typeface="Microsoft YaHei" charset="-122"/>
              <a:cs typeface="Microsoft YaHei" charset="-122"/>
            </a:endParaRPr>
          </a:p>
          <a:p>
            <a:pPr algn="ctr" defTabSz="685800" fontAlgn="auto">
              <a:spcBef>
                <a:spcPts val="0"/>
              </a:spcBef>
              <a:spcAft>
                <a:spcPts val="0"/>
              </a:spcAft>
              <a:defRPr/>
            </a:pPr>
            <a:r>
              <a:rPr kumimoji="0" lang="en-US" altLang="zh-TW" sz="1350" b="1" dirty="0">
                <a:solidFill>
                  <a:prstClr val="white"/>
                </a:solidFill>
                <a:latin typeface="Microsoft YaHei" charset="-122"/>
                <a:ea typeface="Microsoft YaHei" charset="-122"/>
                <a:cs typeface="Microsoft YaHei" charset="-122"/>
              </a:rPr>
              <a:t>42.7</a:t>
            </a:r>
            <a:r>
              <a:rPr kumimoji="0" lang="zh-TW" altLang="en-US" sz="1350" b="1" dirty="0">
                <a:solidFill>
                  <a:prstClr val="white"/>
                </a:solidFill>
                <a:latin typeface="Microsoft YaHei" charset="-122"/>
                <a:ea typeface="Microsoft YaHei" charset="-122"/>
                <a:cs typeface="Microsoft YaHei" charset="-122"/>
              </a:rPr>
              <a:t>萬</a:t>
            </a:r>
          </a:p>
        </p:txBody>
      </p:sp>
      <p:sp>
        <p:nvSpPr>
          <p:cNvPr id="39" name="矩形圖說文字 38">
            <a:extLst/>
          </p:cNvPr>
          <p:cNvSpPr/>
          <p:nvPr/>
        </p:nvSpPr>
        <p:spPr>
          <a:xfrm>
            <a:off x="4767263" y="2846785"/>
            <a:ext cx="1020366" cy="463153"/>
          </a:xfrm>
          <a:prstGeom prst="wedgeRectCallout">
            <a:avLst>
              <a:gd name="adj1" fmla="val -20030"/>
              <a:gd name="adj2" fmla="val 133234"/>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kumimoji="0" lang="en-US" altLang="zh-TW" sz="1350" b="1" dirty="0">
                <a:solidFill>
                  <a:prstClr val="white"/>
                </a:solidFill>
                <a:latin typeface="Microsoft YaHei" charset="-122"/>
                <a:ea typeface="Microsoft YaHei" charset="-122"/>
                <a:cs typeface="Microsoft YaHei" charset="-122"/>
              </a:rPr>
              <a:t>80</a:t>
            </a:r>
            <a:r>
              <a:rPr kumimoji="0" lang="zh-TW" altLang="hr-HR" sz="1350" b="1" dirty="0">
                <a:solidFill>
                  <a:prstClr val="white"/>
                </a:solidFill>
                <a:latin typeface="Microsoft YaHei" charset="-122"/>
                <a:ea typeface="Microsoft YaHei" charset="-122"/>
                <a:cs typeface="Microsoft YaHei" charset="-122"/>
              </a:rPr>
              <a:t>年</a:t>
            </a:r>
            <a:r>
              <a:rPr kumimoji="0" lang="zh-TW" altLang="en-US" sz="1350" b="1" dirty="0">
                <a:solidFill>
                  <a:prstClr val="white"/>
                </a:solidFill>
                <a:latin typeface="Microsoft YaHei" charset="-122"/>
                <a:ea typeface="Microsoft YaHei" charset="-122"/>
                <a:cs typeface="Microsoft YaHei" charset="-122"/>
              </a:rPr>
              <a:t>代剩</a:t>
            </a:r>
            <a:r>
              <a:rPr kumimoji="0" lang="en-US" altLang="zh-TW" sz="1350" b="1" dirty="0">
                <a:solidFill>
                  <a:prstClr val="white"/>
                </a:solidFill>
                <a:latin typeface="Microsoft YaHei" charset="-122"/>
                <a:ea typeface="Microsoft YaHei" charset="-122"/>
                <a:cs typeface="Microsoft YaHei" charset="-122"/>
              </a:rPr>
              <a:t>30</a:t>
            </a:r>
            <a:r>
              <a:rPr kumimoji="0" lang="zh-TW" altLang="en-US" sz="1350" b="1" dirty="0">
                <a:solidFill>
                  <a:prstClr val="white"/>
                </a:solidFill>
                <a:latin typeface="Microsoft YaHei" charset="-122"/>
                <a:ea typeface="Microsoft YaHei" charset="-122"/>
                <a:cs typeface="Microsoft YaHei" charset="-122"/>
              </a:rPr>
              <a:t>餘萬</a:t>
            </a:r>
            <a:r>
              <a:rPr kumimoji="0" lang="zh-TW" altLang="hr-HR" sz="1350" b="1" dirty="0">
                <a:solidFill>
                  <a:prstClr val="white"/>
                </a:solidFill>
                <a:latin typeface="Microsoft YaHei" charset="-122"/>
                <a:ea typeface="Microsoft YaHei" charset="-122"/>
                <a:cs typeface="Microsoft YaHei" charset="-122"/>
              </a:rPr>
              <a:t>人</a:t>
            </a:r>
          </a:p>
        </p:txBody>
      </p:sp>
      <p:sp>
        <p:nvSpPr>
          <p:cNvPr id="42" name="矩形圖說文字 41">
            <a:extLst/>
          </p:cNvPr>
          <p:cNvSpPr/>
          <p:nvPr/>
        </p:nvSpPr>
        <p:spPr>
          <a:xfrm>
            <a:off x="7597379" y="3295651"/>
            <a:ext cx="883444" cy="526256"/>
          </a:xfrm>
          <a:prstGeom prst="wedgeRectCallout">
            <a:avLst>
              <a:gd name="adj1" fmla="val 23659"/>
              <a:gd name="adj2" fmla="val 227169"/>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kumimoji="0" lang="zh-TW" altLang="en-US" sz="1350" b="1" dirty="0">
                <a:solidFill>
                  <a:prstClr val="white"/>
                </a:solidFill>
                <a:latin typeface="Microsoft YaHei" charset="-122"/>
                <a:ea typeface="Microsoft YaHei" charset="-122"/>
                <a:cs typeface="Microsoft YaHei" charset="-122"/>
              </a:rPr>
              <a:t>最近再破</a:t>
            </a:r>
            <a:r>
              <a:rPr kumimoji="0" lang="en-US" altLang="zh-TW" sz="1350" b="1" dirty="0">
                <a:solidFill>
                  <a:prstClr val="white"/>
                </a:solidFill>
                <a:latin typeface="Microsoft YaHei" charset="-122"/>
                <a:ea typeface="Microsoft YaHei" charset="-122"/>
                <a:cs typeface="Microsoft YaHei" charset="-122"/>
              </a:rPr>
              <a:t>20</a:t>
            </a:r>
            <a:r>
              <a:rPr kumimoji="0" lang="zh-TW" altLang="en-US" sz="1350" b="1" dirty="0">
                <a:solidFill>
                  <a:prstClr val="white"/>
                </a:solidFill>
                <a:latin typeface="Microsoft YaHei" charset="-122"/>
                <a:ea typeface="Microsoft YaHei" charset="-122"/>
                <a:cs typeface="Microsoft YaHei" charset="-122"/>
              </a:rPr>
              <a:t>萬人</a:t>
            </a:r>
          </a:p>
        </p:txBody>
      </p:sp>
      <p:sp>
        <p:nvSpPr>
          <p:cNvPr id="43" name="矩形圖說文字 42">
            <a:extLst/>
          </p:cNvPr>
          <p:cNvSpPr/>
          <p:nvPr/>
        </p:nvSpPr>
        <p:spPr>
          <a:xfrm>
            <a:off x="6660232" y="3544484"/>
            <a:ext cx="1009774" cy="633420"/>
          </a:xfrm>
          <a:prstGeom prst="wedgeRectCallout">
            <a:avLst>
              <a:gd name="adj1" fmla="val 48340"/>
              <a:gd name="adj2" fmla="val 124375"/>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kumimoji="0" lang="en-US" altLang="zh-TW" sz="1350" b="1" dirty="0">
                <a:solidFill>
                  <a:prstClr val="white"/>
                </a:solidFill>
                <a:latin typeface="Microsoft YaHei" charset="-122"/>
                <a:ea typeface="Microsoft YaHei" charset="-122"/>
                <a:cs typeface="Microsoft YaHei" charset="-122"/>
              </a:rPr>
              <a:t>99</a:t>
            </a:r>
            <a:r>
              <a:rPr kumimoji="0" lang="zh-TW" altLang="en-US" sz="1350" b="1" dirty="0">
                <a:solidFill>
                  <a:prstClr val="white"/>
                </a:solidFill>
                <a:latin typeface="Microsoft YaHei" charset="-122"/>
                <a:ea typeface="Microsoft YaHei" charset="-122"/>
                <a:cs typeface="Microsoft YaHei" charset="-122"/>
              </a:rPr>
              <a:t>年剩</a:t>
            </a:r>
            <a:r>
              <a:rPr kumimoji="0" lang="en-US" altLang="zh-TW" sz="1350" b="1" dirty="0">
                <a:solidFill>
                  <a:prstClr val="white"/>
                </a:solidFill>
                <a:latin typeface="Microsoft YaHei" charset="-122"/>
                <a:ea typeface="Microsoft YaHei" charset="-122"/>
                <a:cs typeface="Microsoft YaHei" charset="-122"/>
              </a:rPr>
              <a:t>16.7</a:t>
            </a:r>
            <a:r>
              <a:rPr kumimoji="0" lang="zh-TW" altLang="en-US" sz="1350" b="1" dirty="0">
                <a:solidFill>
                  <a:prstClr val="white"/>
                </a:solidFill>
                <a:latin typeface="Microsoft YaHei" charset="-122"/>
                <a:ea typeface="Microsoft YaHei" charset="-122"/>
                <a:cs typeface="Microsoft YaHei" charset="-122"/>
              </a:rPr>
              <a:t>萬人</a:t>
            </a:r>
          </a:p>
        </p:txBody>
      </p:sp>
      <p:sp>
        <p:nvSpPr>
          <p:cNvPr id="12" name="Freeform 26">
            <a:extLst/>
          </p:cNvPr>
          <p:cNvSpPr>
            <a:spLocks/>
          </p:cNvSpPr>
          <p:nvPr/>
        </p:nvSpPr>
        <p:spPr bwMode="auto">
          <a:xfrm>
            <a:off x="4442222" y="1902619"/>
            <a:ext cx="1943100" cy="810816"/>
          </a:xfrm>
          <a:custGeom>
            <a:avLst/>
            <a:gdLst>
              <a:gd name="T0" fmla="*/ 0 w 1108"/>
              <a:gd name="T1" fmla="*/ 0 h 1159"/>
              <a:gd name="T2" fmla="*/ 0 w 1108"/>
              <a:gd name="T3" fmla="*/ 1839912 h 1159"/>
              <a:gd name="T4" fmla="*/ 1295400 w 1108"/>
              <a:gd name="T5" fmla="*/ 1839912 h 1159"/>
              <a:gd name="T6" fmla="*/ 1758950 w 1108"/>
              <a:gd name="T7" fmla="*/ 935037 h 1159"/>
              <a:gd name="T8" fmla="*/ 1295400 w 1108"/>
              <a:gd name="T9" fmla="*/ 0 h 1159"/>
              <a:gd name="T10" fmla="*/ 0 w 1108"/>
              <a:gd name="T11" fmla="*/ 0 h 1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8" h="1159">
                <a:moveTo>
                  <a:pt x="0" y="0"/>
                </a:moveTo>
                <a:lnTo>
                  <a:pt x="0" y="1159"/>
                </a:lnTo>
                <a:lnTo>
                  <a:pt x="816" y="1159"/>
                </a:lnTo>
                <a:lnTo>
                  <a:pt x="1108" y="589"/>
                </a:lnTo>
                <a:lnTo>
                  <a:pt x="816" y="0"/>
                </a:lnTo>
                <a:lnTo>
                  <a:pt x="0" y="0"/>
                </a:lnTo>
                <a:close/>
              </a:path>
            </a:pathLst>
          </a:custGeom>
          <a:solidFill>
            <a:srgbClr val="2D4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fontAlgn="auto">
              <a:spcBef>
                <a:spcPts val="0"/>
              </a:spcBef>
              <a:spcAft>
                <a:spcPts val="0"/>
              </a:spcAft>
              <a:defRPr/>
            </a:pPr>
            <a:r>
              <a:rPr kumimoji="0" lang="zh-TW" altLang="en-US" sz="2100" b="1" dirty="0">
                <a:solidFill>
                  <a:prstClr val="white"/>
                </a:solidFill>
                <a:effectLst>
                  <a:outerShdw blurRad="50800" dist="76200" dir="2700000" algn="tl" rotWithShape="0">
                    <a:prstClr val="black">
                      <a:alpha val="40000"/>
                    </a:prstClr>
                  </a:outerShdw>
                </a:effectLst>
                <a:latin typeface="Microsoft YaHei" charset="-122"/>
                <a:ea typeface="Microsoft YaHei" charset="-122"/>
                <a:cs typeface="Microsoft YaHei" charset="-122"/>
              </a:rPr>
              <a:t>現在</a:t>
            </a:r>
            <a:endParaRPr kumimoji="0" lang="en-US" altLang="zh-TW" sz="2100" b="1" dirty="0">
              <a:solidFill>
                <a:prstClr val="white"/>
              </a:solidFill>
              <a:effectLst>
                <a:outerShdw blurRad="50800" dist="76200" dir="2700000" algn="tl" rotWithShape="0">
                  <a:prstClr val="black">
                    <a:alpha val="40000"/>
                  </a:prstClr>
                </a:outerShdw>
              </a:effectLst>
              <a:latin typeface="Microsoft YaHei" charset="-122"/>
              <a:ea typeface="Microsoft YaHei" charset="-122"/>
              <a:cs typeface="Microsoft YaHei" charset="-122"/>
            </a:endParaRPr>
          </a:p>
          <a:p>
            <a:pPr defTabSz="685800" fontAlgn="auto">
              <a:spcBef>
                <a:spcPts val="0"/>
              </a:spcBef>
              <a:spcAft>
                <a:spcPts val="0"/>
              </a:spcAft>
              <a:defRPr/>
            </a:pPr>
            <a:r>
              <a:rPr kumimoji="0" lang="zh-TW" altLang="en-US" sz="2100" b="1" dirty="0">
                <a:solidFill>
                  <a:prstClr val="white"/>
                </a:solidFill>
                <a:effectLst>
                  <a:outerShdw blurRad="50800" dist="76200" dir="2700000" algn="tl" rotWithShape="0">
                    <a:prstClr val="black">
                      <a:alpha val="40000"/>
                    </a:prstClr>
                  </a:outerShdw>
                </a:effectLst>
                <a:latin typeface="Microsoft YaHei" charset="-122"/>
                <a:ea typeface="Microsoft YaHei" charset="-122"/>
                <a:cs typeface="Microsoft YaHei" charset="-122"/>
              </a:rPr>
              <a:t>經濟發展遲緩</a:t>
            </a:r>
          </a:p>
        </p:txBody>
      </p:sp>
      <p:sp>
        <p:nvSpPr>
          <p:cNvPr id="13" name="Freeform 28"/>
          <p:cNvSpPr>
            <a:spLocks/>
          </p:cNvSpPr>
          <p:nvPr/>
        </p:nvSpPr>
        <p:spPr bwMode="auto">
          <a:xfrm>
            <a:off x="2468166" y="1891904"/>
            <a:ext cx="1902619" cy="810815"/>
          </a:xfrm>
          <a:custGeom>
            <a:avLst/>
            <a:gdLst>
              <a:gd name="T0" fmla="*/ 2147483647 w 1108"/>
              <a:gd name="T1" fmla="*/ 0 h 1159"/>
              <a:gd name="T2" fmla="*/ 2147483647 w 1108"/>
              <a:gd name="T3" fmla="*/ 2147483647 h 1159"/>
              <a:gd name="T4" fmla="*/ 2147483647 w 1108"/>
              <a:gd name="T5" fmla="*/ 2147483647 h 1159"/>
              <a:gd name="T6" fmla="*/ 0 w 1108"/>
              <a:gd name="T7" fmla="*/ 2147483647 h 1159"/>
              <a:gd name="T8" fmla="*/ 2147483647 w 1108"/>
              <a:gd name="T9" fmla="*/ 0 h 1159"/>
              <a:gd name="T10" fmla="*/ 2147483647 w 1108"/>
              <a:gd name="T11" fmla="*/ 0 h 1159"/>
              <a:gd name="T12" fmla="*/ 0 60000 65536"/>
              <a:gd name="T13" fmla="*/ 0 60000 65536"/>
              <a:gd name="T14" fmla="*/ 0 60000 65536"/>
              <a:gd name="T15" fmla="*/ 0 60000 65536"/>
              <a:gd name="T16" fmla="*/ 0 60000 65536"/>
              <a:gd name="T17" fmla="*/ 0 60000 65536"/>
              <a:gd name="T18" fmla="*/ 0 w 1108"/>
              <a:gd name="T19" fmla="*/ 0 h 1159"/>
              <a:gd name="T20" fmla="*/ 1108 w 1108"/>
              <a:gd name="T21" fmla="*/ 1159 h 1159"/>
            </a:gdLst>
            <a:ahLst/>
            <a:cxnLst>
              <a:cxn ang="T12">
                <a:pos x="T0" y="T1"/>
              </a:cxn>
              <a:cxn ang="T13">
                <a:pos x="T2" y="T3"/>
              </a:cxn>
              <a:cxn ang="T14">
                <a:pos x="T4" y="T5"/>
              </a:cxn>
              <a:cxn ang="T15">
                <a:pos x="T6" y="T7"/>
              </a:cxn>
              <a:cxn ang="T16">
                <a:pos x="T8" y="T9"/>
              </a:cxn>
              <a:cxn ang="T17">
                <a:pos x="T10" y="T11"/>
              </a:cxn>
            </a:cxnLst>
            <a:rect l="T18" t="T19" r="T20" b="T21"/>
            <a:pathLst>
              <a:path w="1108" h="1159">
                <a:moveTo>
                  <a:pt x="1108" y="0"/>
                </a:moveTo>
                <a:lnTo>
                  <a:pt x="1108" y="1159"/>
                </a:lnTo>
                <a:lnTo>
                  <a:pt x="292" y="1159"/>
                </a:lnTo>
                <a:lnTo>
                  <a:pt x="0" y="589"/>
                </a:lnTo>
                <a:lnTo>
                  <a:pt x="292" y="0"/>
                </a:lnTo>
                <a:lnTo>
                  <a:pt x="1108" y="0"/>
                </a:lnTo>
                <a:close/>
              </a:path>
            </a:pathLst>
          </a:custGeom>
          <a:solidFill>
            <a:srgbClr val="33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r" defTabSz="685800" eaLnBrk="0" hangingPunct="0"/>
            <a:r>
              <a:rPr kumimoji="0" lang="zh-TW" altLang="en-US" sz="2100" b="1">
                <a:solidFill>
                  <a:srgbClr val="D24132"/>
                </a:solidFill>
                <a:latin typeface="Microsoft YaHei" pitchFamily="34" charset="-122"/>
                <a:ea typeface="Microsoft YaHei" pitchFamily="34" charset="-122"/>
              </a:rPr>
              <a:t>曾經</a:t>
            </a:r>
            <a:endParaRPr kumimoji="0" lang="en-US" altLang="zh-TW" sz="2100" b="1">
              <a:solidFill>
                <a:srgbClr val="D24132"/>
              </a:solidFill>
              <a:latin typeface="Microsoft YaHei" pitchFamily="34" charset="-122"/>
              <a:ea typeface="Microsoft YaHei" pitchFamily="34" charset="-122"/>
            </a:endParaRPr>
          </a:p>
          <a:p>
            <a:pPr algn="ctr" defTabSz="685800" eaLnBrk="0" hangingPunct="0"/>
            <a:r>
              <a:rPr kumimoji="0" lang="zh-TW" altLang="en-US" sz="2100" b="1">
                <a:solidFill>
                  <a:srgbClr val="D24132"/>
                </a:solidFill>
                <a:latin typeface="Microsoft YaHei" pitchFamily="34" charset="-122"/>
                <a:ea typeface="Microsoft YaHei" pitchFamily="34" charset="-122"/>
              </a:rPr>
              <a:t>  台灣錢淹腳目</a:t>
            </a:r>
          </a:p>
        </p:txBody>
      </p:sp>
      <p:sp>
        <p:nvSpPr>
          <p:cNvPr id="4" name="矩形 3"/>
          <p:cNvSpPr>
            <a:spLocks noChangeArrowheads="1"/>
          </p:cNvSpPr>
          <p:nvPr/>
        </p:nvSpPr>
        <p:spPr bwMode="auto">
          <a:xfrm>
            <a:off x="184207" y="1897346"/>
            <a:ext cx="2403872" cy="80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lnSpc>
                <a:spcPct val="114000"/>
              </a:lnSpc>
            </a:pPr>
            <a:r>
              <a:rPr lang="zh-TW" altLang="en-US" sz="1350" dirty="0">
                <a:solidFill>
                  <a:srgbClr val="7F7F7F"/>
                </a:solidFill>
                <a:latin typeface="Microsoft YaHei" pitchFamily="34" charset="-122"/>
                <a:ea typeface="Microsoft YaHei" pitchFamily="34" charset="-122"/>
              </a:rPr>
              <a:t>每年</a:t>
            </a:r>
            <a:r>
              <a:rPr lang="en-US" altLang="zh-TW" sz="1350" dirty="0">
                <a:solidFill>
                  <a:srgbClr val="7F7F7F"/>
                </a:solidFill>
                <a:latin typeface="Microsoft YaHei" pitchFamily="34" charset="-122"/>
                <a:ea typeface="Microsoft YaHei" pitchFamily="34" charset="-122"/>
              </a:rPr>
              <a:t>40</a:t>
            </a:r>
            <a:r>
              <a:rPr lang="zh-TW" altLang="en-US" sz="1350" dirty="0">
                <a:solidFill>
                  <a:srgbClr val="7F7F7F"/>
                </a:solidFill>
                <a:latin typeface="Microsoft YaHei" pitchFamily="34" charset="-122"/>
                <a:ea typeface="Microsoft YaHei" pitchFamily="34" charset="-122"/>
              </a:rPr>
              <a:t>多萬新生兒的年代，</a:t>
            </a:r>
            <a:endParaRPr lang="en-US" altLang="zh-TW" sz="1350" dirty="0">
              <a:solidFill>
                <a:srgbClr val="7F7F7F"/>
              </a:solidFill>
              <a:latin typeface="Microsoft YaHei" pitchFamily="34" charset="-122"/>
              <a:ea typeface="Microsoft YaHei" pitchFamily="34" charset="-122"/>
            </a:endParaRPr>
          </a:p>
          <a:p>
            <a:pPr algn="ctr" defTabSz="685800">
              <a:lnSpc>
                <a:spcPct val="114000"/>
              </a:lnSpc>
            </a:pPr>
            <a:r>
              <a:rPr kumimoji="0" lang="zh-TW" altLang="en-US" sz="1350" b="1" dirty="0">
                <a:solidFill>
                  <a:srgbClr val="D24132"/>
                </a:solidFill>
                <a:latin typeface="Microsoft YaHei" pitchFamily="34" charset="-122"/>
                <a:ea typeface="Microsoft YaHei" pitchFamily="34" charset="-122"/>
              </a:rPr>
              <a:t>傳統教育</a:t>
            </a:r>
            <a:r>
              <a:rPr lang="zh-TW" altLang="en-US" sz="1350" dirty="0">
                <a:solidFill>
                  <a:srgbClr val="7F7F7F"/>
                </a:solidFill>
                <a:latin typeface="Microsoft YaHei" pitchFamily="34" charset="-122"/>
                <a:ea typeface="Microsoft YaHei" pitchFamily="34" charset="-122"/>
              </a:rPr>
              <a:t>教出約</a:t>
            </a:r>
            <a:r>
              <a:rPr lang="en-US" altLang="zh-TW" sz="1350" dirty="0">
                <a:solidFill>
                  <a:srgbClr val="7F7F7F"/>
                </a:solidFill>
                <a:latin typeface="Microsoft YaHei" pitchFamily="34" charset="-122"/>
                <a:ea typeface="Microsoft YaHei" pitchFamily="34" charset="-122"/>
              </a:rPr>
              <a:t>16</a:t>
            </a:r>
            <a:r>
              <a:rPr lang="zh-TW" altLang="en-US" sz="1350" dirty="0">
                <a:solidFill>
                  <a:srgbClr val="7F7F7F"/>
                </a:solidFill>
                <a:latin typeface="Microsoft YaHei" pitchFamily="34" charset="-122"/>
                <a:ea typeface="Microsoft YaHei" pitchFamily="34" charset="-122"/>
              </a:rPr>
              <a:t>、</a:t>
            </a:r>
            <a:r>
              <a:rPr lang="en-US" altLang="zh-TW" sz="1350" dirty="0">
                <a:solidFill>
                  <a:srgbClr val="7F7F7F"/>
                </a:solidFill>
                <a:latin typeface="Microsoft YaHei" pitchFamily="34" charset="-122"/>
                <a:ea typeface="Microsoft YaHei" pitchFamily="34" charset="-122"/>
              </a:rPr>
              <a:t>7</a:t>
            </a:r>
            <a:r>
              <a:rPr lang="zh-TW" altLang="en-US" sz="1350" dirty="0">
                <a:solidFill>
                  <a:srgbClr val="7F7F7F"/>
                </a:solidFill>
                <a:latin typeface="Microsoft YaHei" pitchFamily="34" charset="-122"/>
                <a:ea typeface="Microsoft YaHei" pitchFamily="34" charset="-122"/>
              </a:rPr>
              <a:t>萬的</a:t>
            </a:r>
            <a:endParaRPr lang="en-US" altLang="zh-TW" sz="1350" dirty="0">
              <a:solidFill>
                <a:srgbClr val="7F7F7F"/>
              </a:solidFill>
              <a:latin typeface="Microsoft YaHei" pitchFamily="34" charset="-122"/>
              <a:ea typeface="Microsoft YaHei" pitchFamily="34" charset="-122"/>
            </a:endParaRPr>
          </a:p>
          <a:p>
            <a:pPr algn="ctr" defTabSz="685800">
              <a:lnSpc>
                <a:spcPct val="114000"/>
              </a:lnSpc>
            </a:pPr>
            <a:r>
              <a:rPr lang="zh-TW" altLang="en-US" sz="1350" dirty="0">
                <a:solidFill>
                  <a:srgbClr val="7F7F7F"/>
                </a:solidFill>
                <a:latin typeface="Microsoft YaHei" pitchFamily="34" charset="-122"/>
                <a:ea typeface="Microsoft YaHei" pitchFamily="34" charset="-122"/>
              </a:rPr>
              <a:t>社會菁英創造經濟奇蹟</a:t>
            </a:r>
          </a:p>
        </p:txBody>
      </p:sp>
      <p:sp>
        <p:nvSpPr>
          <p:cNvPr id="17" name="矩形 16">
            <a:extLst/>
          </p:cNvPr>
          <p:cNvSpPr/>
          <p:nvPr/>
        </p:nvSpPr>
        <p:spPr>
          <a:xfrm>
            <a:off x="6257584" y="1876595"/>
            <a:ext cx="2734866" cy="908134"/>
          </a:xfrm>
          <a:prstGeom prst="rect">
            <a:avLst/>
          </a:prstGeom>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685800">
              <a:lnSpc>
                <a:spcPct val="114000"/>
              </a:lnSpc>
              <a:defRPr/>
            </a:pPr>
            <a:r>
              <a:rPr lang="zh-TW" altLang="en-US" sz="1350" dirty="0">
                <a:solidFill>
                  <a:srgbClr val="7F7F7F"/>
                </a:solidFill>
                <a:latin typeface="Microsoft YaHei" panose="020B0503020204020204" pitchFamily="34" charset="-122"/>
                <a:ea typeface="Microsoft YaHei" panose="020B0503020204020204" pitchFamily="34" charset="-122"/>
              </a:rPr>
              <a:t>每年只</a:t>
            </a:r>
            <a:r>
              <a:rPr lang="en-US" altLang="zh-TW" sz="1350" dirty="0">
                <a:solidFill>
                  <a:srgbClr val="7F7F7F"/>
                </a:solidFill>
                <a:latin typeface="Microsoft YaHei" panose="020B0503020204020204" pitchFamily="34" charset="-122"/>
                <a:ea typeface="Microsoft YaHei" panose="020B0503020204020204" pitchFamily="34" charset="-122"/>
              </a:rPr>
              <a:t>20</a:t>
            </a:r>
            <a:r>
              <a:rPr lang="zh-TW" altLang="en-US" sz="1350" dirty="0">
                <a:solidFill>
                  <a:srgbClr val="7F7F7F"/>
                </a:solidFill>
                <a:latin typeface="Microsoft YaHei" panose="020B0503020204020204" pitchFamily="34" charset="-122"/>
                <a:ea typeface="Microsoft YaHei" panose="020B0503020204020204" pitchFamily="34" charset="-122"/>
              </a:rPr>
              <a:t>萬新生兒，</a:t>
            </a:r>
            <a:r>
              <a:rPr kumimoji="0" lang="zh-TW" altLang="en-US" sz="1350" b="1" dirty="0">
                <a:solidFill>
                  <a:srgbClr val="D24132"/>
                </a:solidFill>
                <a:latin typeface="Microsoft YaHei" panose="020B0503020204020204" pitchFamily="34" charset="-122"/>
                <a:ea typeface="Microsoft YaHei" panose="020B0503020204020204" pitchFamily="34" charset="-122"/>
              </a:rPr>
              <a:t>現代教育</a:t>
            </a:r>
            <a:endParaRPr kumimoji="0" lang="en-US" altLang="zh-TW" sz="1350" b="1" dirty="0">
              <a:solidFill>
                <a:srgbClr val="D24132"/>
              </a:solidFill>
              <a:latin typeface="Microsoft YaHei" panose="020B0503020204020204" pitchFamily="34" charset="-122"/>
              <a:ea typeface="Microsoft YaHei" panose="020B0503020204020204" pitchFamily="34" charset="-122"/>
            </a:endParaRPr>
          </a:p>
          <a:p>
            <a:pPr algn="ctr" defTabSz="685800">
              <a:lnSpc>
                <a:spcPct val="114000"/>
              </a:lnSpc>
              <a:defRPr/>
            </a:pPr>
            <a:r>
              <a:rPr kumimoji="0" lang="zh-TW" altLang="en-US" sz="1350" b="1" dirty="0">
                <a:solidFill>
                  <a:srgbClr val="D24132"/>
                </a:solidFill>
                <a:latin typeface="Microsoft YaHei" panose="020B0503020204020204" pitchFamily="34" charset="-122"/>
                <a:ea typeface="Microsoft YaHei" panose="020B0503020204020204" pitchFamily="34" charset="-122"/>
              </a:rPr>
              <a:t>必須 </a:t>
            </a:r>
            <a:r>
              <a:rPr lang="zh-TW" altLang="en-US" sz="2100" b="1" dirty="0">
                <a:solidFill>
                  <a:srgbClr val="F1A33B"/>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成就每個孩子</a:t>
            </a:r>
            <a:r>
              <a:rPr lang="zh-TW" altLang="en-US" sz="1200" dirty="0">
                <a:solidFill>
                  <a:srgbClr val="7F7F7F"/>
                </a:solidFill>
                <a:latin typeface="Microsoft YaHei" panose="020B0503020204020204" pitchFamily="34" charset="-122"/>
                <a:ea typeface="Microsoft YaHei" panose="020B0503020204020204" pitchFamily="34" charset="-122"/>
              </a:rPr>
              <a:t>，</a:t>
            </a:r>
            <a:endParaRPr lang="en-US" altLang="zh-TW" sz="1200" dirty="0">
              <a:solidFill>
                <a:srgbClr val="7F7F7F"/>
              </a:solidFill>
              <a:latin typeface="Microsoft YaHei" panose="020B0503020204020204" pitchFamily="34" charset="-122"/>
              <a:ea typeface="Microsoft YaHei" panose="020B0503020204020204" pitchFamily="34" charset="-122"/>
            </a:endParaRPr>
          </a:p>
          <a:p>
            <a:pPr algn="ctr" defTabSz="685800">
              <a:lnSpc>
                <a:spcPct val="114000"/>
              </a:lnSpc>
              <a:defRPr/>
            </a:pPr>
            <a:r>
              <a:rPr lang="zh-TW" altLang="en-US" sz="1200" dirty="0">
                <a:solidFill>
                  <a:srgbClr val="7F7F7F"/>
                </a:solidFill>
                <a:latin typeface="Microsoft YaHei" panose="020B0503020204020204" pitchFamily="34" charset="-122"/>
                <a:ea typeface="Microsoft YaHei" panose="020B0503020204020204" pitchFamily="34" charset="-122"/>
              </a:rPr>
              <a:t>才能確保台灣的未來</a:t>
            </a:r>
          </a:p>
        </p:txBody>
      </p:sp>
      <p:sp>
        <p:nvSpPr>
          <p:cNvPr id="10255"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8041E5AF-F714-4342-97C5-1482FF5431E6}" type="slidenum">
              <a:rPr kumimoji="0" lang="zh-CN" altLang="en-US">
                <a:solidFill>
                  <a:prstClr val="white"/>
                </a:solidFill>
              </a:rPr>
              <a:pPr defTabSz="685800"/>
              <a:t>6</a:t>
            </a:fld>
            <a:endParaRPr kumimoji="0" lang="zh-CN" altLang="en-US">
              <a:solidFill>
                <a:prstClr val="white"/>
              </a:solidFill>
            </a:endParaRPr>
          </a:p>
        </p:txBody>
      </p:sp>
      <p:sp>
        <p:nvSpPr>
          <p:cNvPr id="5" name="箭號: 向右 4">
            <a:extLst/>
          </p:cNvPr>
          <p:cNvSpPr/>
          <p:nvPr/>
        </p:nvSpPr>
        <p:spPr>
          <a:xfrm>
            <a:off x="1328737" y="3667126"/>
            <a:ext cx="3034904" cy="175022"/>
          </a:xfrm>
          <a:prstGeom prst="rightArrow">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hangingPunct="0">
              <a:defRPr/>
            </a:pPr>
            <a:endParaRPr kumimoji="0" lang="zh-TW" altLang="en-US" sz="1350">
              <a:solidFill>
                <a:prstClr val="white"/>
              </a:solidFill>
              <a:ea typeface="新細明體" panose="02020500000000000000" pitchFamily="18" charset="-120"/>
            </a:endParaRPr>
          </a:p>
        </p:txBody>
      </p:sp>
      <p:sp>
        <p:nvSpPr>
          <p:cNvPr id="19" name="箭號: 向右 18">
            <a:extLst/>
          </p:cNvPr>
          <p:cNvSpPr/>
          <p:nvPr/>
        </p:nvSpPr>
        <p:spPr>
          <a:xfrm>
            <a:off x="6811567" y="4504135"/>
            <a:ext cx="1715690" cy="176213"/>
          </a:xfrm>
          <a:prstGeom prst="rightArrow">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685800" eaLnBrk="0" hangingPunct="0">
              <a:defRPr/>
            </a:pPr>
            <a:endParaRPr kumimoji="0" lang="zh-TW" altLang="en-US" sz="825">
              <a:solidFill>
                <a:prstClr val="white"/>
              </a:solidFill>
              <a:ea typeface="新細明體" panose="02020500000000000000" pitchFamily="18" charset="-120"/>
            </a:endParaRPr>
          </a:p>
        </p:txBody>
      </p:sp>
      <p:sp>
        <p:nvSpPr>
          <p:cNvPr id="20" name="箭號: 向右 19">
            <a:extLst/>
          </p:cNvPr>
          <p:cNvSpPr/>
          <p:nvPr/>
        </p:nvSpPr>
        <p:spPr>
          <a:xfrm>
            <a:off x="4767263" y="3896916"/>
            <a:ext cx="1618060" cy="176213"/>
          </a:xfrm>
          <a:prstGeom prst="rightArrow">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685800" eaLnBrk="0" hangingPunct="0">
              <a:defRPr/>
            </a:pPr>
            <a:endParaRPr kumimoji="0" lang="zh-TW" altLang="en-US" sz="825">
              <a:solidFill>
                <a:prstClr val="white"/>
              </a:solidFill>
              <a:ea typeface="新細明體" panose="02020500000000000000" pitchFamily="18" charset="-120"/>
            </a:endParaRPr>
          </a:p>
        </p:txBody>
      </p:sp>
      <p:sp>
        <p:nvSpPr>
          <p:cNvPr id="21" name="矩形 20"/>
          <p:cNvSpPr/>
          <p:nvPr/>
        </p:nvSpPr>
        <p:spPr>
          <a:xfrm>
            <a:off x="382190" y="388144"/>
            <a:ext cx="8377237" cy="523220"/>
          </a:xfrm>
          <a:prstGeom prst="rect">
            <a:avLst/>
          </a:prstGeom>
        </p:spPr>
        <p:txBody>
          <a:bodyPr wrap="square">
            <a:spAutoFit/>
          </a:bodyPr>
          <a:lstStyle/>
          <a:p>
            <a:pPr defTabSz="1600200">
              <a:spcAft>
                <a:spcPct val="35000"/>
              </a:spcAft>
              <a:defRPr/>
            </a:pPr>
            <a:r>
              <a:rPr lang="en-US" altLang="zh-TW" sz="2800" b="1" dirty="0">
                <a:latin typeface="微軟正黑體" pitchFamily="34" charset="-120"/>
                <a:ea typeface="微軟正黑體" pitchFamily="34" charset="-120"/>
                <a:cs typeface="Times New Roman" pitchFamily="18" charset="0"/>
              </a:rPr>
              <a:t>(</a:t>
            </a:r>
            <a:r>
              <a:rPr lang="zh-TW" altLang="en-US" sz="2800" b="1" dirty="0">
                <a:latin typeface="微軟正黑體" pitchFamily="34" charset="-120"/>
                <a:ea typeface="微軟正黑體" pitchFamily="34" charset="-120"/>
                <a:cs typeface="Times New Roman" pitchFamily="18" charset="0"/>
              </a:rPr>
              <a:t>三</a:t>
            </a:r>
            <a:r>
              <a:rPr lang="en-US" altLang="zh-TW" sz="2800" b="1" dirty="0">
                <a:latin typeface="微軟正黑體" pitchFamily="34" charset="-120"/>
                <a:ea typeface="微軟正黑體" pitchFamily="34" charset="-120"/>
                <a:cs typeface="Times New Roman" pitchFamily="18" charset="0"/>
              </a:rPr>
              <a:t>)</a:t>
            </a:r>
            <a:r>
              <a:rPr lang="zh-TW" altLang="en-US" sz="2800" b="1" dirty="0">
                <a:latin typeface="微軟正黑體" pitchFamily="34" charset="-120"/>
                <a:ea typeface="微軟正黑體" pitchFamily="34" charset="-120"/>
                <a:cs typeface="Times New Roman" pitchFamily="18" charset="0"/>
              </a:rPr>
              <a:t>少子化</a:t>
            </a:r>
            <a:r>
              <a:rPr lang="en-US" altLang="zh-TW" sz="2800" b="1" dirty="0">
                <a:latin typeface="微軟正黑體" pitchFamily="34" charset="-120"/>
                <a:ea typeface="微軟正黑體" pitchFamily="34" charset="-120"/>
                <a:cs typeface="Times New Roman" pitchFamily="18" charset="0"/>
              </a:rPr>
              <a:t>-</a:t>
            </a:r>
            <a:r>
              <a:rPr lang="zh-TW" altLang="en-US" sz="2800" b="1" dirty="0">
                <a:latin typeface="微軟正黑體" pitchFamily="34" charset="-120"/>
                <a:ea typeface="微軟正黑體" pitchFamily="34" charset="-120"/>
                <a:cs typeface="Times New Roman" pitchFamily="18" charset="0"/>
              </a:rPr>
              <a:t>每個孩子應受到更好的學習照顧</a:t>
            </a:r>
          </a:p>
        </p:txBody>
      </p:sp>
    </p:spTree>
    <p:extLst>
      <p:ext uri="{BB962C8B-B14F-4D97-AF65-F5344CB8AC3E}">
        <p14:creationId xmlns:p14="http://schemas.microsoft.com/office/powerpoint/2010/main" val="36860759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Right)">
                                      <p:cBhvr>
                                        <p:cTn id="7" dur="500"/>
                                        <p:tgtEl>
                                          <p:spTgt spid="13"/>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Left)">
                                      <p:cBhvr>
                                        <p:cTn id="10" dur="500"/>
                                        <p:tgtEl>
                                          <p:spTgt spid="12"/>
                                        </p:tgtEl>
                                      </p:cBhvr>
                                    </p:animEffect>
                                  </p:childTnLst>
                                </p:cTn>
                              </p:par>
                            </p:childTnLst>
                          </p:cTn>
                        </p:par>
                        <p:par>
                          <p:cTn id="11" fill="hold" nodeType="afterGroup">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nodeType="afterGroup">
                            <p:stCondLst>
                              <p:cond delay="1000"/>
                            </p:stCondLst>
                            <p:childTnLst>
                              <p:par>
                                <p:cTn id="19" presetID="6"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3000"/>
                                        <p:tgtEl>
                                          <p:spTgt spid="5"/>
                                        </p:tgtEl>
                                      </p:cBhvr>
                                    </p:animEffect>
                                  </p:childTnLst>
                                </p:cTn>
                              </p:par>
                            </p:childTnLst>
                          </p:cTn>
                        </p:par>
                        <p:par>
                          <p:cTn id="22" fill="hold" nodeType="afterGroup">
                            <p:stCondLst>
                              <p:cond delay="4000"/>
                            </p:stCondLst>
                            <p:childTnLst>
                              <p:par>
                                <p:cTn id="23" presetID="6" presetClass="entr" presetSubtype="16"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circle(in)">
                                      <p:cBhvr>
                                        <p:cTn id="25" dur="2000"/>
                                        <p:tgtEl>
                                          <p:spTgt spid="20"/>
                                        </p:tgtEl>
                                      </p:cBhvr>
                                    </p:animEffect>
                                  </p:childTnLst>
                                </p:cTn>
                              </p:par>
                            </p:childTnLst>
                          </p:cTn>
                        </p:par>
                        <p:par>
                          <p:cTn id="26" fill="hold" nodeType="afterGroup">
                            <p:stCondLst>
                              <p:cond delay="6000"/>
                            </p:stCondLst>
                            <p:childTnLst>
                              <p:par>
                                <p:cTn id="27" presetID="6" presetClass="entr" presetSubtype="16"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circle(in)">
                                      <p:cBhvr>
                                        <p:cTn id="29"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4" grpId="0"/>
      <p:bldP spid="17" grpId="0"/>
      <p:bldP spid="5"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p:cNvPr>
          <p:cNvSpPr/>
          <p:nvPr/>
        </p:nvSpPr>
        <p:spPr>
          <a:xfrm>
            <a:off x="243222" y="697099"/>
            <a:ext cx="8653463" cy="222647"/>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TW" altLang="en-US" sz="1350">
              <a:solidFill>
                <a:prstClr val="white"/>
              </a:solidFill>
              <a:ea typeface="新細明體" panose="02020500000000000000" pitchFamily="18" charset="-120"/>
            </a:endParaRPr>
          </a:p>
        </p:txBody>
      </p:sp>
      <p:sp>
        <p:nvSpPr>
          <p:cNvPr id="9" name="剪去單一角落矩形 8">
            <a:extLst/>
          </p:cNvPr>
          <p:cNvSpPr/>
          <p:nvPr/>
        </p:nvSpPr>
        <p:spPr>
          <a:xfrm flipV="1">
            <a:off x="235400" y="774115"/>
            <a:ext cx="6296025" cy="450056"/>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TW" altLang="en-US" sz="1350">
              <a:solidFill>
                <a:prstClr val="white"/>
              </a:solidFill>
              <a:ea typeface="新細明體" panose="02020500000000000000" pitchFamily="18" charset="-120"/>
            </a:endParaRPr>
          </a:p>
        </p:txBody>
      </p:sp>
      <p:sp>
        <p:nvSpPr>
          <p:cNvPr id="11268" name="文本框 7"/>
          <p:cNvSpPr txBox="1">
            <a:spLocks noChangeArrowheads="1"/>
          </p:cNvSpPr>
          <p:nvPr/>
        </p:nvSpPr>
        <p:spPr bwMode="auto">
          <a:xfrm>
            <a:off x="352466" y="800698"/>
            <a:ext cx="7250906"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lnSpc>
                <a:spcPct val="90000"/>
              </a:lnSpc>
            </a:pPr>
            <a:r>
              <a:rPr kumimoji="0" lang="zh-CN" altLang="en-US" b="1">
                <a:solidFill>
                  <a:prstClr val="white"/>
                </a:solidFill>
                <a:latin typeface="Microsoft YaHei" pitchFamily="34" charset="-122"/>
                <a:ea typeface="Microsoft YaHei" pitchFamily="34" charset="-122"/>
              </a:rPr>
              <a:t>當前教育現況：學生</a:t>
            </a:r>
            <a:r>
              <a:rPr kumimoji="0" lang="en-US" altLang="zh-CN" b="1">
                <a:solidFill>
                  <a:prstClr val="white"/>
                </a:solidFill>
                <a:latin typeface="Microsoft YaHei" pitchFamily="34" charset="-122"/>
                <a:ea typeface="Microsoft YaHei" pitchFamily="34" charset="-122"/>
              </a:rPr>
              <a:t>M</a:t>
            </a:r>
            <a:r>
              <a:rPr kumimoji="0" lang="zh-CN" altLang="en-US" b="1">
                <a:solidFill>
                  <a:prstClr val="white"/>
                </a:solidFill>
                <a:latin typeface="Microsoft YaHei" pitchFamily="34" charset="-122"/>
                <a:ea typeface="Microsoft YaHei" pitchFamily="34" charset="-122"/>
              </a:rPr>
              <a:t>型分布 成就每個孩子很困難</a:t>
            </a:r>
          </a:p>
        </p:txBody>
      </p:sp>
      <p:sp>
        <p:nvSpPr>
          <p:cNvPr id="2" name="矩形 1">
            <a:extLst/>
          </p:cNvPr>
          <p:cNvSpPr/>
          <p:nvPr/>
        </p:nvSpPr>
        <p:spPr>
          <a:xfrm>
            <a:off x="829907" y="1275939"/>
            <a:ext cx="6296025" cy="415498"/>
          </a:xfrm>
          <a:prstGeom prst="rect">
            <a:avLst/>
          </a:prstGeom>
        </p:spPr>
        <p:txBody>
          <a:bodyPr>
            <a:spAutoFit/>
          </a:bodyPr>
          <a:lstStyle/>
          <a:p>
            <a:pPr algn="dist" defTabSz="685800" fontAlgn="auto">
              <a:spcAft>
                <a:spcPts val="0"/>
              </a:spcAft>
              <a:defRPr/>
            </a:pPr>
            <a:r>
              <a:rPr kumimoji="0" lang="zh-TW" altLang="en-US" b="1" dirty="0">
                <a:solidFill>
                  <a:prstClr val="white">
                    <a:lumMod val="50000"/>
                  </a:prstClr>
                </a:solidFill>
                <a:latin typeface="Microsoft YaHei" charset="-122"/>
                <a:ea typeface="Microsoft YaHei" charset="-122"/>
                <a:cs typeface="Microsoft YaHei" charset="-122"/>
              </a:rPr>
              <a:t>提升學生</a:t>
            </a:r>
            <a:r>
              <a:rPr kumimoji="0" lang="zh-TW" altLang="en-US" sz="2100" b="1" dirty="0">
                <a:solidFill>
                  <a:srgbClr val="F1A33B"/>
                </a:solidFill>
                <a:latin typeface="Microsoft YaHei" charset="-122"/>
                <a:ea typeface="Microsoft YaHei" charset="-122"/>
                <a:cs typeface="Microsoft YaHei" charset="-122"/>
              </a:rPr>
              <a:t>學習動機</a:t>
            </a:r>
            <a:r>
              <a:rPr kumimoji="0" lang="zh-TW" altLang="en-US" sz="2100" b="1" dirty="0">
                <a:solidFill>
                  <a:prstClr val="white">
                    <a:lumMod val="50000"/>
                  </a:prstClr>
                </a:solidFill>
                <a:latin typeface="Microsoft YaHei" charset="-122"/>
                <a:ea typeface="Microsoft YaHei" charset="-122"/>
                <a:cs typeface="Microsoft YaHei" charset="-122"/>
              </a:rPr>
              <a:t>與</a:t>
            </a:r>
            <a:r>
              <a:rPr kumimoji="0" lang="zh-TW" altLang="en-US" sz="2100" b="1" dirty="0">
                <a:solidFill>
                  <a:srgbClr val="F1A33B"/>
                </a:solidFill>
                <a:latin typeface="Microsoft YaHei" charset="-122"/>
                <a:ea typeface="Microsoft YaHei" charset="-122"/>
                <a:cs typeface="Microsoft YaHei" charset="-122"/>
              </a:rPr>
              <a:t>學習自信</a:t>
            </a:r>
            <a:r>
              <a:rPr kumimoji="0" lang="zh-TW" altLang="en-US" b="1" dirty="0">
                <a:solidFill>
                  <a:prstClr val="white">
                    <a:lumMod val="50000"/>
                  </a:prstClr>
                </a:solidFill>
                <a:latin typeface="Microsoft YaHei" charset="-122"/>
                <a:ea typeface="Microsoft YaHei" charset="-122"/>
                <a:cs typeface="Microsoft YaHei" charset="-122"/>
              </a:rPr>
              <a:t>，是教育改變的首要工作</a:t>
            </a:r>
            <a:endParaRPr kumimoji="0" lang="en-US" altLang="zh-TW" b="1" dirty="0">
              <a:solidFill>
                <a:prstClr val="white">
                  <a:lumMod val="50000"/>
                </a:prstClr>
              </a:solidFill>
              <a:latin typeface="Microsoft YaHei" charset="-122"/>
              <a:ea typeface="Microsoft YaHei" charset="-122"/>
              <a:cs typeface="Microsoft YaHei" charset="-122"/>
            </a:endParaRPr>
          </a:p>
        </p:txBody>
      </p:sp>
      <p:sp>
        <p:nvSpPr>
          <p:cNvPr id="3" name="矩形 2">
            <a:extLst/>
          </p:cNvPr>
          <p:cNvSpPr/>
          <p:nvPr/>
        </p:nvSpPr>
        <p:spPr bwMode="auto">
          <a:xfrm>
            <a:off x="1675210" y="2001441"/>
            <a:ext cx="5512594" cy="3369469"/>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defTabSz="685800" fontAlgn="auto">
              <a:spcBef>
                <a:spcPts val="0"/>
              </a:spcBef>
              <a:spcAft>
                <a:spcPts val="0"/>
              </a:spcAft>
              <a:defRPr/>
            </a:pPr>
            <a:endParaRPr lang="zh-TW" altLang="en-US" sz="1350">
              <a:solidFill>
                <a:prstClr val="black"/>
              </a:solidFill>
              <a:ea typeface="新細明體" panose="02020500000000000000" pitchFamily="18" charset="-120"/>
            </a:endParaRPr>
          </a:p>
        </p:txBody>
      </p:sp>
      <p:pic>
        <p:nvPicPr>
          <p:cNvPr id="11271" name="圖片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5210" y="2040731"/>
            <a:ext cx="5512594" cy="333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橢圓 4">
            <a:extLst/>
          </p:cNvPr>
          <p:cNvSpPr/>
          <p:nvPr/>
        </p:nvSpPr>
        <p:spPr bwMode="auto">
          <a:xfrm>
            <a:off x="2400301" y="2566988"/>
            <a:ext cx="365522" cy="369094"/>
          </a:xfrm>
          <a:prstGeom prst="ellipse">
            <a:avLst/>
          </a:prstGeom>
          <a:noFill/>
          <a:ln w="19050">
            <a:solidFill>
              <a:srgbClr val="E2887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TW" altLang="en-US" sz="1350">
              <a:solidFill>
                <a:prstClr val="white"/>
              </a:solidFill>
              <a:ea typeface="新細明體" panose="02020500000000000000" pitchFamily="18" charset="-120"/>
            </a:endParaRPr>
          </a:p>
        </p:txBody>
      </p:sp>
      <p:sp>
        <p:nvSpPr>
          <p:cNvPr id="11273" name="矩形 5"/>
          <p:cNvSpPr>
            <a:spLocks noChangeArrowheads="1"/>
          </p:cNvSpPr>
          <p:nvPr/>
        </p:nvSpPr>
        <p:spPr bwMode="auto">
          <a:xfrm>
            <a:off x="469271" y="5833449"/>
            <a:ext cx="8550739"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lnSpc>
                <a:spcPct val="125000"/>
              </a:lnSpc>
            </a:pPr>
            <a:r>
              <a:rPr kumimoji="0" lang="zh-TW" altLang="en-US" b="1" dirty="0">
                <a:solidFill>
                  <a:srgbClr val="979797"/>
                </a:solidFill>
                <a:latin typeface="Microsoft YaHei" pitchFamily="34" charset="-122"/>
                <a:ea typeface="Microsoft YaHei" pitchFamily="34" charset="-122"/>
              </a:rPr>
              <a:t>在</a:t>
            </a:r>
            <a:r>
              <a:rPr kumimoji="0" lang="en-US" altLang="zh-TW" b="1" dirty="0">
                <a:solidFill>
                  <a:srgbClr val="979797"/>
                </a:solidFill>
                <a:latin typeface="Microsoft YaHei" pitchFamily="34" charset="-122"/>
                <a:ea typeface="Microsoft YaHei" pitchFamily="34" charset="-122"/>
              </a:rPr>
              <a:t>PISA</a:t>
            </a:r>
            <a:r>
              <a:rPr kumimoji="0" lang="zh-TW" altLang="en-US" b="1" dirty="0">
                <a:solidFill>
                  <a:srgbClr val="979797"/>
                </a:solidFill>
                <a:latin typeface="Microsoft YaHei" pitchFamily="34" charset="-122"/>
                <a:ea typeface="Microsoft YaHei" pitchFamily="34" charset="-122"/>
              </a:rPr>
              <a:t> 四十餘國學生的數學表現</a:t>
            </a:r>
            <a:r>
              <a:rPr kumimoji="0" lang="zh-TW" altLang="en-US" b="1" dirty="0">
                <a:solidFill>
                  <a:srgbClr val="979797"/>
                </a:solidFill>
                <a:latin typeface="標楷體" pitchFamily="65" charset="-120"/>
                <a:ea typeface="標楷體" pitchFamily="65" charset="-120"/>
              </a:rPr>
              <a:t>，</a:t>
            </a:r>
            <a:r>
              <a:rPr kumimoji="0" lang="zh-TW" altLang="en-US" b="1" dirty="0">
                <a:solidFill>
                  <a:srgbClr val="979797"/>
                </a:solidFill>
                <a:latin typeface="Microsoft YaHei" pitchFamily="34" charset="-122"/>
                <a:ea typeface="Microsoft YaHei" pitchFamily="34" charset="-122"/>
              </a:rPr>
              <a:t>看出</a:t>
            </a:r>
            <a:r>
              <a:rPr kumimoji="0" lang="en-US" altLang="zh-TW" b="1" dirty="0">
                <a:solidFill>
                  <a:srgbClr val="979797"/>
                </a:solidFill>
                <a:latin typeface="Microsoft YaHei" pitchFamily="34" charset="-122"/>
                <a:ea typeface="Microsoft YaHei" pitchFamily="34" charset="-122"/>
              </a:rPr>
              <a:t> </a:t>
            </a:r>
            <a:r>
              <a:rPr kumimoji="0" lang="zh-TW" altLang="en-US" b="1" dirty="0">
                <a:solidFill>
                  <a:srgbClr val="14826D"/>
                </a:solidFill>
                <a:latin typeface="Microsoft YaHei" pitchFamily="34" charset="-122"/>
                <a:ea typeface="Microsoft YaHei" pitchFamily="34" charset="-122"/>
              </a:rPr>
              <a:t>臺灣前段</a:t>
            </a:r>
            <a:r>
              <a:rPr kumimoji="0" lang="zh-TW" altLang="en-US" b="1" dirty="0">
                <a:solidFill>
                  <a:srgbClr val="14826D"/>
                </a:solidFill>
                <a:latin typeface="新細明體" pitchFamily="18" charset="-120"/>
                <a:ea typeface="新細明體" pitchFamily="18" charset="-120"/>
              </a:rPr>
              <a:t>、</a:t>
            </a:r>
            <a:r>
              <a:rPr kumimoji="0" lang="zh-TW" altLang="en-US" b="1" dirty="0">
                <a:solidFill>
                  <a:srgbClr val="14826D"/>
                </a:solidFill>
                <a:latin typeface="Microsoft YaHei" pitchFamily="34" charset="-122"/>
                <a:ea typeface="Microsoft YaHei" pitchFamily="34" charset="-122"/>
              </a:rPr>
              <a:t>後段學生表現的差距</a:t>
            </a:r>
            <a:r>
              <a:rPr kumimoji="0" lang="en-US" altLang="zh-TW" b="1" dirty="0">
                <a:solidFill>
                  <a:srgbClr val="14826D"/>
                </a:solidFill>
                <a:latin typeface="Microsoft YaHei" pitchFamily="34" charset="-122"/>
                <a:ea typeface="Microsoft YaHei" pitchFamily="34" charset="-122"/>
              </a:rPr>
              <a:t> </a:t>
            </a:r>
            <a:r>
              <a:rPr kumimoji="0" lang="zh-TW" altLang="en-US" b="1" dirty="0">
                <a:solidFill>
                  <a:srgbClr val="14826D"/>
                </a:solidFill>
                <a:latin typeface="Microsoft YaHei" pitchFamily="34" charset="-122"/>
                <a:ea typeface="Microsoft YaHei" pitchFamily="34" charset="-122"/>
              </a:rPr>
              <a:t>世界第一</a:t>
            </a:r>
          </a:p>
        </p:txBody>
      </p:sp>
      <p:sp>
        <p:nvSpPr>
          <p:cNvPr id="11274" name="投影片編號版面配置區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10A2515D-86D2-497D-ADF8-5A29C64BD012}" type="slidenum">
              <a:rPr kumimoji="0" lang="zh-CN" altLang="en-US">
                <a:solidFill>
                  <a:prstClr val="white"/>
                </a:solidFill>
              </a:rPr>
              <a:pPr defTabSz="685800"/>
              <a:t>7</a:t>
            </a:fld>
            <a:endParaRPr kumimoji="0" lang="zh-CN" altLang="en-US">
              <a:solidFill>
                <a:prstClr val="white"/>
              </a:solidFill>
            </a:endParaRPr>
          </a:p>
        </p:txBody>
      </p:sp>
      <p:sp>
        <p:nvSpPr>
          <p:cNvPr id="17" name="矩形 16">
            <a:extLst/>
          </p:cNvPr>
          <p:cNvSpPr/>
          <p:nvPr/>
        </p:nvSpPr>
        <p:spPr>
          <a:xfrm>
            <a:off x="2599900" y="6567466"/>
            <a:ext cx="6241256" cy="300082"/>
          </a:xfrm>
          <a:prstGeom prst="rect">
            <a:avLst/>
          </a:prstGeom>
        </p:spPr>
        <p:txBody>
          <a:bodyPr>
            <a:spAutoFit/>
          </a:bodyPr>
          <a:lstStyle/>
          <a:p>
            <a:pPr algn="r" defTabSz="685800" fontAlgn="auto">
              <a:spcAft>
                <a:spcPts val="0"/>
              </a:spcAft>
              <a:defRPr/>
            </a:pPr>
            <a:r>
              <a:rPr kumimoji="0" lang="zh-TW" altLang="en-US" sz="1350" dirty="0">
                <a:solidFill>
                  <a:prstClr val="black">
                    <a:lumMod val="50000"/>
                    <a:lumOff val="50000"/>
                  </a:prstClr>
                </a:solidFill>
                <a:latin typeface="Microsoft YaHei" charset="-122"/>
                <a:ea typeface="Microsoft YaHei" charset="-122"/>
                <a:cs typeface="Microsoft YaHei" charset="-122"/>
              </a:rPr>
              <a:t>資料來源：</a:t>
            </a:r>
            <a:r>
              <a:rPr kumimoji="0" lang="en-US" altLang="zh-TW" sz="1350" dirty="0">
                <a:solidFill>
                  <a:prstClr val="black">
                    <a:lumMod val="50000"/>
                    <a:lumOff val="50000"/>
                  </a:prstClr>
                </a:solidFill>
                <a:latin typeface="Microsoft YaHei" charset="-122"/>
                <a:ea typeface="Microsoft YaHei" charset="-122"/>
                <a:cs typeface="Microsoft YaHei" charset="-122"/>
              </a:rPr>
              <a:t>PISA</a:t>
            </a:r>
            <a:r>
              <a:rPr kumimoji="0" lang="zh-TW" altLang="en-US" sz="1350" dirty="0">
                <a:solidFill>
                  <a:prstClr val="black">
                    <a:lumMod val="50000"/>
                    <a:lumOff val="50000"/>
                  </a:prstClr>
                </a:solidFill>
                <a:latin typeface="Microsoft YaHei" charset="-122"/>
                <a:ea typeface="Microsoft YaHei" charset="-122"/>
                <a:cs typeface="Microsoft YaHei" charset="-122"/>
              </a:rPr>
              <a:t>國際學生能力評估計劃</a:t>
            </a:r>
          </a:p>
        </p:txBody>
      </p:sp>
      <p:sp>
        <p:nvSpPr>
          <p:cNvPr id="18" name="文字方塊 41"/>
          <p:cNvSpPr txBox="1">
            <a:spLocks noChangeArrowheads="1"/>
          </p:cNvSpPr>
          <p:nvPr/>
        </p:nvSpPr>
        <p:spPr bwMode="auto">
          <a:xfrm>
            <a:off x="7401521" y="2005013"/>
            <a:ext cx="1274935" cy="507831"/>
          </a:xfrm>
          <a:prstGeom prst="rect">
            <a:avLst/>
          </a:prstGeom>
          <a:solidFill>
            <a:srgbClr val="E2887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r>
              <a:rPr lang="en-US" altLang="zh-TW" sz="1200" b="1" dirty="0">
                <a:solidFill>
                  <a:prstClr val="white"/>
                </a:solidFill>
                <a:latin typeface="Microsoft YaHei" pitchFamily="34" charset="-122"/>
                <a:ea typeface="Microsoft YaHei" pitchFamily="34" charset="-122"/>
              </a:rPr>
              <a:t>1</a:t>
            </a:r>
            <a:r>
              <a:rPr lang="zh-TW" altLang="en-US" sz="1200" b="1" dirty="0">
                <a:solidFill>
                  <a:prstClr val="white"/>
                </a:solidFill>
                <a:latin typeface="Microsoft YaHei" pitchFamily="34" charset="-122"/>
                <a:ea typeface="Microsoft YaHei" pitchFamily="34" charset="-122"/>
              </a:rPr>
              <a:t>高表現低差距</a:t>
            </a:r>
            <a:endParaRPr lang="en-US" altLang="zh-TW" sz="1200" b="1" dirty="0">
              <a:solidFill>
                <a:prstClr val="white"/>
              </a:solidFill>
              <a:latin typeface="Microsoft YaHei" pitchFamily="34" charset="-122"/>
              <a:ea typeface="Microsoft YaHei" pitchFamily="34" charset="-122"/>
            </a:endParaRPr>
          </a:p>
          <a:p>
            <a:pPr algn="ctr" defTabSz="685800"/>
            <a:r>
              <a:rPr lang="zh-TW" altLang="en-US" sz="1500" b="1" dirty="0">
                <a:solidFill>
                  <a:srgbClr val="0D4569"/>
                </a:solidFill>
                <a:latin typeface="Microsoft YaHei" pitchFamily="34" charset="-122"/>
                <a:ea typeface="Microsoft YaHei" pitchFamily="34" charset="-122"/>
              </a:rPr>
              <a:t>成績好 </a:t>
            </a:r>
            <a:endParaRPr lang="en-US" altLang="zh-TW" sz="1500" b="1" dirty="0">
              <a:solidFill>
                <a:srgbClr val="0D4569"/>
              </a:solidFill>
              <a:latin typeface="Microsoft YaHei" pitchFamily="34" charset="-122"/>
              <a:ea typeface="Microsoft YaHei" pitchFamily="34" charset="-122"/>
            </a:endParaRPr>
          </a:p>
        </p:txBody>
      </p:sp>
      <p:sp>
        <p:nvSpPr>
          <p:cNvPr id="19" name="文字方塊 43"/>
          <p:cNvSpPr txBox="1">
            <a:spLocks noChangeArrowheads="1"/>
          </p:cNvSpPr>
          <p:nvPr/>
        </p:nvSpPr>
        <p:spPr bwMode="auto">
          <a:xfrm>
            <a:off x="7369488" y="4675153"/>
            <a:ext cx="1306968" cy="50783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r>
              <a:rPr lang="en-US" altLang="zh-TW" sz="1200" b="1" dirty="0">
                <a:solidFill>
                  <a:prstClr val="white"/>
                </a:solidFill>
                <a:latin typeface="Microsoft YaHei" pitchFamily="34" charset="-122"/>
                <a:ea typeface="Microsoft YaHei" pitchFamily="34" charset="-122"/>
              </a:rPr>
              <a:t>2</a:t>
            </a:r>
            <a:r>
              <a:rPr lang="zh-TW" altLang="en-US" sz="1200" b="1" dirty="0">
                <a:solidFill>
                  <a:prstClr val="white"/>
                </a:solidFill>
                <a:latin typeface="Microsoft YaHei" pitchFamily="34" charset="-122"/>
                <a:ea typeface="Microsoft YaHei" pitchFamily="34" charset="-122"/>
              </a:rPr>
              <a:t>低表現低差距</a:t>
            </a:r>
            <a:endParaRPr lang="en-US" altLang="zh-TW" sz="1200" b="1" dirty="0">
              <a:solidFill>
                <a:prstClr val="white"/>
              </a:solidFill>
              <a:latin typeface="Microsoft YaHei" pitchFamily="34" charset="-122"/>
              <a:ea typeface="Microsoft YaHei" pitchFamily="34" charset="-122"/>
            </a:endParaRPr>
          </a:p>
          <a:p>
            <a:pPr algn="ctr" defTabSz="685800"/>
            <a:r>
              <a:rPr lang="zh-TW" altLang="en-US" sz="1500" b="1" dirty="0">
                <a:solidFill>
                  <a:srgbClr val="0D4569"/>
                </a:solidFill>
                <a:latin typeface="Microsoft YaHei" pitchFamily="34" charset="-122"/>
                <a:ea typeface="Microsoft YaHei" pitchFamily="34" charset="-122"/>
              </a:rPr>
              <a:t>成績不佳</a:t>
            </a:r>
            <a:endParaRPr lang="en-US" altLang="zh-TW" sz="1500" b="1" dirty="0">
              <a:solidFill>
                <a:srgbClr val="0D4569"/>
              </a:solidFill>
              <a:latin typeface="Microsoft YaHei" pitchFamily="34" charset="-122"/>
              <a:ea typeface="Microsoft YaHei" pitchFamily="34" charset="-122"/>
            </a:endParaRPr>
          </a:p>
        </p:txBody>
      </p:sp>
      <p:sp>
        <p:nvSpPr>
          <p:cNvPr id="20" name="文字方塊 3"/>
          <p:cNvSpPr txBox="1">
            <a:spLocks noChangeArrowheads="1"/>
          </p:cNvSpPr>
          <p:nvPr/>
        </p:nvSpPr>
        <p:spPr bwMode="auto">
          <a:xfrm>
            <a:off x="235400" y="2005013"/>
            <a:ext cx="1319555" cy="507831"/>
          </a:xfrm>
          <a:prstGeom prst="rect">
            <a:avLst/>
          </a:prstGeom>
          <a:solidFill>
            <a:srgbClr val="E2887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r>
              <a:rPr lang="en-US" altLang="zh-TW" sz="1200" b="1" dirty="0">
                <a:solidFill>
                  <a:prstClr val="white"/>
                </a:solidFill>
                <a:latin typeface="Microsoft YaHei" pitchFamily="34" charset="-122"/>
                <a:ea typeface="Microsoft YaHei" pitchFamily="34" charset="-122"/>
              </a:rPr>
              <a:t>2</a:t>
            </a:r>
            <a:r>
              <a:rPr lang="zh-TW" altLang="en-US" sz="1200" b="1" dirty="0">
                <a:solidFill>
                  <a:prstClr val="white"/>
                </a:solidFill>
                <a:latin typeface="Microsoft YaHei" pitchFamily="34" charset="-122"/>
                <a:ea typeface="Microsoft YaHei" pitchFamily="34" charset="-122"/>
              </a:rPr>
              <a:t>高表現高差距</a:t>
            </a:r>
            <a:endParaRPr lang="en-US" altLang="zh-TW" sz="1200" b="1" dirty="0">
              <a:solidFill>
                <a:prstClr val="white"/>
              </a:solidFill>
              <a:latin typeface="Microsoft YaHei" pitchFamily="34" charset="-122"/>
              <a:ea typeface="Microsoft YaHei" pitchFamily="34" charset="-122"/>
            </a:endParaRPr>
          </a:p>
          <a:p>
            <a:pPr algn="ctr" defTabSz="685800"/>
            <a:r>
              <a:rPr lang="zh-TW" altLang="en-US" sz="1500" b="1" dirty="0">
                <a:solidFill>
                  <a:srgbClr val="0D4569"/>
                </a:solidFill>
                <a:latin typeface="Microsoft YaHei" pitchFamily="34" charset="-122"/>
                <a:ea typeface="Microsoft YaHei" pitchFamily="34" charset="-122"/>
              </a:rPr>
              <a:t>成績好</a:t>
            </a:r>
            <a:endParaRPr lang="en-US" altLang="zh-TW" sz="1500" b="1" dirty="0">
              <a:solidFill>
                <a:srgbClr val="0D4569"/>
              </a:solidFill>
              <a:latin typeface="Microsoft YaHei" pitchFamily="34" charset="-122"/>
              <a:ea typeface="Microsoft YaHei" pitchFamily="34" charset="-122"/>
            </a:endParaRPr>
          </a:p>
        </p:txBody>
      </p:sp>
      <p:sp>
        <p:nvSpPr>
          <p:cNvPr id="21" name="文字方塊 42"/>
          <p:cNvSpPr txBox="1">
            <a:spLocks noChangeArrowheads="1"/>
          </p:cNvSpPr>
          <p:nvPr/>
        </p:nvSpPr>
        <p:spPr bwMode="auto">
          <a:xfrm>
            <a:off x="235401" y="4879331"/>
            <a:ext cx="1319554" cy="50783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r>
              <a:rPr lang="en-US" altLang="zh-TW" sz="1200" b="1" dirty="0">
                <a:solidFill>
                  <a:prstClr val="white"/>
                </a:solidFill>
                <a:latin typeface="Microsoft YaHei" pitchFamily="34" charset="-122"/>
                <a:ea typeface="Microsoft YaHei" pitchFamily="34" charset="-122"/>
              </a:rPr>
              <a:t>4</a:t>
            </a:r>
            <a:r>
              <a:rPr lang="zh-TW" altLang="en-US" sz="1200" b="1" dirty="0">
                <a:solidFill>
                  <a:prstClr val="white"/>
                </a:solidFill>
                <a:latin typeface="Microsoft YaHei" pitchFamily="34" charset="-122"/>
                <a:ea typeface="Microsoft YaHei" pitchFamily="34" charset="-122"/>
              </a:rPr>
              <a:t>低表現高差距</a:t>
            </a:r>
            <a:endParaRPr lang="en-US" altLang="zh-TW" sz="1200" b="1" dirty="0">
              <a:solidFill>
                <a:prstClr val="white"/>
              </a:solidFill>
              <a:latin typeface="Microsoft YaHei" pitchFamily="34" charset="-122"/>
              <a:ea typeface="Microsoft YaHei" pitchFamily="34" charset="-122"/>
            </a:endParaRPr>
          </a:p>
          <a:p>
            <a:pPr algn="ctr" defTabSz="685800"/>
            <a:r>
              <a:rPr lang="zh-TW" altLang="en-US" sz="1500" b="1" dirty="0">
                <a:solidFill>
                  <a:srgbClr val="0D4569"/>
                </a:solidFill>
                <a:latin typeface="Microsoft YaHei" pitchFamily="34" charset="-122"/>
                <a:ea typeface="Microsoft YaHei" pitchFamily="34" charset="-122"/>
              </a:rPr>
              <a:t>成績不佳</a:t>
            </a:r>
            <a:endParaRPr lang="en-US" altLang="zh-TW" sz="1500" b="1" dirty="0">
              <a:solidFill>
                <a:srgbClr val="0D4569"/>
              </a:solidFill>
              <a:latin typeface="Microsoft YaHei" pitchFamily="34" charset="-122"/>
              <a:ea typeface="Microsoft YaHei" pitchFamily="34" charset="-122"/>
            </a:endParaRPr>
          </a:p>
        </p:txBody>
      </p:sp>
      <p:sp>
        <p:nvSpPr>
          <p:cNvPr id="6" name="流程圖: 接點 5">
            <a:extLst/>
          </p:cNvPr>
          <p:cNvSpPr/>
          <p:nvPr/>
        </p:nvSpPr>
        <p:spPr>
          <a:xfrm>
            <a:off x="4744641" y="2918222"/>
            <a:ext cx="457200" cy="414338"/>
          </a:xfrm>
          <a:prstGeom prst="flowChartConnector">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hangingPunct="0">
              <a:defRPr/>
            </a:pPr>
            <a:endParaRPr kumimoji="0" lang="zh-TW" altLang="en-US" sz="1350">
              <a:solidFill>
                <a:prstClr val="white"/>
              </a:solidFill>
              <a:ea typeface="新細明體" panose="02020500000000000000" pitchFamily="18" charset="-120"/>
            </a:endParaRPr>
          </a:p>
        </p:txBody>
      </p:sp>
      <p:sp>
        <p:nvSpPr>
          <p:cNvPr id="25" name="流程圖: 接點 24">
            <a:extLst/>
          </p:cNvPr>
          <p:cNvSpPr/>
          <p:nvPr/>
        </p:nvSpPr>
        <p:spPr>
          <a:xfrm>
            <a:off x="3627835" y="2215754"/>
            <a:ext cx="457200" cy="415528"/>
          </a:xfrm>
          <a:prstGeom prst="flowChartConnector">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hangingPunct="0">
              <a:defRPr/>
            </a:pPr>
            <a:endParaRPr kumimoji="0" lang="zh-TW" altLang="en-US" sz="1350">
              <a:solidFill>
                <a:prstClr val="white"/>
              </a:solidFill>
              <a:ea typeface="新細明體" panose="02020500000000000000" pitchFamily="18" charset="-120"/>
            </a:endParaRPr>
          </a:p>
        </p:txBody>
      </p:sp>
      <p:sp>
        <p:nvSpPr>
          <p:cNvPr id="26" name="流程圖: 接點 25">
            <a:extLst/>
          </p:cNvPr>
          <p:cNvSpPr/>
          <p:nvPr/>
        </p:nvSpPr>
        <p:spPr>
          <a:xfrm>
            <a:off x="2355056" y="2524125"/>
            <a:ext cx="457200" cy="415529"/>
          </a:xfrm>
          <a:prstGeom prst="flowChartConnector">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hangingPunct="0">
              <a:defRPr/>
            </a:pPr>
            <a:endParaRPr kumimoji="0" lang="zh-TW" altLang="en-US" sz="1350">
              <a:solidFill>
                <a:prstClr val="white"/>
              </a:solidFill>
              <a:ea typeface="新細明體" panose="02020500000000000000" pitchFamily="18" charset="-120"/>
            </a:endParaRPr>
          </a:p>
        </p:txBody>
      </p:sp>
      <p:sp>
        <p:nvSpPr>
          <p:cNvPr id="22" name="箭號: 向上 21">
            <a:extLst/>
          </p:cNvPr>
          <p:cNvSpPr/>
          <p:nvPr/>
        </p:nvSpPr>
        <p:spPr>
          <a:xfrm>
            <a:off x="1164432" y="2758273"/>
            <a:ext cx="479822" cy="2033588"/>
          </a:xfrm>
          <a:prstGeom prst="upArrow">
            <a:avLst/>
          </a:prstGeom>
          <a:solidFill>
            <a:srgbClr val="F1A49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hangingPunct="0">
              <a:defRPr/>
            </a:pPr>
            <a:r>
              <a:rPr lang="zh-TW" altLang="en-US" sz="1350" b="1" dirty="0">
                <a:solidFill>
                  <a:srgbClr val="0D4569"/>
                </a:solidFill>
                <a:latin typeface="Microsoft YaHei" panose="020B0503020204020204" pitchFamily="34" charset="-122"/>
                <a:ea typeface="Microsoft YaHei" panose="020B0503020204020204" pitchFamily="34" charset="-122"/>
              </a:rPr>
              <a:t>學生成績表現好</a:t>
            </a:r>
            <a:endParaRPr lang="en-US" altLang="zh-TW" sz="1350" b="1" dirty="0">
              <a:solidFill>
                <a:srgbClr val="0D4569"/>
              </a:solidFill>
              <a:latin typeface="Microsoft YaHei" panose="020B0503020204020204" pitchFamily="34" charset="-122"/>
              <a:ea typeface="Microsoft YaHei" panose="020B0503020204020204" pitchFamily="34" charset="-122"/>
            </a:endParaRPr>
          </a:p>
        </p:txBody>
      </p:sp>
      <p:sp>
        <p:nvSpPr>
          <p:cNvPr id="27" name="箭號: 向左 26">
            <a:extLst/>
          </p:cNvPr>
          <p:cNvSpPr/>
          <p:nvPr/>
        </p:nvSpPr>
        <p:spPr>
          <a:xfrm>
            <a:off x="2322909" y="1758063"/>
            <a:ext cx="2108597" cy="364331"/>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hangingPunct="0">
              <a:defRPr/>
            </a:pPr>
            <a:r>
              <a:rPr lang="zh-TW" altLang="en-US" sz="1350" b="1" dirty="0">
                <a:solidFill>
                  <a:srgbClr val="0D4569"/>
                </a:solidFill>
                <a:latin typeface="Microsoft YaHei" panose="020B0503020204020204" pitchFamily="34" charset="-122"/>
                <a:ea typeface="Microsoft YaHei" panose="020B0503020204020204" pitchFamily="34" charset="-122"/>
              </a:rPr>
              <a:t>前後段學生差距大</a:t>
            </a:r>
            <a:endParaRPr lang="en-US" altLang="zh-TW" sz="1350" b="1" dirty="0">
              <a:solidFill>
                <a:srgbClr val="0D4569"/>
              </a:solidFill>
              <a:latin typeface="Microsoft YaHei" panose="020B0503020204020204" pitchFamily="34" charset="-122"/>
              <a:ea typeface="Microsoft YaHei" panose="020B0503020204020204" pitchFamily="34" charset="-122"/>
            </a:endParaRPr>
          </a:p>
        </p:txBody>
      </p:sp>
      <p:sp>
        <p:nvSpPr>
          <p:cNvPr id="24" name="矩形 23"/>
          <p:cNvSpPr/>
          <p:nvPr/>
        </p:nvSpPr>
        <p:spPr>
          <a:xfrm>
            <a:off x="463919" y="264187"/>
            <a:ext cx="8377237" cy="523220"/>
          </a:xfrm>
          <a:prstGeom prst="rect">
            <a:avLst/>
          </a:prstGeom>
        </p:spPr>
        <p:txBody>
          <a:bodyPr wrap="square">
            <a:spAutoFit/>
          </a:bodyPr>
          <a:lstStyle/>
          <a:p>
            <a:pPr defTabSz="1600200">
              <a:spcAft>
                <a:spcPct val="35000"/>
              </a:spcAft>
              <a:defRPr/>
            </a:pPr>
            <a:r>
              <a:rPr lang="en-US" altLang="zh-TW" sz="2800" b="1" dirty="0">
                <a:solidFill>
                  <a:prstClr val="black"/>
                </a:solidFill>
                <a:latin typeface="微軟正黑體" pitchFamily="34" charset="-120"/>
                <a:ea typeface="微軟正黑體" pitchFamily="34" charset="-120"/>
                <a:cs typeface="Times New Roman" pitchFamily="18" charset="0"/>
              </a:rPr>
              <a:t>(</a:t>
            </a:r>
            <a:r>
              <a:rPr lang="zh-TW" altLang="en-US" sz="2800" b="1" dirty="0">
                <a:solidFill>
                  <a:prstClr val="black"/>
                </a:solidFill>
                <a:latin typeface="微軟正黑體" pitchFamily="34" charset="-120"/>
                <a:ea typeface="微軟正黑體" pitchFamily="34" charset="-120"/>
                <a:cs typeface="Times New Roman" pitchFamily="18" charset="0"/>
              </a:rPr>
              <a:t>四</a:t>
            </a:r>
            <a:r>
              <a:rPr lang="en-US" altLang="zh-TW" sz="2800" b="1" dirty="0">
                <a:solidFill>
                  <a:prstClr val="black"/>
                </a:solidFill>
                <a:latin typeface="微軟正黑體" pitchFamily="34" charset="-120"/>
                <a:ea typeface="微軟正黑體" pitchFamily="34" charset="-120"/>
                <a:cs typeface="Times New Roman" pitchFamily="18" charset="0"/>
              </a:rPr>
              <a:t>)</a:t>
            </a:r>
            <a:r>
              <a:rPr lang="zh-TW" altLang="en-US" sz="2800" b="1" dirty="0">
                <a:solidFill>
                  <a:prstClr val="black"/>
                </a:solidFill>
                <a:latin typeface="微軟正黑體" pitchFamily="34" charset="-120"/>
                <a:ea typeface="微軟正黑體" pitchFamily="34" charset="-120"/>
                <a:cs typeface="Times New Roman" pitchFamily="18" charset="0"/>
              </a:rPr>
              <a:t>學生的學習落差大，適性教育還未完全落實</a:t>
            </a:r>
          </a:p>
        </p:txBody>
      </p:sp>
    </p:spTree>
    <p:extLst>
      <p:ext uri="{BB962C8B-B14F-4D97-AF65-F5344CB8AC3E}">
        <p14:creationId xmlns:p14="http://schemas.microsoft.com/office/powerpoint/2010/main" val="241153677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1000"/>
                                        <p:tgtEl>
                                          <p:spTgt spid="20"/>
                                        </p:tgtEl>
                                      </p:cBhvr>
                                    </p:animEffect>
                                  </p:childTnLst>
                                </p:cTn>
                              </p:par>
                            </p:childTnLst>
                          </p:cTn>
                        </p:par>
                        <p:par>
                          <p:cTn id="11" fill="hold" nodeType="afterGroup">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circle(in)">
                                      <p:cBhvr>
                                        <p:cTn id="14" dur="2000"/>
                                        <p:tgtEl>
                                          <p:spTgt spid="19"/>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1000"/>
                                        <p:tgtEl>
                                          <p:spTgt spid="21"/>
                                        </p:tgtEl>
                                      </p:cBhvr>
                                    </p:animEffect>
                                  </p:childTnLst>
                                </p:cTn>
                              </p:par>
                            </p:childTnLst>
                          </p:cTn>
                        </p:par>
                        <p:par>
                          <p:cTn id="18" fill="hold" nodeType="afterGroup">
                            <p:stCondLst>
                              <p:cond delay="4000"/>
                            </p:stCondLst>
                            <p:childTnLst>
                              <p:par>
                                <p:cTn id="19" presetID="6"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par>
                          <p:cTn id="22" fill="hold" nodeType="afterGroup">
                            <p:stCondLst>
                              <p:cond delay="6000"/>
                            </p:stCondLst>
                            <p:childTnLst>
                              <p:par>
                                <p:cTn id="23" presetID="6"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circle(in)">
                                      <p:cBhvr>
                                        <p:cTn id="25" dur="1000"/>
                                        <p:tgtEl>
                                          <p:spTgt spid="25"/>
                                        </p:tgtEl>
                                      </p:cBhvr>
                                    </p:animEffect>
                                  </p:childTnLst>
                                </p:cTn>
                              </p:par>
                            </p:childTnLst>
                          </p:cTn>
                        </p:par>
                        <p:par>
                          <p:cTn id="26" fill="hold" nodeType="afterGroup">
                            <p:stCondLst>
                              <p:cond delay="7000"/>
                            </p:stCondLst>
                            <p:childTnLst>
                              <p:par>
                                <p:cTn id="27" presetID="6" presetClass="entr" presetSubtype="16"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circle(in)">
                                      <p:cBhvr>
                                        <p:cTn id="29"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6"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8"/>
          <p:cNvSpPr>
            <a:spLocks noGrp="1"/>
          </p:cNvSpPr>
          <p:nvPr>
            <p:ph type="sldNum" sz="quarter" idx="12"/>
          </p:nvPr>
        </p:nvSpPr>
        <p:spPr/>
        <p:txBody>
          <a:bodyPr/>
          <a:lstStyle/>
          <a:p>
            <a:pPr>
              <a:defRPr/>
            </a:pPr>
            <a:fld id="{8598CAF7-0B11-4355-B351-D1350E429BEE}" type="slidenum">
              <a:rPr lang="zh-TW" altLang="en-US" smtClean="0"/>
              <a:pPr>
                <a:defRPr/>
              </a:pPr>
              <a:t>8</a:t>
            </a:fld>
            <a:endParaRPr lang="zh-TW" altLang="en-US"/>
          </a:p>
        </p:txBody>
      </p:sp>
      <p:sp>
        <p:nvSpPr>
          <p:cNvPr id="14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一、為何要研修新課綱？</a:t>
            </a:r>
            <a:endParaRPr kumimoji="0" lang="zh-TW" altLang="en-US" sz="2400" b="1" dirty="0">
              <a:solidFill>
                <a:schemeClr val="bg1"/>
              </a:solidFill>
              <a:cs typeface="Times New Roman" pitchFamily="18" charset="0"/>
            </a:endParaRPr>
          </a:p>
        </p:txBody>
      </p:sp>
      <p:sp>
        <p:nvSpPr>
          <p:cNvPr id="148" name="矩形 147"/>
          <p:cNvSpPr/>
          <p:nvPr/>
        </p:nvSpPr>
        <p:spPr>
          <a:xfrm>
            <a:off x="467544" y="1208613"/>
            <a:ext cx="8237750" cy="461665"/>
          </a:xfrm>
          <a:prstGeom prst="rect">
            <a:avLst/>
          </a:prstGeom>
        </p:spPr>
        <p:txBody>
          <a:bodyPr wrap="square">
            <a:spAutoFit/>
          </a:bodyPr>
          <a:lstStyle/>
          <a:p>
            <a:pPr defTabSz="1600200">
              <a:spcAft>
                <a:spcPct val="35000"/>
              </a:spcAft>
              <a:defRPr/>
            </a:pPr>
            <a:r>
              <a:rPr lang="en-US" altLang="zh-TW" sz="2400" b="1" dirty="0">
                <a:latin typeface="微軟正黑體" pitchFamily="34" charset="-120"/>
                <a:ea typeface="微軟正黑體" pitchFamily="34" charset="-120"/>
                <a:cs typeface="Times New Roman" pitchFamily="18" charset="0"/>
              </a:rPr>
              <a:t>(</a:t>
            </a:r>
            <a:r>
              <a:rPr lang="zh-TW" altLang="en-US" sz="2400" b="1" dirty="0">
                <a:latin typeface="微軟正黑體" pitchFamily="34" charset="-120"/>
                <a:ea typeface="微軟正黑體" pitchFamily="34" charset="-120"/>
                <a:cs typeface="Times New Roman" pitchFamily="18" charset="0"/>
              </a:rPr>
              <a:t>五</a:t>
            </a:r>
            <a:r>
              <a:rPr lang="en-US" altLang="zh-TW" sz="2400" b="1" dirty="0">
                <a:latin typeface="微軟正黑體" pitchFamily="34" charset="-120"/>
                <a:ea typeface="微軟正黑體" pitchFamily="34" charset="-120"/>
                <a:cs typeface="Times New Roman" pitchFamily="18" charset="0"/>
              </a:rPr>
              <a:t>)</a:t>
            </a:r>
            <a:r>
              <a:rPr lang="zh-TW" altLang="en-US" sz="2400" b="1" dirty="0">
                <a:latin typeface="微軟正黑體" pitchFamily="34" charset="-120"/>
                <a:ea typeface="微軟正黑體" pitchFamily="34" charset="-120"/>
                <a:cs typeface="Times New Roman" pitchFamily="18" charset="0"/>
              </a:rPr>
              <a:t>、課程教學需要幫助學生面對未來</a:t>
            </a:r>
          </a:p>
        </p:txBody>
      </p:sp>
      <p:grpSp>
        <p:nvGrpSpPr>
          <p:cNvPr id="28" name="群組 27"/>
          <p:cNvGrpSpPr/>
          <p:nvPr/>
        </p:nvGrpSpPr>
        <p:grpSpPr>
          <a:xfrm rot="20051398" flipH="1">
            <a:off x="7436673" y="1305856"/>
            <a:ext cx="941926" cy="728844"/>
            <a:chOff x="2049906" y="1408631"/>
            <a:chExt cx="1559925" cy="1207041"/>
          </a:xfrm>
        </p:grpSpPr>
        <p:sp>
          <p:nvSpPr>
            <p:cNvPr id="11" name="圓角矩形 10"/>
            <p:cNvSpPr/>
            <p:nvPr/>
          </p:nvSpPr>
          <p:spPr>
            <a:xfrm>
              <a:off x="2315572" y="1693008"/>
              <a:ext cx="678900" cy="922664"/>
            </a:xfrm>
            <a:prstGeom prst="roundRect">
              <a:avLst/>
            </a:prstGeom>
            <a:solidFill>
              <a:srgbClr val="C00000"/>
            </a:solidFill>
            <a:ln w="38100" cap="rnd">
              <a:noFill/>
            </a:ln>
          </p:spPr>
          <p:txBody>
            <a:bodyPr rtlCol="0" anchor="ctr"/>
            <a:lstStyle/>
            <a:p>
              <a:pPr algn="ctr"/>
              <a:endParaRPr lang="zh-TW" altLang="en-US"/>
            </a:p>
          </p:txBody>
        </p:sp>
        <p:sp>
          <p:nvSpPr>
            <p:cNvPr id="13" name="手繪多邊形 12"/>
            <p:cNvSpPr/>
            <p:nvPr/>
          </p:nvSpPr>
          <p:spPr>
            <a:xfrm>
              <a:off x="2049906" y="1777460"/>
              <a:ext cx="297701" cy="552450"/>
            </a:xfrm>
            <a:custGeom>
              <a:avLst/>
              <a:gdLst>
                <a:gd name="connsiteX0" fmla="*/ 297701 w 297701"/>
                <a:gd name="connsiteY0" fmla="*/ 0 h 552450"/>
                <a:gd name="connsiteX1" fmla="*/ 31001 w 297701"/>
                <a:gd name="connsiteY1" fmla="*/ 66675 h 552450"/>
                <a:gd name="connsiteX2" fmla="*/ 31001 w 297701"/>
                <a:gd name="connsiteY2" fmla="*/ 314325 h 552450"/>
                <a:gd name="connsiteX3" fmla="*/ 259601 w 297701"/>
                <a:gd name="connsiteY3" fmla="*/ 552450 h 552450"/>
              </a:gdLst>
              <a:ahLst/>
              <a:cxnLst>
                <a:cxn ang="0">
                  <a:pos x="connsiteX0" y="connsiteY0"/>
                </a:cxn>
                <a:cxn ang="0">
                  <a:pos x="connsiteX1" y="connsiteY1"/>
                </a:cxn>
                <a:cxn ang="0">
                  <a:pos x="connsiteX2" y="connsiteY2"/>
                </a:cxn>
                <a:cxn ang="0">
                  <a:pos x="connsiteX3" y="connsiteY3"/>
                </a:cxn>
              </a:cxnLst>
              <a:rect l="l" t="t" r="r" b="b"/>
              <a:pathLst>
                <a:path w="297701" h="552450">
                  <a:moveTo>
                    <a:pt x="297701" y="0"/>
                  </a:moveTo>
                  <a:cubicBezTo>
                    <a:pt x="186576" y="7144"/>
                    <a:pt x="75451" y="14288"/>
                    <a:pt x="31001" y="66675"/>
                  </a:cubicBezTo>
                  <a:cubicBezTo>
                    <a:pt x="-13449" y="119062"/>
                    <a:pt x="-7099" y="233363"/>
                    <a:pt x="31001" y="314325"/>
                  </a:cubicBezTo>
                  <a:cubicBezTo>
                    <a:pt x="69101" y="395288"/>
                    <a:pt x="164351" y="473869"/>
                    <a:pt x="259601" y="552450"/>
                  </a:cubicBezTo>
                </a:path>
              </a:pathLst>
            </a:custGeom>
            <a:noFill/>
            <a:ln w="76200" cap="rnd">
              <a:solidFill>
                <a:srgbClr val="C00000"/>
              </a:solidFill>
            </a:ln>
          </p:spPr>
          <p:txBody>
            <a:bodyPr rtlCol="0" anchor="ctr"/>
            <a:lstStyle/>
            <a:p>
              <a:pPr algn="ctr"/>
              <a:endParaRPr lang="zh-TW" altLang="en-US"/>
            </a:p>
          </p:txBody>
        </p:sp>
        <p:sp>
          <p:nvSpPr>
            <p:cNvPr id="22" name="手繪多邊形 21"/>
            <p:cNvSpPr/>
            <p:nvPr/>
          </p:nvSpPr>
          <p:spPr>
            <a:xfrm>
              <a:off x="2360909" y="1408631"/>
              <a:ext cx="543639" cy="360638"/>
            </a:xfrm>
            <a:custGeom>
              <a:avLst/>
              <a:gdLst>
                <a:gd name="connsiteX0" fmla="*/ 0 w 609600"/>
                <a:gd name="connsiteY0" fmla="*/ 362608 h 372133"/>
                <a:gd name="connsiteX1" fmla="*/ 133350 w 609600"/>
                <a:gd name="connsiteY1" fmla="*/ 76858 h 372133"/>
                <a:gd name="connsiteX2" fmla="*/ 323850 w 609600"/>
                <a:gd name="connsiteY2" fmla="*/ 658 h 372133"/>
                <a:gd name="connsiteX3" fmla="*/ 504825 w 609600"/>
                <a:gd name="connsiteY3" fmla="*/ 105433 h 372133"/>
                <a:gd name="connsiteX4" fmla="*/ 609600 w 609600"/>
                <a:gd name="connsiteY4" fmla="*/ 372133 h 372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372133">
                  <a:moveTo>
                    <a:pt x="0" y="362608"/>
                  </a:moveTo>
                  <a:cubicBezTo>
                    <a:pt x="39687" y="249895"/>
                    <a:pt x="79375" y="137183"/>
                    <a:pt x="133350" y="76858"/>
                  </a:cubicBezTo>
                  <a:cubicBezTo>
                    <a:pt x="187325" y="16533"/>
                    <a:pt x="261938" y="-4105"/>
                    <a:pt x="323850" y="658"/>
                  </a:cubicBezTo>
                  <a:cubicBezTo>
                    <a:pt x="385763" y="5420"/>
                    <a:pt x="457200" y="43520"/>
                    <a:pt x="504825" y="105433"/>
                  </a:cubicBezTo>
                  <a:cubicBezTo>
                    <a:pt x="552450" y="167346"/>
                    <a:pt x="581025" y="269739"/>
                    <a:pt x="609600" y="372133"/>
                  </a:cubicBezTo>
                </a:path>
              </a:pathLst>
            </a:custGeom>
            <a:noFill/>
            <a:ln w="76200" cap="rnd">
              <a:solidFill>
                <a:srgbClr val="C00000"/>
              </a:solidFill>
            </a:ln>
          </p:spPr>
          <p:txBody>
            <a:bodyPr rtlCol="0" anchor="ctr"/>
            <a:lstStyle/>
            <a:p>
              <a:pPr algn="ctr"/>
              <a:endParaRPr lang="zh-TW" altLang="en-US"/>
            </a:p>
          </p:txBody>
        </p:sp>
        <p:cxnSp>
          <p:nvCxnSpPr>
            <p:cNvPr id="26" name="直線接點 25"/>
            <p:cNvCxnSpPr/>
            <p:nvPr/>
          </p:nvCxnSpPr>
          <p:spPr>
            <a:xfrm flipV="1">
              <a:off x="2845935" y="2038845"/>
              <a:ext cx="519839" cy="401979"/>
            </a:xfrm>
            <a:prstGeom prst="line">
              <a:avLst/>
            </a:prstGeom>
            <a:ln w="7620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27" name="手繪多邊形 26"/>
            <p:cNvSpPr/>
            <p:nvPr/>
          </p:nvSpPr>
          <p:spPr>
            <a:xfrm>
              <a:off x="3228831" y="1742310"/>
              <a:ext cx="381000" cy="389578"/>
            </a:xfrm>
            <a:custGeom>
              <a:avLst/>
              <a:gdLst>
                <a:gd name="connsiteX0" fmla="*/ 47625 w 381000"/>
                <a:gd name="connsiteY0" fmla="*/ 0 h 381000"/>
                <a:gd name="connsiteX1" fmla="*/ 0 w 381000"/>
                <a:gd name="connsiteY1" fmla="*/ 76200 h 381000"/>
                <a:gd name="connsiteX2" fmla="*/ 38100 w 381000"/>
                <a:gd name="connsiteY2" fmla="*/ 285750 h 381000"/>
                <a:gd name="connsiteX3" fmla="*/ 142875 w 381000"/>
                <a:gd name="connsiteY3" fmla="*/ 361950 h 381000"/>
                <a:gd name="connsiteX4" fmla="*/ 323850 w 381000"/>
                <a:gd name="connsiteY4" fmla="*/ 381000 h 381000"/>
                <a:gd name="connsiteX5" fmla="*/ 381000 w 381000"/>
                <a:gd name="connsiteY5" fmla="*/ 323850 h 381000"/>
                <a:gd name="connsiteX6" fmla="*/ 47625 w 381000"/>
                <a:gd name="connsiteY6" fmla="*/ 0 h 381000"/>
                <a:gd name="connsiteX0" fmla="*/ 47625 w 381000"/>
                <a:gd name="connsiteY0" fmla="*/ 0 h 381000"/>
                <a:gd name="connsiteX1" fmla="*/ 0 w 381000"/>
                <a:gd name="connsiteY1" fmla="*/ 76200 h 381000"/>
                <a:gd name="connsiteX2" fmla="*/ 38100 w 381000"/>
                <a:gd name="connsiteY2" fmla="*/ 285750 h 381000"/>
                <a:gd name="connsiteX3" fmla="*/ 142875 w 381000"/>
                <a:gd name="connsiteY3" fmla="*/ 361950 h 381000"/>
                <a:gd name="connsiteX4" fmla="*/ 323850 w 381000"/>
                <a:gd name="connsiteY4" fmla="*/ 381000 h 381000"/>
                <a:gd name="connsiteX5" fmla="*/ 381000 w 381000"/>
                <a:gd name="connsiteY5" fmla="*/ 323850 h 381000"/>
                <a:gd name="connsiteX6" fmla="*/ 47625 w 381000"/>
                <a:gd name="connsiteY6" fmla="*/ 0 h 381000"/>
                <a:gd name="connsiteX0" fmla="*/ 47625 w 381000"/>
                <a:gd name="connsiteY0" fmla="*/ 0 h 381000"/>
                <a:gd name="connsiteX1" fmla="*/ 0 w 381000"/>
                <a:gd name="connsiteY1" fmla="*/ 76200 h 381000"/>
                <a:gd name="connsiteX2" fmla="*/ 38100 w 381000"/>
                <a:gd name="connsiteY2" fmla="*/ 285750 h 381000"/>
                <a:gd name="connsiteX3" fmla="*/ 142875 w 381000"/>
                <a:gd name="connsiteY3" fmla="*/ 361950 h 381000"/>
                <a:gd name="connsiteX4" fmla="*/ 323850 w 381000"/>
                <a:gd name="connsiteY4" fmla="*/ 381000 h 381000"/>
                <a:gd name="connsiteX5" fmla="*/ 381000 w 381000"/>
                <a:gd name="connsiteY5" fmla="*/ 323850 h 381000"/>
                <a:gd name="connsiteX6" fmla="*/ 47625 w 381000"/>
                <a:gd name="connsiteY6" fmla="*/ 0 h 381000"/>
                <a:gd name="connsiteX0" fmla="*/ 47625 w 381000"/>
                <a:gd name="connsiteY0" fmla="*/ 0 h 389578"/>
                <a:gd name="connsiteX1" fmla="*/ 0 w 381000"/>
                <a:gd name="connsiteY1" fmla="*/ 76200 h 389578"/>
                <a:gd name="connsiteX2" fmla="*/ 38100 w 381000"/>
                <a:gd name="connsiteY2" fmla="*/ 285750 h 389578"/>
                <a:gd name="connsiteX3" fmla="*/ 142875 w 381000"/>
                <a:gd name="connsiteY3" fmla="*/ 361950 h 389578"/>
                <a:gd name="connsiteX4" fmla="*/ 341006 w 381000"/>
                <a:gd name="connsiteY4" fmla="*/ 389578 h 389578"/>
                <a:gd name="connsiteX5" fmla="*/ 381000 w 381000"/>
                <a:gd name="connsiteY5" fmla="*/ 323850 h 389578"/>
                <a:gd name="connsiteX6" fmla="*/ 47625 w 381000"/>
                <a:gd name="connsiteY6" fmla="*/ 0 h 389578"/>
                <a:gd name="connsiteX0" fmla="*/ 47625 w 381000"/>
                <a:gd name="connsiteY0" fmla="*/ 0 h 389578"/>
                <a:gd name="connsiteX1" fmla="*/ 0 w 381000"/>
                <a:gd name="connsiteY1" fmla="*/ 76200 h 389578"/>
                <a:gd name="connsiteX2" fmla="*/ 38100 w 381000"/>
                <a:gd name="connsiteY2" fmla="*/ 285750 h 389578"/>
                <a:gd name="connsiteX3" fmla="*/ 142875 w 381000"/>
                <a:gd name="connsiteY3" fmla="*/ 361950 h 389578"/>
                <a:gd name="connsiteX4" fmla="*/ 341006 w 381000"/>
                <a:gd name="connsiteY4" fmla="*/ 389578 h 389578"/>
                <a:gd name="connsiteX5" fmla="*/ 381000 w 381000"/>
                <a:gd name="connsiteY5" fmla="*/ 323850 h 389578"/>
                <a:gd name="connsiteX6" fmla="*/ 47625 w 381000"/>
                <a:gd name="connsiteY6" fmla="*/ 0 h 389578"/>
                <a:gd name="connsiteX0" fmla="*/ 47625 w 381000"/>
                <a:gd name="connsiteY0" fmla="*/ 0 h 389578"/>
                <a:gd name="connsiteX1" fmla="*/ 0 w 381000"/>
                <a:gd name="connsiteY1" fmla="*/ 76200 h 389578"/>
                <a:gd name="connsiteX2" fmla="*/ 38100 w 381000"/>
                <a:gd name="connsiteY2" fmla="*/ 285750 h 389578"/>
                <a:gd name="connsiteX3" fmla="*/ 134297 w 381000"/>
                <a:gd name="connsiteY3" fmla="*/ 364810 h 389578"/>
                <a:gd name="connsiteX4" fmla="*/ 341006 w 381000"/>
                <a:gd name="connsiteY4" fmla="*/ 389578 h 389578"/>
                <a:gd name="connsiteX5" fmla="*/ 381000 w 381000"/>
                <a:gd name="connsiteY5" fmla="*/ 323850 h 389578"/>
                <a:gd name="connsiteX6" fmla="*/ 47625 w 381000"/>
                <a:gd name="connsiteY6" fmla="*/ 0 h 389578"/>
                <a:gd name="connsiteX0" fmla="*/ 47625 w 381000"/>
                <a:gd name="connsiteY0" fmla="*/ 0 h 389578"/>
                <a:gd name="connsiteX1" fmla="*/ 0 w 381000"/>
                <a:gd name="connsiteY1" fmla="*/ 76200 h 389578"/>
                <a:gd name="connsiteX2" fmla="*/ 38100 w 381000"/>
                <a:gd name="connsiteY2" fmla="*/ 285750 h 389578"/>
                <a:gd name="connsiteX3" fmla="*/ 134297 w 381000"/>
                <a:gd name="connsiteY3" fmla="*/ 364810 h 389578"/>
                <a:gd name="connsiteX4" fmla="*/ 341006 w 381000"/>
                <a:gd name="connsiteY4" fmla="*/ 389578 h 389578"/>
                <a:gd name="connsiteX5" fmla="*/ 381000 w 381000"/>
                <a:gd name="connsiteY5" fmla="*/ 323850 h 389578"/>
                <a:gd name="connsiteX6" fmla="*/ 47625 w 381000"/>
                <a:gd name="connsiteY6" fmla="*/ 0 h 38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389578">
                  <a:moveTo>
                    <a:pt x="47625" y="0"/>
                  </a:moveTo>
                  <a:cubicBezTo>
                    <a:pt x="17453" y="25400"/>
                    <a:pt x="4437" y="39362"/>
                    <a:pt x="0" y="76200"/>
                  </a:cubicBezTo>
                  <a:lnTo>
                    <a:pt x="38100" y="285750"/>
                  </a:lnTo>
                  <a:lnTo>
                    <a:pt x="134297" y="364810"/>
                  </a:lnTo>
                  <a:cubicBezTo>
                    <a:pt x="206059" y="381644"/>
                    <a:pt x="272103" y="381322"/>
                    <a:pt x="341006" y="389578"/>
                  </a:cubicBezTo>
                  <a:cubicBezTo>
                    <a:pt x="354337" y="367669"/>
                    <a:pt x="376247" y="357197"/>
                    <a:pt x="381000" y="323850"/>
                  </a:cubicBezTo>
                  <a:lnTo>
                    <a:pt x="47625" y="0"/>
                  </a:lnTo>
                  <a:close/>
                </a:path>
              </a:pathLst>
            </a:custGeom>
            <a:solidFill>
              <a:srgbClr val="C00000"/>
            </a:solidFill>
            <a:ln w="38100" cap="rnd">
              <a:noFill/>
            </a:ln>
          </p:spPr>
          <p:txBody>
            <a:bodyPr rtlCol="0" anchor="ctr"/>
            <a:lstStyle/>
            <a:p>
              <a:pPr algn="ctr"/>
              <a:endParaRPr lang="zh-TW" altLang="en-US"/>
            </a:p>
          </p:txBody>
        </p:sp>
      </p:grpSp>
      <p:grpSp>
        <p:nvGrpSpPr>
          <p:cNvPr id="32" name="群組 31"/>
          <p:cNvGrpSpPr/>
          <p:nvPr/>
        </p:nvGrpSpPr>
        <p:grpSpPr>
          <a:xfrm flipH="1">
            <a:off x="6550404" y="1526936"/>
            <a:ext cx="769481" cy="677953"/>
            <a:chOff x="2248224" y="1623018"/>
            <a:chExt cx="818701" cy="844020"/>
          </a:xfrm>
        </p:grpSpPr>
        <p:sp>
          <p:nvSpPr>
            <p:cNvPr id="31" name="手繪多邊形 30"/>
            <p:cNvSpPr/>
            <p:nvPr/>
          </p:nvSpPr>
          <p:spPr>
            <a:xfrm rot="559344">
              <a:off x="2248224" y="2059425"/>
              <a:ext cx="628650" cy="407613"/>
            </a:xfrm>
            <a:custGeom>
              <a:avLst/>
              <a:gdLst>
                <a:gd name="connsiteX0" fmla="*/ 0 w 628650"/>
                <a:gd name="connsiteY0" fmla="*/ 17088 h 407613"/>
                <a:gd name="connsiteX1" fmla="*/ 352425 w 628650"/>
                <a:gd name="connsiteY1" fmla="*/ 45663 h 407613"/>
                <a:gd name="connsiteX2" fmla="*/ 628650 w 628650"/>
                <a:gd name="connsiteY2" fmla="*/ 407613 h 407613"/>
              </a:gdLst>
              <a:ahLst/>
              <a:cxnLst>
                <a:cxn ang="0">
                  <a:pos x="connsiteX0" y="connsiteY0"/>
                </a:cxn>
                <a:cxn ang="0">
                  <a:pos x="connsiteX1" y="connsiteY1"/>
                </a:cxn>
                <a:cxn ang="0">
                  <a:pos x="connsiteX2" y="connsiteY2"/>
                </a:cxn>
              </a:cxnLst>
              <a:rect l="l" t="t" r="r" b="b"/>
              <a:pathLst>
                <a:path w="628650" h="407613">
                  <a:moveTo>
                    <a:pt x="0" y="17088"/>
                  </a:moveTo>
                  <a:cubicBezTo>
                    <a:pt x="123825" y="-1168"/>
                    <a:pt x="247650" y="-19424"/>
                    <a:pt x="352425" y="45663"/>
                  </a:cubicBezTo>
                  <a:cubicBezTo>
                    <a:pt x="457200" y="110750"/>
                    <a:pt x="542925" y="259181"/>
                    <a:pt x="628650" y="407613"/>
                  </a:cubicBezTo>
                </a:path>
              </a:pathLst>
            </a:custGeom>
            <a:noFill/>
            <a:ln w="38100" cap="rnd">
              <a:solidFill>
                <a:srgbClr val="1976D2"/>
              </a:solidFill>
              <a:prstDash val="sysDash"/>
            </a:ln>
          </p:spPr>
          <p:txBody>
            <a:bodyPr rtlCol="0" anchor="ctr"/>
            <a:lstStyle/>
            <a:p>
              <a:pPr algn="ctr"/>
              <a:endParaRPr lang="zh-TW" altLang="en-US"/>
            </a:p>
          </p:txBody>
        </p:sp>
        <p:sp>
          <p:nvSpPr>
            <p:cNvPr id="209" name="手繪多邊形 208"/>
            <p:cNvSpPr/>
            <p:nvPr/>
          </p:nvSpPr>
          <p:spPr>
            <a:xfrm>
              <a:off x="2286000" y="1850192"/>
              <a:ext cx="723900" cy="442802"/>
            </a:xfrm>
            <a:custGeom>
              <a:avLst/>
              <a:gdLst>
                <a:gd name="connsiteX0" fmla="*/ 0 w 628650"/>
                <a:gd name="connsiteY0" fmla="*/ 17088 h 407613"/>
                <a:gd name="connsiteX1" fmla="*/ 352425 w 628650"/>
                <a:gd name="connsiteY1" fmla="*/ 45663 h 407613"/>
                <a:gd name="connsiteX2" fmla="*/ 628650 w 628650"/>
                <a:gd name="connsiteY2" fmla="*/ 407613 h 407613"/>
                <a:gd name="connsiteX0" fmla="*/ 0 w 723900"/>
                <a:gd name="connsiteY0" fmla="*/ 18785 h 437885"/>
                <a:gd name="connsiteX1" fmla="*/ 352425 w 723900"/>
                <a:gd name="connsiteY1" fmla="*/ 47360 h 437885"/>
                <a:gd name="connsiteX2" fmla="*/ 723900 w 723900"/>
                <a:gd name="connsiteY2" fmla="*/ 437885 h 437885"/>
                <a:gd name="connsiteX0" fmla="*/ 0 w 723900"/>
                <a:gd name="connsiteY0" fmla="*/ 23702 h 442802"/>
                <a:gd name="connsiteX1" fmla="*/ 371475 w 723900"/>
                <a:gd name="connsiteY1" fmla="*/ 42752 h 442802"/>
                <a:gd name="connsiteX2" fmla="*/ 723900 w 723900"/>
                <a:gd name="connsiteY2" fmla="*/ 442802 h 442802"/>
              </a:gdLst>
              <a:ahLst/>
              <a:cxnLst>
                <a:cxn ang="0">
                  <a:pos x="connsiteX0" y="connsiteY0"/>
                </a:cxn>
                <a:cxn ang="0">
                  <a:pos x="connsiteX1" y="connsiteY1"/>
                </a:cxn>
                <a:cxn ang="0">
                  <a:pos x="connsiteX2" y="connsiteY2"/>
                </a:cxn>
              </a:cxnLst>
              <a:rect l="l" t="t" r="r" b="b"/>
              <a:pathLst>
                <a:path w="723900" h="442802">
                  <a:moveTo>
                    <a:pt x="0" y="23702"/>
                  </a:moveTo>
                  <a:cubicBezTo>
                    <a:pt x="123825" y="5446"/>
                    <a:pt x="250825" y="-27098"/>
                    <a:pt x="371475" y="42752"/>
                  </a:cubicBezTo>
                  <a:cubicBezTo>
                    <a:pt x="492125" y="112602"/>
                    <a:pt x="638175" y="294370"/>
                    <a:pt x="723900" y="442802"/>
                  </a:cubicBezTo>
                </a:path>
              </a:pathLst>
            </a:custGeom>
            <a:noFill/>
            <a:ln w="38100" cap="rnd">
              <a:solidFill>
                <a:srgbClr val="1976D2"/>
              </a:solidFill>
              <a:prstDash val="sysDash"/>
            </a:ln>
          </p:spPr>
          <p:txBody>
            <a:bodyPr rtlCol="0" anchor="ctr"/>
            <a:lstStyle/>
            <a:p>
              <a:pPr algn="ctr"/>
              <a:endParaRPr lang="zh-TW" altLang="en-US"/>
            </a:p>
          </p:txBody>
        </p:sp>
        <p:sp>
          <p:nvSpPr>
            <p:cNvPr id="210" name="手繪多邊形 209"/>
            <p:cNvSpPr/>
            <p:nvPr/>
          </p:nvSpPr>
          <p:spPr>
            <a:xfrm rot="21086145">
              <a:off x="2343025" y="1623018"/>
              <a:ext cx="723900" cy="442802"/>
            </a:xfrm>
            <a:custGeom>
              <a:avLst/>
              <a:gdLst>
                <a:gd name="connsiteX0" fmla="*/ 0 w 628650"/>
                <a:gd name="connsiteY0" fmla="*/ 17088 h 407613"/>
                <a:gd name="connsiteX1" fmla="*/ 352425 w 628650"/>
                <a:gd name="connsiteY1" fmla="*/ 45663 h 407613"/>
                <a:gd name="connsiteX2" fmla="*/ 628650 w 628650"/>
                <a:gd name="connsiteY2" fmla="*/ 407613 h 407613"/>
                <a:gd name="connsiteX0" fmla="*/ 0 w 723900"/>
                <a:gd name="connsiteY0" fmla="*/ 18785 h 437885"/>
                <a:gd name="connsiteX1" fmla="*/ 352425 w 723900"/>
                <a:gd name="connsiteY1" fmla="*/ 47360 h 437885"/>
                <a:gd name="connsiteX2" fmla="*/ 723900 w 723900"/>
                <a:gd name="connsiteY2" fmla="*/ 437885 h 437885"/>
                <a:gd name="connsiteX0" fmla="*/ 0 w 723900"/>
                <a:gd name="connsiteY0" fmla="*/ 23702 h 442802"/>
                <a:gd name="connsiteX1" fmla="*/ 371475 w 723900"/>
                <a:gd name="connsiteY1" fmla="*/ 42752 h 442802"/>
                <a:gd name="connsiteX2" fmla="*/ 723900 w 723900"/>
                <a:gd name="connsiteY2" fmla="*/ 442802 h 442802"/>
              </a:gdLst>
              <a:ahLst/>
              <a:cxnLst>
                <a:cxn ang="0">
                  <a:pos x="connsiteX0" y="connsiteY0"/>
                </a:cxn>
                <a:cxn ang="0">
                  <a:pos x="connsiteX1" y="connsiteY1"/>
                </a:cxn>
                <a:cxn ang="0">
                  <a:pos x="connsiteX2" y="connsiteY2"/>
                </a:cxn>
              </a:cxnLst>
              <a:rect l="l" t="t" r="r" b="b"/>
              <a:pathLst>
                <a:path w="723900" h="442802">
                  <a:moveTo>
                    <a:pt x="0" y="23702"/>
                  </a:moveTo>
                  <a:cubicBezTo>
                    <a:pt x="123825" y="5446"/>
                    <a:pt x="250825" y="-27098"/>
                    <a:pt x="371475" y="42752"/>
                  </a:cubicBezTo>
                  <a:cubicBezTo>
                    <a:pt x="492125" y="112602"/>
                    <a:pt x="638175" y="294370"/>
                    <a:pt x="723900" y="442802"/>
                  </a:cubicBezTo>
                </a:path>
              </a:pathLst>
            </a:custGeom>
            <a:noFill/>
            <a:ln w="38100" cap="rnd">
              <a:solidFill>
                <a:srgbClr val="1976D2"/>
              </a:solidFill>
              <a:prstDash val="sysDash"/>
            </a:ln>
          </p:spPr>
          <p:txBody>
            <a:bodyPr rtlCol="0" anchor="ctr"/>
            <a:lstStyle/>
            <a:p>
              <a:pPr algn="ctr"/>
              <a:endParaRPr lang="zh-TW" altLang="en-US"/>
            </a:p>
          </p:txBody>
        </p:sp>
      </p:grpSp>
      <p:pic>
        <p:nvPicPr>
          <p:cNvPr id="127" name="Picture 2" descr="https://weforum-assets-production.s3-eu-west-1.amazonaws.com/editor/bD4ikTLC2_fTr1843WCwYsZFbkCs-VwJBAQu2COD1rE.png"/>
          <p:cNvPicPr>
            <a:picLocks noChangeAspect="1" noChangeArrowheads="1"/>
          </p:cNvPicPr>
          <p:nvPr/>
        </p:nvPicPr>
        <p:blipFill>
          <a:blip r:embed="rId3" cstate="print"/>
          <a:srcRect/>
          <a:stretch>
            <a:fillRect/>
          </a:stretch>
        </p:blipFill>
        <p:spPr>
          <a:xfrm>
            <a:off x="628888" y="3242786"/>
            <a:ext cx="3887787" cy="3290888"/>
          </a:xfrm>
          <a:prstGeom prst="rect">
            <a:avLst/>
          </a:prstGeom>
          <a:effectLst>
            <a:outerShdw blurRad="190500" algn="tl" rotWithShape="0">
              <a:srgbClr val="000000">
                <a:alpha val="70000"/>
              </a:srgbClr>
            </a:outerShdw>
          </a:effectLst>
        </p:spPr>
      </p:pic>
      <p:sp>
        <p:nvSpPr>
          <p:cNvPr id="128" name="矩形 6"/>
          <p:cNvSpPr>
            <a:spLocks noChangeArrowheads="1"/>
          </p:cNvSpPr>
          <p:nvPr/>
        </p:nvSpPr>
        <p:spPr bwMode="auto">
          <a:xfrm>
            <a:off x="4879722" y="2918460"/>
            <a:ext cx="3959225" cy="3939540"/>
          </a:xfrm>
          <a:prstGeom prst="rect">
            <a:avLst/>
          </a:prstGeom>
          <a:solidFill>
            <a:schemeClr val="accent6">
              <a:lumMod val="40000"/>
              <a:lumOff val="60000"/>
            </a:schemeClr>
          </a:solidFill>
          <a:ln w="38100">
            <a:solidFill>
              <a:srgbClr val="FF0000"/>
            </a:solidFill>
            <a:miter lim="800000"/>
            <a:headEnd/>
            <a:tailEnd/>
          </a:ln>
        </p:spPr>
        <p:txBody>
          <a:bodyPr wrap="square">
            <a:spAutoFit/>
          </a:bodyPr>
          <a:lstStyle/>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複雜問題解決</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批判式思考</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創新</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人際經營</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協同合作</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情緒智力</a:t>
            </a:r>
            <a:r>
              <a:rPr lang="en-US" altLang="zh-TW" sz="2800" b="1" dirty="0">
                <a:latin typeface="Times New Roman" panose="02020603050405020304" pitchFamily="18" charset="0"/>
                <a:ea typeface="微軟正黑體" pitchFamily="34" charset="-120"/>
                <a:cs typeface="Times New Roman" panose="02020603050405020304" pitchFamily="18" charset="0"/>
              </a:rPr>
              <a:t>EI</a:t>
            </a: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判斷與決策</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服務導向思維</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協商</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認知靈活性</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p:txBody>
      </p:sp>
      <p:sp>
        <p:nvSpPr>
          <p:cNvPr id="129" name="矩形 128"/>
          <p:cNvSpPr/>
          <p:nvPr/>
        </p:nvSpPr>
        <p:spPr>
          <a:xfrm>
            <a:off x="179512" y="1914713"/>
            <a:ext cx="8136904" cy="960263"/>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defTabSz="1422400" eaLnBrk="1" hangingPunct="1">
              <a:spcAft>
                <a:spcPct val="35000"/>
              </a:spcAft>
              <a:defRPr/>
            </a:pPr>
            <a:r>
              <a:rPr lang="zh-TW" altLang="en-US" sz="2400" b="1">
                <a:solidFill>
                  <a:srgbClr val="FF0000"/>
                </a:solidFill>
              </a:rPr>
              <a:t>世界經濟論壇預測第四次工業革命</a:t>
            </a:r>
            <a:r>
              <a:rPr lang="zh-TW" altLang="en-US" sz="2400"/>
              <a:t>（</a:t>
            </a:r>
            <a:r>
              <a:rPr lang="en-US" altLang="zh-TW" sz="2400"/>
              <a:t>2020</a:t>
            </a:r>
            <a:r>
              <a:rPr lang="zh-TW" altLang="en-US" sz="2400"/>
              <a:t>年</a:t>
            </a:r>
            <a:r>
              <a:rPr lang="zh-TW" altLang="en-US" sz="2400" smtClean="0"/>
              <a:t>）</a:t>
            </a:r>
            <a:endParaRPr lang="en-US" altLang="zh-TW" sz="2400" smtClean="0"/>
          </a:p>
          <a:p>
            <a:pPr defTabSz="1422400" eaLnBrk="1" hangingPunct="1">
              <a:spcAft>
                <a:spcPct val="35000"/>
              </a:spcAft>
              <a:defRPr/>
            </a:pPr>
            <a:r>
              <a:rPr lang="zh-TW" altLang="en-US" sz="2400" b="1" smtClean="0">
                <a:solidFill>
                  <a:schemeClr val="tx1"/>
                </a:solidFill>
                <a:latin typeface="微軟正黑體" pitchFamily="34" charset="-120"/>
                <a:ea typeface="微軟正黑體" pitchFamily="34" charset="-120"/>
              </a:rPr>
              <a:t>預測</a:t>
            </a:r>
            <a:r>
              <a:rPr lang="zh-TW" altLang="en-US" sz="2400" b="1" dirty="0">
                <a:solidFill>
                  <a:schemeClr val="tx1"/>
                </a:solidFill>
                <a:latin typeface="微軟正黑體" pitchFamily="34" charset="-120"/>
                <a:ea typeface="微軟正黑體" pitchFamily="34" charset="-120"/>
              </a:rPr>
              <a:t>未來面對工業</a:t>
            </a:r>
            <a:r>
              <a:rPr lang="en-US" altLang="zh-TW" sz="2400" b="1" dirty="0">
                <a:solidFill>
                  <a:schemeClr val="tx1"/>
                </a:solidFill>
                <a:latin typeface="微軟正黑體" pitchFamily="34" charset="-120"/>
                <a:ea typeface="微軟正黑體" pitchFamily="34" charset="-120"/>
              </a:rPr>
              <a:t>4.0</a:t>
            </a:r>
            <a:r>
              <a:rPr lang="zh-TW" altLang="en-US" sz="2400" b="1" dirty="0">
                <a:solidFill>
                  <a:schemeClr val="tx1"/>
                </a:solidFill>
                <a:latin typeface="微軟正黑體" pitchFamily="34" charset="-120"/>
                <a:ea typeface="微軟正黑體" pitchFamily="34" charset="-120"/>
              </a:rPr>
              <a:t>，所需要的能力</a:t>
            </a:r>
          </a:p>
        </p:txBody>
      </p:sp>
    </p:spTree>
    <p:extLst>
      <p:ext uri="{BB962C8B-B14F-4D97-AF65-F5344CB8AC3E}">
        <p14:creationId xmlns:p14="http://schemas.microsoft.com/office/powerpoint/2010/main" val="385835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wipe(left)">
                                      <p:cBhvr>
                                        <p:cTn id="16" dur="500"/>
                                        <p:tgtEl>
                                          <p:spTgt spid="1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8"/>
                                        </p:tgtEl>
                                        <p:attrNameLst>
                                          <p:attrName>style.visibility</p:attrName>
                                        </p:attrNameLst>
                                      </p:cBhvr>
                                      <p:to>
                                        <p:strVal val="visible"/>
                                      </p:to>
                                    </p:set>
                                    <p:animEffect transition="in" filter="fade">
                                      <p:cBhvr>
                                        <p:cTn id="21" dur="500"/>
                                        <p:tgtEl>
                                          <p:spTgt spid="128"/>
                                        </p:tgtEl>
                                      </p:cBhvr>
                                    </p:animEffect>
                                  </p:childTnLst>
                                </p:cTn>
                              </p:par>
                              <p:par>
                                <p:cTn id="22" presetID="10" presetClass="entr" presetSubtype="0" fill="hold" nodeType="withEffect">
                                  <p:stCondLst>
                                    <p:cond delay="0"/>
                                  </p:stCondLst>
                                  <p:childTnLst>
                                    <p:set>
                                      <p:cBhvr>
                                        <p:cTn id="23" dur="1" fill="hold">
                                          <p:stCondLst>
                                            <p:cond delay="0"/>
                                          </p:stCondLst>
                                        </p:cTn>
                                        <p:tgtEl>
                                          <p:spTgt spid="127"/>
                                        </p:tgtEl>
                                        <p:attrNameLst>
                                          <p:attrName>style.visibility</p:attrName>
                                        </p:attrNameLst>
                                      </p:cBhvr>
                                      <p:to>
                                        <p:strVal val="visible"/>
                                      </p:to>
                                    </p:set>
                                    <p:animEffect transition="in" filter="fade">
                                      <p:cBhvr>
                                        <p:cTn id="24"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29"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cap="rnd">
          <a:solidFill>
            <a:srgbClr val="F57C00"/>
          </a:solidFill>
        </a:ln>
      </a:spPr>
      <a:bodyPr rtlCol="0" anchor="ctr"/>
      <a:lstStyle>
        <a:defPPr algn="ctr">
          <a:defRPr/>
        </a:defPPr>
      </a:lstStyle>
    </a:spDef>
    <a:lnDef>
      <a:spPr>
        <a:ln w="38100">
          <a:solidFill>
            <a:srgbClr val="77933C"/>
          </a:solidFill>
          <a:prstDash val="soli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佈景主題">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23629</TotalTime>
  <Words>5698</Words>
  <Application>Microsoft Office PowerPoint</Application>
  <PresentationFormat>如螢幕大小 (4:3)</PresentationFormat>
  <Paragraphs>895</Paragraphs>
  <Slides>48</Slides>
  <Notes>44</Notes>
  <HiddenSlides>0</HiddenSlides>
  <MMClips>0</MMClips>
  <ScaleCrop>false</ScaleCrop>
  <HeadingPairs>
    <vt:vector size="6" baseType="variant">
      <vt:variant>
        <vt:lpstr>使用字型</vt:lpstr>
      </vt:variant>
      <vt:variant>
        <vt:i4>21</vt:i4>
      </vt:variant>
      <vt:variant>
        <vt:lpstr>佈景主題</vt:lpstr>
      </vt:variant>
      <vt:variant>
        <vt:i4>5</vt:i4>
      </vt:variant>
      <vt:variant>
        <vt:lpstr>投影片標題</vt:lpstr>
      </vt:variant>
      <vt:variant>
        <vt:i4>48</vt:i4>
      </vt:variant>
    </vt:vector>
  </HeadingPairs>
  <TitlesOfParts>
    <vt:vector size="74" baseType="lpstr">
      <vt:lpstr>等线</vt:lpstr>
      <vt:lpstr>等线 Light</vt:lpstr>
      <vt:lpstr>DFLiHei-Bd</vt:lpstr>
      <vt:lpstr>Microsoft JhengHei UI</vt:lpstr>
      <vt:lpstr>微软雅黑</vt:lpstr>
      <vt:lpstr>微软雅黑</vt:lpstr>
      <vt:lpstr>宋体</vt:lpstr>
      <vt:lpstr>幼圆</vt:lpstr>
      <vt:lpstr>華康儷粗黑</vt:lpstr>
      <vt:lpstr>微软雅黑 Light</vt:lpstr>
      <vt:lpstr>微軟正黑體</vt:lpstr>
      <vt:lpstr>微軟正黑體</vt:lpstr>
      <vt:lpstr>新細明體</vt:lpstr>
      <vt:lpstr>標楷體</vt:lpstr>
      <vt:lpstr>Arial</vt:lpstr>
      <vt:lpstr>Broadway</vt:lpstr>
      <vt:lpstr>Calibri</vt:lpstr>
      <vt:lpstr>Calibri Light</vt:lpstr>
      <vt:lpstr>Matura MT Script Capitals</vt:lpstr>
      <vt:lpstr>Times New Roman</vt:lpstr>
      <vt:lpstr>Wingdings</vt:lpstr>
      <vt:lpstr>Office 佈景主題</vt:lpstr>
      <vt:lpstr>Office 主题​​</vt:lpstr>
      <vt:lpstr>Office Theme</vt:lpstr>
      <vt:lpstr>1_Office 主题​​</vt:lpstr>
      <vt:lpstr>1_Office 佈景主題</vt:lpstr>
      <vt:lpstr>PowerPoint 簡報</vt:lpstr>
      <vt:lpstr>PowerPoint 簡報</vt:lpstr>
      <vt:lpstr>一、為何要研修新課綱？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素養導向試題的四項特色 未來Family，22期。https://gfamily.cwgv.com.tw/content/index/7199</vt:lpstr>
      <vt:lpstr>108年會考   國文</vt:lpstr>
      <vt:lpstr>數學(106)-- 表徵、推論</vt:lpstr>
      <vt:lpstr>國中教育會考   沒有版本  只有根本</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Your Company Name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Your User Name</dc:creator>
  <cp:lastModifiedBy>user</cp:lastModifiedBy>
  <cp:revision>2414</cp:revision>
  <cp:lastPrinted>2019-09-02T06:54:03Z</cp:lastPrinted>
  <dcterms:created xsi:type="dcterms:W3CDTF">2012-09-28T06:32:41Z</dcterms:created>
  <dcterms:modified xsi:type="dcterms:W3CDTF">2019-09-04T05:53:07Z</dcterms:modified>
</cp:coreProperties>
</file>