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</p:sldMasterIdLst>
  <p:notesMasterIdLst>
    <p:notesMasterId r:id="rId24"/>
  </p:notesMasterIdLst>
  <p:sldIdLst>
    <p:sldId id="256" r:id="rId3"/>
    <p:sldId id="428" r:id="rId4"/>
    <p:sldId id="418" r:id="rId5"/>
    <p:sldId id="422" r:id="rId6"/>
    <p:sldId id="360" r:id="rId7"/>
    <p:sldId id="307" r:id="rId8"/>
    <p:sldId id="308" r:id="rId9"/>
    <p:sldId id="429" r:id="rId10"/>
    <p:sldId id="310" r:id="rId11"/>
    <p:sldId id="311" r:id="rId12"/>
    <p:sldId id="312" r:id="rId13"/>
    <p:sldId id="313" r:id="rId14"/>
    <p:sldId id="320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294" r:id="rId23"/>
  </p:sldIdLst>
  <p:sldSz cx="9144000" cy="6858000" type="screen4x3"/>
  <p:notesSz cx="6858000" cy="9144000"/>
  <p:custDataLst>
    <p:tags r:id="rId25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4F6"/>
    <a:srgbClr val="C42ECC"/>
    <a:srgbClr val="CC0066"/>
    <a:srgbClr val="FF0000"/>
    <a:srgbClr val="07F31D"/>
    <a:srgbClr val="F604C8"/>
    <a:srgbClr val="06F439"/>
    <a:srgbClr val="F8E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1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FEDD8-361F-4068-B2E5-641A576A3E58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4696F-F408-4A84-9C7B-0BB6CC390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64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E608-B3BB-48B5-B00E-927EF6D42C0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84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87824" y="2420888"/>
            <a:ext cx="6156176" cy="936105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19872" y="3310136"/>
            <a:ext cx="5544616" cy="550912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9B987-7795-465D-8A26-32C2C9B3345C}" type="datetimeFigureOut">
              <a:rPr lang="zh-TW" altLang="en-US"/>
              <a:pPr>
                <a:defRPr/>
              </a:pPr>
              <a:t>2021/8/25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BFD57-9CAB-4869-BE11-E1910A0460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0" y="620713"/>
            <a:ext cx="9144000" cy="46085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8002-A1A7-42E9-858B-F55907B4C2AD}" type="datetimeFigureOut">
              <a:rPr lang="zh-TW" altLang="en-US"/>
              <a:pPr>
                <a:defRPr/>
              </a:pPr>
              <a:t>2021/8/25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F2AC-6865-4DC7-93E9-723E0F272C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46DD-36B6-49FE-B12B-BB7BE5AD36E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F8C0-7512-4C73-8C79-A4729FFB83A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22350" y="615950"/>
            <a:ext cx="82296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116013" y="1566863"/>
            <a:ext cx="784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34C085-F80F-4BAF-8D7A-0ED2CC687E36}" type="datetimeFigureOut">
              <a:rPr lang="zh-TW" altLang="en-US"/>
              <a:pPr>
                <a:defRPr/>
              </a:pPr>
              <a:t>2021/8/25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BB09C8-3558-4D80-A6D2-C0BC954D91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rgbClr val="F8E10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8E102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8E102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8E102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8E102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F8E102"/>
          </a:solidFill>
          <a:latin typeface="微軟正黑體" pitchFamily="34" charset="-12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F8E102"/>
          </a:solidFill>
          <a:latin typeface="微軟正黑體" pitchFamily="34" charset="-12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F8E102"/>
          </a:solidFill>
          <a:latin typeface="微軟正黑體" pitchFamily="34" charset="-12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F8E102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34888" y="41865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78904" y="1423317"/>
            <a:ext cx="8085584" cy="459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4946DD-36B6-49FE-B12B-BB7BE5AD36E0}" type="datetimeFigureOut">
              <a:rPr kumimoji="0" lang="zh-TW" alt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2021/8/25</a:t>
            </a:fld>
            <a:endParaRPr kumimoji="0" lang="zh-TW" altLang="en-US" b="0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b="0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E3F8C0-7512-4C73-8C79-A4729FFB83A0}" type="slidenum">
              <a:rPr kumimoji="0" lang="zh-TW" alt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b="0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FCF6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G:\&#36523;&#38556;&#36039;&#20778;&#29983;&#29305;&#36074;.do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37384" y="1556792"/>
            <a:ext cx="6336704" cy="2664296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zh-TW" altLang="en-US" sz="8800" dirty="0">
                <a:latin typeface="標楷體" panose="03000509000000000000" pitchFamily="65" charset="-120"/>
                <a:ea typeface="標楷體" panose="03000509000000000000" pitchFamily="65" charset="-120"/>
              </a:rPr>
              <a:t>情障資優學生輔導策略</a:t>
            </a:r>
            <a:endParaRPr lang="en-US" altLang="zh-CN" sz="5400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8" name="副標題 2"/>
          <p:cNvSpPr>
            <a:spLocks noGrp="1"/>
          </p:cNvSpPr>
          <p:nvPr>
            <p:ph type="subTitle" idx="1"/>
          </p:nvPr>
        </p:nvSpPr>
        <p:spPr>
          <a:xfrm>
            <a:off x="3707904" y="4364583"/>
            <a:ext cx="5176838" cy="1296665"/>
          </a:xfrm>
        </p:spPr>
        <p:txBody>
          <a:bodyPr/>
          <a:lstStyle/>
          <a:p>
            <a:pPr algn="ctr" eaLnBrk="1" hangingPunct="1"/>
            <a:r>
              <a:rPr lang="zh-TW" altLang="en-US" dirty="0">
                <a:solidFill>
                  <a:srgbClr val="3804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國立彰化師範大學</a:t>
            </a:r>
            <a:endParaRPr lang="en-US" altLang="zh-TW" dirty="0">
              <a:solidFill>
                <a:srgbClr val="3804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dirty="0">
                <a:solidFill>
                  <a:srgbClr val="3804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特殊教育學系 賴翠媛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如何提升學生的自我效能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000" y="1412776"/>
            <a:ext cx="8229600" cy="46805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賦予“資優”障礙學生較高的學業標準，重新思考對於他們的期望。 </a:t>
            </a:r>
          </a:p>
          <a:p>
            <a:pPr>
              <a:lnSpc>
                <a:spcPct val="9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透過充實活動以增進學習的動力。</a:t>
            </a:r>
          </a:p>
          <a:p>
            <a:pPr>
              <a:lnSpc>
                <a:spcPct val="9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對學生的能力和才能抱持積極的態度，和他們討論所關心的未來。</a:t>
            </a:r>
          </a:p>
          <a:p>
            <a:pPr>
              <a:lnSpc>
                <a:spcPct val="9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幫助他們克服不幸、發展積極的自尊、和創造未來的視界。</a:t>
            </a:r>
          </a:p>
          <a:p>
            <a:pPr>
              <a:lnSpc>
                <a:spcPct val="9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當資優障礙學生可以接受自己以及自己的障礙，他就已經產生積極的蛻變，這種成功的調適就是個人最大的資產，也是對自我效能最大的增進。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b="1" dirty="0">
                <a:latin typeface="標楷體" pitchFamily="65" charset="-120"/>
                <a:ea typeface="標楷體" pitchFamily="65" charset="-120"/>
              </a:rPr>
              <a:t>發展自我擁護技巧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自我擁護就是能了解自己的長處和需要、確認個人的目標、知道自己的法定權力和責任、以及能像別人溝通的能力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(Dawson, 2002)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發展自我擁護技巧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了解自己的學習問題：和老師討論與自己學習過程有關的長處和需求。</a:t>
            </a:r>
          </a:p>
          <a:p>
            <a:pPr>
              <a:lnSpc>
                <a:spcPct val="9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確認支持者：誰是他最信賴、感覺最舒適的談論對象？父母、老師、諮商員、良師典範、或輔導人員？   </a:t>
            </a:r>
          </a:p>
          <a:p>
            <a:pPr>
              <a:lnSpc>
                <a:spcPct val="9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從老師那裡獲得回饋：哪些做得不錯？哪些還要加油？如何計畫才會做得更好？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發展自我擁護技巧</a:t>
            </a:r>
            <a:r>
              <a:rPr lang="en-US" altLang="zh-TW" sz="4400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896544"/>
          </a:xfr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參與相關活動：從參與會議中了解學校的教學計畫，了解如此安排的理由。 </a:t>
            </a: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準備未來：對未來有清楚的認知，對未來預作規劃。</a:t>
            </a: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教導別人：對於別人的不了解，坦誠面對並解釋它。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82154"/>
          </a:xfrm>
        </p:spPr>
        <p:txBody>
          <a:bodyPr/>
          <a:lstStyle/>
          <a:p>
            <a:pPr algn="ctr"/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改變教學方式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如果他們不能以我們教他的方式來學習，就讓我們以適合他自己學習的方式教他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(Dunn &amp; Dunn, 1987)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pPr algn="ctr"/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教導補償策略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824536"/>
          </a:xfrm>
        </p:spPr>
        <p:txBody>
          <a:bodyPr/>
          <a:lstStyle/>
          <a:p>
            <a:pPr eaLnBrk="1" hangingPunct="1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開學之初學習欣賞並支持個人的差異。</a:t>
            </a:r>
          </a:p>
          <a:p>
            <a:pPr eaLnBrk="1" hangingPunct="1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教導學生學習個別細節前先有整體概念。</a:t>
            </a:r>
          </a:p>
          <a:p>
            <a:pPr eaLnBrk="1" hangingPunct="1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先設定合理的短期目標，再累積成大目標。</a:t>
            </a:r>
          </a:p>
          <a:p>
            <a:pPr eaLnBrk="1" hangingPunct="1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運用圖表時程學習地圖，將學習任務作成眼睛可檢核的摘要。</a:t>
            </a:r>
          </a:p>
          <a:p>
            <a:pPr eaLnBrk="1" hangingPunct="1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運用音樂節拍、韻律帶入學習。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0931" y="260648"/>
            <a:ext cx="7942138" cy="1080790"/>
          </a:xfrm>
        </p:spPr>
        <p:txBody>
          <a:bodyPr/>
          <a:lstStyle/>
          <a:p>
            <a:pPr algn="ctr"/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教導補償策略</a:t>
            </a: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637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以各種活動帶入學習。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動手作或實驗，建構和視覺表徵有關的活動。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對閱讀有困難的學生事先聽課文錄音帶。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提供組織方面的指導，例如依顏色區分學習內容。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必要時允許在分開的環境考試。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允許以較快的步驟來學習。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1512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普通教育的改變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12776"/>
            <a:ext cx="7931224" cy="4896544"/>
          </a:xfrm>
        </p:spPr>
        <p:txBody>
          <a:bodyPr/>
          <a:lstStyle/>
          <a:p>
            <a:pPr eaLnBrk="1" hangingPunct="1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測驗的改變 </a:t>
            </a:r>
          </a:p>
          <a:p>
            <a:pPr eaLnBrk="1" hangingPunct="1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評定等第的改變 </a:t>
            </a:r>
          </a:p>
          <a:p>
            <a:pPr eaLnBrk="1" hangingPunct="1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回家作業和指定作業的改變 </a:t>
            </a:r>
          </a:p>
          <a:p>
            <a:pPr eaLnBrk="1" hangingPunct="1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課本和作業單的改變 </a:t>
            </a:r>
          </a:p>
          <a:p>
            <a:pPr eaLnBrk="1" hangingPunct="1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老師教學資訊呈現的改變 </a:t>
            </a:r>
          </a:p>
          <a:p>
            <a:pPr eaLnBrk="1" hangingPunct="1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學生獲得資訊的改變 </a:t>
            </a:r>
          </a:p>
          <a:p>
            <a:pPr eaLnBrk="1" hangingPunct="1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使用補償技術或工具 </a:t>
            </a:r>
          </a:p>
          <a:p>
            <a:pPr eaLnBrk="1" hangingPunct="1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從特殊教育資源教室獲得協助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7524" y="167380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資優障礙學生特殊的社會情緒問題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不平衡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非同步發展的問題：心智或生裡的不平衡發展、內在能力優缺點差異過大。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同儕壓力與社會接受的問題：為獲得同儕接納而故意隱藏資優、社會大眾因其障礙而對期能力的懷疑。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完美主義的問題：完美主義可能造成高成就，但也會形成低成就或生涯的阻礙。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低成就的問題：個人內在因素如沮喪焦慮、缺乏動機、缺乏學習策略；外在因素如家庭衝突、低期望等。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011287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社會情緒問題的預防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66863"/>
            <a:ext cx="8497069" cy="4525962"/>
          </a:xfrm>
        </p:spPr>
        <p:txBody>
          <a:bodyPr/>
          <a:lstStyle/>
          <a:p>
            <a:pPr eaLnBrk="1" hangingPunct="1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增進父母對孩子需求的了解與反應。</a:t>
            </a:r>
          </a:p>
          <a:p>
            <a:pPr eaLnBrk="1" hangingPunct="1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改變同儕文化。</a:t>
            </a:r>
          </a:p>
          <a:p>
            <a:pPr eaLnBrk="1" hangingPunct="1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讓廣大社會接受來自非主流的資優學生。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74C5AE-9E10-4FCD-8D65-A7CB689D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80120"/>
          </a:xfrm>
        </p:spPr>
        <p:txBody>
          <a:bodyPr>
            <a:normAutofit/>
          </a:bodyPr>
          <a:lstStyle/>
          <a:p>
            <a:pPr algn="ctr"/>
            <a:r>
              <a:rPr lang="zh-TW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身心障礙資優生</a:t>
            </a: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特質</a:t>
            </a: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與需求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BED516-A242-4C72-8F53-2D3E1C32D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309938"/>
          </a:xfrm>
        </p:spPr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兼具資優與身障的特質互相作用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同時需要資優與身障的教育與輔導</a:t>
            </a:r>
          </a:p>
        </p:txBody>
      </p:sp>
    </p:spTree>
    <p:extLst>
      <p:ext uri="{BB962C8B-B14F-4D97-AF65-F5344CB8AC3E}">
        <p14:creationId xmlns:p14="http://schemas.microsoft.com/office/powerpoint/2010/main" val="434447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392" y="262404"/>
            <a:ext cx="8229600" cy="934348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我們能做的事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eaLnBrk="1" hangingPunct="1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協助學生評估自我的長處與限制，發展自我的資產，克服其限制。</a:t>
            </a:r>
          </a:p>
          <a:p>
            <a:pPr eaLnBrk="1" hangingPunct="1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提供系統性的服務，包括教育、諮商，家庭與社區。從幼兒到大學。</a:t>
            </a:r>
          </a:p>
          <a:p>
            <a:pPr eaLnBrk="1" hangingPunct="1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提供適合其能力發展的好環境，讓其能力得到適度的挑戰，獎勵他們因努力而獲得的表現。</a:t>
            </a:r>
          </a:p>
          <a:p>
            <a:pPr eaLnBrk="1" hangingPunct="1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促進大家對於資優學生、資優教育的支持，願意對資優教育作一些投資。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2"/>
          <p:cNvSpPr txBox="1">
            <a:spLocks/>
          </p:cNvSpPr>
          <p:nvPr/>
        </p:nvSpPr>
        <p:spPr>
          <a:xfrm>
            <a:off x="2483769" y="4365104"/>
            <a:ext cx="280831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endParaRPr kumimoji="0" lang="zh-TW" altLang="en-US" sz="3200" dirty="0">
              <a:solidFill>
                <a:prstClr val="black"/>
              </a:solidFill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691680" y="2276872"/>
            <a:ext cx="3816425" cy="1470025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20D9A9-D282-4680-B924-3C74A01B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517632" cy="939279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情障資優在校可能遭遇的困難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ABC492-90CA-4BCB-AEC6-B85386F3A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517633" cy="4680049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情緒行為障礙可能會導致孩子隱藏他們的潛能與能力，妨礙資優特質的顯現。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障礙狀況可能會隱藏或阻礙孩子在學習訊息、機會與資源的取得，因此可能造成他們在認知發展、智力功能及語言發展上的延遲。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當孩子在情緒行為問題發生時，他們的資優特質可能會因此而被忽略。若教師對資優生有刻板期待時，情障資優生的優勢特質會被弱勢特質所「遮掩」。</a:t>
            </a:r>
          </a:p>
        </p:txBody>
      </p:sp>
    </p:spTree>
    <p:extLst>
      <p:ext uri="{BB962C8B-B14F-4D97-AF65-F5344CB8AC3E}">
        <p14:creationId xmlns:p14="http://schemas.microsoft.com/office/powerpoint/2010/main" val="51451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0C489A-9B2C-4435-A716-EB161A24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情障資優在校可能遭遇的困難</a:t>
            </a:r>
            <a:endParaRPr lang="zh-TW" altLang="en-US" sz="4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5A19A5-C3F4-4489-A83A-8DC740C73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484784"/>
            <a:ext cx="8352928" cy="4608041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特教專業人員對於情障資優生的特質不熟悉，普通教師更是如此，導致學校所提供的服務會趨向於情障資優生的弱勢，並提供基本的社會、人際技巧與情緒管理的補救。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缺乏政策與程序：教育行政機關或政策是將身心障礙與資優視為二元系統，當身心障礙資優生呈現出特殊的問題時，並非將其定位在一個分離的系統能解決的。</a:t>
            </a:r>
          </a:p>
        </p:txBody>
      </p:sp>
    </p:spTree>
    <p:extLst>
      <p:ext uri="{BB962C8B-B14F-4D97-AF65-F5344CB8AC3E}">
        <p14:creationId xmlns:p14="http://schemas.microsoft.com/office/powerpoint/2010/main" val="58860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9181"/>
            <a:ext cx="8229600" cy="858963"/>
          </a:xfrm>
        </p:spPr>
        <p:txBody>
          <a:bodyPr>
            <a:normAutofit/>
          </a:bodyPr>
          <a:lstStyle/>
          <a:p>
            <a:pPr algn="ctr"/>
            <a:r>
              <a:rPr lang="zh-TW" altLang="zh-TW" sz="480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特殊需求領域課程</a:t>
            </a:r>
            <a:r>
              <a:rPr lang="en-US" altLang="zh-TW" sz="480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(14</a:t>
            </a:r>
            <a:r>
              <a:rPr lang="zh-TW" altLang="en-US" sz="480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r>
              <a:rPr lang="en-US" altLang="zh-TW" sz="480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318051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特殊教育學生（含安置在不同教育情境中的身心障礙或資賦優異學生）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其特殊學習需求經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專業評估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後，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可參採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特殊需求領域課綱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身心障礙相關之特殊需求領域課綱：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生活管理、社會技巧、學習策略、職業教育、溝通訓練、點字、定向行動、功能性動作訓練、輔助科技應用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資賦優異相關之特殊需求領域：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創造力、領導才能、情意發展、獨立研究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專長領域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藝術才能領域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學術性向專長領域不編課綱，彙編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學習功能優異學生課程調整應用手冊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9C08-B830-4804-9924-38E250AD0224}" type="datetime1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50A3-2041-4750-ADB0-0B2488A9DDF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62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22114"/>
          </a:xfrm>
        </p:spPr>
        <p:txBody>
          <a:bodyPr/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資優障礙學生的教育輔導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680520"/>
          </a:xfr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本質上，他應被視為資賦優異而接受資優教育。 </a:t>
            </a: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調整或補償其障礙狀況，使不影響其學習。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一般的原則：適異性課程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就內容而言，應能挑戰所有的智力領域，也就是應用多元智力的觀念。</a:t>
            </a:r>
          </a:p>
          <a:p>
            <a:pPr>
              <a:lnSpc>
                <a:spcPct val="9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就深度而言，對於一個研究主題應有較多的細節和深入的了觧。 </a:t>
            </a:r>
          </a:p>
          <a:p>
            <a:pPr>
              <a:lnSpc>
                <a:spcPct val="9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就廣度而言，以多方思考取代單一思考 。</a:t>
            </a:r>
          </a:p>
          <a:p>
            <a:pPr>
              <a:lnSpc>
                <a:spcPct val="9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就學習的步調而言，合約式的學習或獨立研究較符合其需求。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一般的原則：適異性課程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40769"/>
            <a:ext cx="8568952" cy="4464496"/>
          </a:xfr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就過程而言：在任何的課程領域提供運用思考、問題解決策略的機會。</a:t>
            </a: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就結果而言：應允許學生就其智力或才能專長，選擇他們想要的表達方式以呈現學習結果。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特殊的策略：發展自我效能</a:t>
            </a:r>
            <a:br>
              <a:rPr lang="en-US" altLang="zh-TW" sz="4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(self-efficacy) </a:t>
            </a:r>
            <a:endParaRPr lang="zh-TW" altLang="en-US" sz="4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060849"/>
            <a:ext cx="8568952" cy="3672408"/>
          </a:xfr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資優障礙學生通常擁有學業或非學業領域的才能，發展對這些才能領域的熱情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(passions)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可能因此改變其一生。 </a:t>
            </a: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因為自我效能將影響一個人的選擇、主動、承諾、堅持、成就、和彈性。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" val="7e29489c09c3c63187c2677341ee6319b0e3d0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佈景主題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1365</Words>
  <Application>Microsoft Office PowerPoint</Application>
  <PresentationFormat>如螢幕大小 (4:3)</PresentationFormat>
  <Paragraphs>91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Calibri</vt:lpstr>
      <vt:lpstr>Office 佈景主題</vt:lpstr>
      <vt:lpstr>1_Office 佈景主題</vt:lpstr>
      <vt:lpstr>情障資優學生輔導策略</vt:lpstr>
      <vt:lpstr>身心障礙資優生的特質與需求</vt:lpstr>
      <vt:lpstr>情障資優在校可能遭遇的困難</vt:lpstr>
      <vt:lpstr>情障資優在校可能遭遇的困難</vt:lpstr>
      <vt:lpstr>特殊需求領域課程(14科)</vt:lpstr>
      <vt:lpstr>資優障礙學生的教育輔導</vt:lpstr>
      <vt:lpstr>一般的原則：適異性課程1 </vt:lpstr>
      <vt:lpstr>一般的原則：適異性課程2 </vt:lpstr>
      <vt:lpstr>特殊的策略：發展自我效能 (self-efficacy) </vt:lpstr>
      <vt:lpstr>如何提升學生的自我效能 </vt:lpstr>
      <vt:lpstr>發展自我擁護技巧1 </vt:lpstr>
      <vt:lpstr>發展自我擁護技巧2 </vt:lpstr>
      <vt:lpstr>發展自我擁護技巧3 </vt:lpstr>
      <vt:lpstr>改變教學方式</vt:lpstr>
      <vt:lpstr>教導補償策略1</vt:lpstr>
      <vt:lpstr>教導補償策略2</vt:lpstr>
      <vt:lpstr>普通教育的改變 </vt:lpstr>
      <vt:lpstr>資優障礙學生特殊的社會情緒問題</vt:lpstr>
      <vt:lpstr>社會情緒問題的預防</vt:lpstr>
      <vt:lpstr>我們能做的事</vt:lpstr>
      <vt:lpstr>感謝聆聽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elc</dc:creator>
  <cp:lastModifiedBy>admin</cp:lastModifiedBy>
  <cp:revision>149</cp:revision>
  <dcterms:created xsi:type="dcterms:W3CDTF">2013-03-15T08:54:19Z</dcterms:created>
  <dcterms:modified xsi:type="dcterms:W3CDTF">2021-08-25T03:33:29Z</dcterms:modified>
</cp:coreProperties>
</file>